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57"/>
  </p:notesMasterIdLst>
  <p:sldIdLst>
    <p:sldId id="256" r:id="rId2"/>
    <p:sldId id="257" r:id="rId3"/>
    <p:sldId id="258" r:id="rId4"/>
    <p:sldId id="259" r:id="rId5"/>
    <p:sldId id="312" r:id="rId6"/>
    <p:sldId id="261" r:id="rId7"/>
    <p:sldId id="262" r:id="rId8"/>
    <p:sldId id="263" r:id="rId9"/>
    <p:sldId id="265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318" r:id="rId18"/>
    <p:sldId id="274" r:id="rId19"/>
    <p:sldId id="275" r:id="rId20"/>
    <p:sldId id="277" r:id="rId21"/>
    <p:sldId id="276" r:id="rId22"/>
    <p:sldId id="302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323" r:id="rId36"/>
    <p:sldId id="291" r:id="rId37"/>
    <p:sldId id="319" r:id="rId38"/>
    <p:sldId id="321" r:id="rId39"/>
    <p:sldId id="320" r:id="rId40"/>
    <p:sldId id="324" r:id="rId41"/>
    <p:sldId id="322" r:id="rId42"/>
    <p:sldId id="294" r:id="rId43"/>
    <p:sldId id="314" r:id="rId44"/>
    <p:sldId id="303" r:id="rId45"/>
    <p:sldId id="316" r:id="rId46"/>
    <p:sldId id="317" r:id="rId47"/>
    <p:sldId id="310" r:id="rId48"/>
    <p:sldId id="311" r:id="rId49"/>
    <p:sldId id="296" r:id="rId50"/>
    <p:sldId id="297" r:id="rId51"/>
    <p:sldId id="298" r:id="rId52"/>
    <p:sldId id="264" r:id="rId53"/>
    <p:sldId id="299" r:id="rId54"/>
    <p:sldId id="300" r:id="rId55"/>
    <p:sldId id="301" r:id="rId56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321" userDrawn="1">
          <p15:clr>
            <a:srgbClr val="A4A3A4"/>
          </p15:clr>
        </p15:guide>
        <p15:guide id="2" pos="506">
          <p15:clr>
            <a:srgbClr val="A4A3A4"/>
          </p15:clr>
        </p15:guide>
        <p15:guide id="3" pos="710" userDrawn="1">
          <p15:clr>
            <a:srgbClr val="A4A3A4"/>
          </p15:clr>
        </p15:guide>
        <p15:guide id="4" pos="6720" userDrawn="1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8" roundtripDataSignature="AMtx7mjTNyIcpAInsN1ACZRcfpk0l8vQE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8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96" y="102"/>
      </p:cViewPr>
      <p:guideLst>
        <p:guide orient="horz" pos="1321"/>
        <p:guide pos="506"/>
        <p:guide pos="710"/>
        <p:guide pos="67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customschemas.google.com/relationships/presentationmetadata" Target="metadata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2" name="Google Shape;202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4" name="Google Shape;214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3" name="Google Shape;223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2" name="Google Shape;232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1" name="Google Shape;241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1" name="Google Shape;241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963492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1" name="Google Shape;251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0" name="Google Shape;8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5" name="Google Shape;285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20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6" name="Google Shape;276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21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6" name="Google Shape;276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2152250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2" name="Google Shape;302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23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9" name="Google Shape;329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p2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25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9" name="Google Shape;339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p2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26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9" name="Google Shape;349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" name="Google Shape;350;p2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27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2" name="Google Shape;362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28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384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0" name="Google Shape;390;p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p3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30</a:t>
            </a:fld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4" name="Google Shape;404;p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5" name="Google Shape;405;p3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31</a:t>
            </a:fld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4" name="Google Shape;414;p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" name="Google Shape;415;p3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32</a:t>
            </a:fld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1" name="Google Shape;431;p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" name="Google Shape;432;p3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33</a:t>
            </a:fld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5" name="Google Shape;455;p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" name="Google Shape;456;p3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34</a:t>
            </a:fld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3045711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4" name="Google Shape;474;p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5" name="Google Shape;475;p3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36</a:t>
            </a:fld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4" name="Google Shape;474;p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5" name="Google Shape;475;p3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0044556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4" name="Google Shape;474;p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5" name="Google Shape;475;p3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4032419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99" name="Google Shape;499;p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0" name="Google Shape;500;p3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077903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99" name="Google Shape;499;p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0" name="Google Shape;500;p3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40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2890220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4" name="Google Shape;474;p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5" name="Google Shape;475;p3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41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886397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3" name="Google Shape;553;p3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4" name="Google Shape;554;p3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42</a:t>
            </a:fld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43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4463183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7" name="Google Shape;607;p4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8" name="Google Shape;608;p4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44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6500790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7" name="Google Shape;607;p4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8" name="Google Shape;608;p4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45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5465011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7" name="Google Shape;607;p4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8" name="Google Shape;608;p4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46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3800854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7" name="Google Shape;607;p4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8" name="Google Shape;608;p4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47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1556925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4" name="Google Shape;214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48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6486632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7" name="Google Shape;587;p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8" name="Google Shape;588;p4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49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0503479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96" name="Google Shape;596;p4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7" name="Google Shape;597;p4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50</a:t>
            </a:fld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7" name="Google Shape;607;p4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8" name="Google Shape;608;p4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51</a:t>
            </a:fld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0" name="Google Shape;150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52</a:t>
            </a:fld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5" name="Google Shape;615;p4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6" name="Google Shape;616;p4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53</a:t>
            </a:fld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0" name="Google Shape;630;p4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1" name="Google Shape;631;p4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54</a:t>
            </a:fld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p4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2" name="Google Shape;642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7" name="Google Shape;127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8" name="Google Shape;138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4" name="Google Shape;164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dk2"/>
            </a:gs>
            <a:gs pos="12000">
              <a:schemeClr val="dk2"/>
            </a:gs>
            <a:gs pos="89000">
              <a:schemeClr val="accent1"/>
            </a:gs>
            <a:gs pos="100000">
              <a:schemeClr val="accent1"/>
            </a:gs>
          </a:gsLst>
          <a:lin ang="0" scaled="0"/>
        </a:gra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8"/>
          <p:cNvSpPr txBox="1">
            <a:spLocks noGrp="1"/>
          </p:cNvSpPr>
          <p:nvPr>
            <p:ph type="ctrTitle"/>
          </p:nvPr>
        </p:nvSpPr>
        <p:spPr>
          <a:xfrm>
            <a:off x="759125" y="1122363"/>
            <a:ext cx="9908875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None/>
              <a:defRPr sz="5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8"/>
          <p:cNvSpPr txBox="1">
            <a:spLocks noGrp="1"/>
          </p:cNvSpPr>
          <p:nvPr>
            <p:ph type="subTitle" idx="1"/>
          </p:nvPr>
        </p:nvSpPr>
        <p:spPr>
          <a:xfrm>
            <a:off x="759125" y="3602038"/>
            <a:ext cx="9908875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48"/>
          <p:cNvSpPr txBox="1">
            <a:spLocks noGrp="1"/>
          </p:cNvSpPr>
          <p:nvPr>
            <p:ph type="dt" idx="10"/>
          </p:nvPr>
        </p:nvSpPr>
        <p:spPr>
          <a:xfrm>
            <a:off x="759125" y="6495691"/>
            <a:ext cx="2983925" cy="225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8"/>
          <p:cNvSpPr txBox="1">
            <a:spLocks noGrp="1"/>
          </p:cNvSpPr>
          <p:nvPr>
            <p:ph type="ftr" idx="11"/>
          </p:nvPr>
        </p:nvSpPr>
        <p:spPr>
          <a:xfrm>
            <a:off x="4038599" y="6495691"/>
            <a:ext cx="4950125" cy="225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8"/>
          <p:cNvSpPr txBox="1">
            <a:spLocks noGrp="1"/>
          </p:cNvSpPr>
          <p:nvPr>
            <p:ph type="sldNum" idx="12"/>
          </p:nvPr>
        </p:nvSpPr>
        <p:spPr>
          <a:xfrm>
            <a:off x="9230264" y="6495691"/>
            <a:ext cx="2743200" cy="225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1" name="Google Shape;21;p48" descr="A picture containing drawing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0"/>
            <a:ext cx="3581400" cy="10762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9"/>
          <p:cNvSpPr txBox="1">
            <a:spLocks noGrp="1"/>
          </p:cNvSpPr>
          <p:nvPr>
            <p:ph type="title"/>
          </p:nvPr>
        </p:nvSpPr>
        <p:spPr>
          <a:xfrm>
            <a:off x="0" y="2255471"/>
            <a:ext cx="12191999" cy="1713213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dk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>
                <a:solidFill>
                  <a:schemeClr val="accent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49"/>
          <p:cNvSpPr txBox="1">
            <a:spLocks noGrp="1"/>
          </p:cNvSpPr>
          <p:nvPr>
            <p:ph type="dt" idx="10"/>
          </p:nvPr>
        </p:nvSpPr>
        <p:spPr>
          <a:xfrm>
            <a:off x="759125" y="6495691"/>
            <a:ext cx="2983925" cy="225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9"/>
          <p:cNvSpPr txBox="1">
            <a:spLocks noGrp="1"/>
          </p:cNvSpPr>
          <p:nvPr>
            <p:ph type="ftr" idx="11"/>
          </p:nvPr>
        </p:nvSpPr>
        <p:spPr>
          <a:xfrm>
            <a:off x="4038599" y="6495691"/>
            <a:ext cx="4950125" cy="225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9"/>
          <p:cNvSpPr txBox="1">
            <a:spLocks noGrp="1"/>
          </p:cNvSpPr>
          <p:nvPr>
            <p:ph type="sldNum" idx="12"/>
          </p:nvPr>
        </p:nvSpPr>
        <p:spPr>
          <a:xfrm>
            <a:off x="9230264" y="6495691"/>
            <a:ext cx="2743200" cy="225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7" name="Google Shape;27;p49" descr="A picture containing clock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18386" y="-4469"/>
            <a:ext cx="3108297" cy="10608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0"/>
          <p:cNvSpPr txBox="1">
            <a:spLocks noGrp="1"/>
          </p:cNvSpPr>
          <p:nvPr>
            <p:ph type="title"/>
          </p:nvPr>
        </p:nvSpPr>
        <p:spPr>
          <a:xfrm>
            <a:off x="759125" y="1056400"/>
            <a:ext cx="10594675" cy="634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  <a:defRPr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0"/>
          <p:cNvSpPr txBox="1">
            <a:spLocks noGrp="1"/>
          </p:cNvSpPr>
          <p:nvPr>
            <p:ph type="body" idx="1"/>
          </p:nvPr>
        </p:nvSpPr>
        <p:spPr>
          <a:xfrm>
            <a:off x="759125" y="1825624"/>
            <a:ext cx="11214339" cy="45320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50"/>
          <p:cNvSpPr txBox="1">
            <a:spLocks noGrp="1"/>
          </p:cNvSpPr>
          <p:nvPr>
            <p:ph type="dt" idx="10"/>
          </p:nvPr>
        </p:nvSpPr>
        <p:spPr>
          <a:xfrm>
            <a:off x="759125" y="6495691"/>
            <a:ext cx="2983925" cy="225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0"/>
          <p:cNvSpPr txBox="1">
            <a:spLocks noGrp="1"/>
          </p:cNvSpPr>
          <p:nvPr>
            <p:ph type="ftr" idx="11"/>
          </p:nvPr>
        </p:nvSpPr>
        <p:spPr>
          <a:xfrm>
            <a:off x="4038599" y="6495691"/>
            <a:ext cx="4950125" cy="225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0"/>
          <p:cNvSpPr txBox="1">
            <a:spLocks noGrp="1"/>
          </p:cNvSpPr>
          <p:nvPr>
            <p:ph type="sldNum" idx="12"/>
          </p:nvPr>
        </p:nvSpPr>
        <p:spPr>
          <a:xfrm>
            <a:off x="9230264" y="6495691"/>
            <a:ext cx="2743200" cy="225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34" name="Google Shape;34;p50" descr="A picture containing clock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18386" y="-4469"/>
            <a:ext cx="3108297" cy="10608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Arial"/>
              <a:buNone/>
              <a:defRPr sz="60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1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51"/>
          <p:cNvSpPr txBox="1">
            <a:spLocks noGrp="1"/>
          </p:cNvSpPr>
          <p:nvPr>
            <p:ph type="dt" idx="10"/>
          </p:nvPr>
        </p:nvSpPr>
        <p:spPr>
          <a:xfrm>
            <a:off x="759125" y="6495691"/>
            <a:ext cx="2983925" cy="225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1"/>
          <p:cNvSpPr txBox="1">
            <a:spLocks noGrp="1"/>
          </p:cNvSpPr>
          <p:nvPr>
            <p:ph type="ftr" idx="11"/>
          </p:nvPr>
        </p:nvSpPr>
        <p:spPr>
          <a:xfrm>
            <a:off x="4038599" y="6495691"/>
            <a:ext cx="4950125" cy="225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1"/>
          <p:cNvSpPr txBox="1">
            <a:spLocks noGrp="1"/>
          </p:cNvSpPr>
          <p:nvPr>
            <p:ph type="sldNum" idx="12"/>
          </p:nvPr>
        </p:nvSpPr>
        <p:spPr>
          <a:xfrm>
            <a:off x="9230264" y="6495691"/>
            <a:ext cx="2743200" cy="225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41" name="Google Shape;41;p51" descr="A picture containing clock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18386" y="-4469"/>
            <a:ext cx="3108297" cy="10608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52"/>
          <p:cNvSpPr txBox="1">
            <a:spLocks noGrp="1"/>
          </p:cNvSpPr>
          <p:nvPr>
            <p:ph type="title"/>
          </p:nvPr>
        </p:nvSpPr>
        <p:spPr>
          <a:xfrm>
            <a:off x="759125" y="1056400"/>
            <a:ext cx="11214339" cy="634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52"/>
          <p:cNvSpPr txBox="1">
            <a:spLocks noGrp="1"/>
          </p:cNvSpPr>
          <p:nvPr>
            <p:ph type="body" idx="1"/>
          </p:nvPr>
        </p:nvSpPr>
        <p:spPr>
          <a:xfrm>
            <a:off x="759125" y="1825625"/>
            <a:ext cx="5260675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52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52"/>
          <p:cNvSpPr txBox="1">
            <a:spLocks noGrp="1"/>
          </p:cNvSpPr>
          <p:nvPr>
            <p:ph type="dt" idx="10"/>
          </p:nvPr>
        </p:nvSpPr>
        <p:spPr>
          <a:xfrm>
            <a:off x="759125" y="6495691"/>
            <a:ext cx="2983925" cy="225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52"/>
          <p:cNvSpPr txBox="1">
            <a:spLocks noGrp="1"/>
          </p:cNvSpPr>
          <p:nvPr>
            <p:ph type="ftr" idx="11"/>
          </p:nvPr>
        </p:nvSpPr>
        <p:spPr>
          <a:xfrm>
            <a:off x="4038599" y="6495691"/>
            <a:ext cx="4950125" cy="225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52"/>
          <p:cNvSpPr txBox="1">
            <a:spLocks noGrp="1"/>
          </p:cNvSpPr>
          <p:nvPr>
            <p:ph type="sldNum" idx="12"/>
          </p:nvPr>
        </p:nvSpPr>
        <p:spPr>
          <a:xfrm>
            <a:off x="9230264" y="6495691"/>
            <a:ext cx="2743200" cy="225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49" name="Google Shape;49;p52" descr="A picture containing clock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18386" y="-4469"/>
            <a:ext cx="3108297" cy="10608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53"/>
          <p:cNvSpPr txBox="1">
            <a:spLocks noGrp="1"/>
          </p:cNvSpPr>
          <p:nvPr>
            <p:ph type="title"/>
          </p:nvPr>
        </p:nvSpPr>
        <p:spPr>
          <a:xfrm>
            <a:off x="839788" y="1056400"/>
            <a:ext cx="10515600" cy="634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53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3" name="Google Shape;53;p53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53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5" name="Google Shape;55;p53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53"/>
          <p:cNvSpPr txBox="1">
            <a:spLocks noGrp="1"/>
          </p:cNvSpPr>
          <p:nvPr>
            <p:ph type="dt" idx="10"/>
          </p:nvPr>
        </p:nvSpPr>
        <p:spPr>
          <a:xfrm>
            <a:off x="759125" y="6495691"/>
            <a:ext cx="2983925" cy="225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53"/>
          <p:cNvSpPr txBox="1">
            <a:spLocks noGrp="1"/>
          </p:cNvSpPr>
          <p:nvPr>
            <p:ph type="ftr" idx="11"/>
          </p:nvPr>
        </p:nvSpPr>
        <p:spPr>
          <a:xfrm>
            <a:off x="4038599" y="6495691"/>
            <a:ext cx="4950125" cy="225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53"/>
          <p:cNvSpPr txBox="1">
            <a:spLocks noGrp="1"/>
          </p:cNvSpPr>
          <p:nvPr>
            <p:ph type="sldNum" idx="12"/>
          </p:nvPr>
        </p:nvSpPr>
        <p:spPr>
          <a:xfrm>
            <a:off x="9230264" y="6495691"/>
            <a:ext cx="2743200" cy="225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59" name="Google Shape;59;p53" descr="A picture containing clock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18386" y="-4469"/>
            <a:ext cx="3108297" cy="10608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54"/>
          <p:cNvSpPr txBox="1">
            <a:spLocks noGrp="1"/>
          </p:cNvSpPr>
          <p:nvPr>
            <p:ph type="title"/>
          </p:nvPr>
        </p:nvSpPr>
        <p:spPr>
          <a:xfrm>
            <a:off x="759125" y="1056400"/>
            <a:ext cx="11214339" cy="634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54"/>
          <p:cNvSpPr txBox="1">
            <a:spLocks noGrp="1"/>
          </p:cNvSpPr>
          <p:nvPr>
            <p:ph type="dt" idx="10"/>
          </p:nvPr>
        </p:nvSpPr>
        <p:spPr>
          <a:xfrm>
            <a:off x="759125" y="6495691"/>
            <a:ext cx="2983925" cy="225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54"/>
          <p:cNvSpPr txBox="1">
            <a:spLocks noGrp="1"/>
          </p:cNvSpPr>
          <p:nvPr>
            <p:ph type="ftr" idx="11"/>
          </p:nvPr>
        </p:nvSpPr>
        <p:spPr>
          <a:xfrm>
            <a:off x="4038599" y="6495691"/>
            <a:ext cx="4950125" cy="225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54"/>
          <p:cNvSpPr txBox="1">
            <a:spLocks noGrp="1"/>
          </p:cNvSpPr>
          <p:nvPr>
            <p:ph type="sldNum" idx="12"/>
          </p:nvPr>
        </p:nvSpPr>
        <p:spPr>
          <a:xfrm>
            <a:off x="9230264" y="6495691"/>
            <a:ext cx="2743200" cy="225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65" name="Google Shape;65;p54" descr="A picture containing clock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18386" y="-4469"/>
            <a:ext cx="3108297" cy="10608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55"/>
          <p:cNvSpPr txBox="1">
            <a:spLocks noGrp="1"/>
          </p:cNvSpPr>
          <p:nvPr>
            <p:ph type="dt" idx="10"/>
          </p:nvPr>
        </p:nvSpPr>
        <p:spPr>
          <a:xfrm>
            <a:off x="759125" y="6495691"/>
            <a:ext cx="2983925" cy="225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55"/>
          <p:cNvSpPr txBox="1">
            <a:spLocks noGrp="1"/>
          </p:cNvSpPr>
          <p:nvPr>
            <p:ph type="ftr" idx="11"/>
          </p:nvPr>
        </p:nvSpPr>
        <p:spPr>
          <a:xfrm>
            <a:off x="4038599" y="6495691"/>
            <a:ext cx="4950125" cy="225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55"/>
          <p:cNvSpPr txBox="1">
            <a:spLocks noGrp="1"/>
          </p:cNvSpPr>
          <p:nvPr>
            <p:ph type="sldNum" idx="12"/>
          </p:nvPr>
        </p:nvSpPr>
        <p:spPr>
          <a:xfrm>
            <a:off x="9230264" y="6495691"/>
            <a:ext cx="2743200" cy="225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70" name="Google Shape;70;p55" descr="A picture containing clock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18386" y="-4469"/>
            <a:ext cx="3108297" cy="10608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7"/>
          <p:cNvSpPr txBox="1">
            <a:spLocks noGrp="1"/>
          </p:cNvSpPr>
          <p:nvPr>
            <p:ph type="title"/>
          </p:nvPr>
        </p:nvSpPr>
        <p:spPr>
          <a:xfrm>
            <a:off x="759125" y="1056400"/>
            <a:ext cx="11214339" cy="634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47"/>
          <p:cNvSpPr txBox="1">
            <a:spLocks noGrp="1"/>
          </p:cNvSpPr>
          <p:nvPr>
            <p:ph type="body" idx="1"/>
          </p:nvPr>
        </p:nvSpPr>
        <p:spPr>
          <a:xfrm>
            <a:off x="759125" y="1825624"/>
            <a:ext cx="11214339" cy="45320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47"/>
          <p:cNvSpPr txBox="1">
            <a:spLocks noGrp="1"/>
          </p:cNvSpPr>
          <p:nvPr>
            <p:ph type="dt" idx="10"/>
          </p:nvPr>
        </p:nvSpPr>
        <p:spPr>
          <a:xfrm>
            <a:off x="759125" y="6495691"/>
            <a:ext cx="2983925" cy="225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47"/>
          <p:cNvSpPr txBox="1">
            <a:spLocks noGrp="1"/>
          </p:cNvSpPr>
          <p:nvPr>
            <p:ph type="ftr" idx="11"/>
          </p:nvPr>
        </p:nvSpPr>
        <p:spPr>
          <a:xfrm>
            <a:off x="4038599" y="6495691"/>
            <a:ext cx="4950125" cy="225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47"/>
          <p:cNvSpPr txBox="1">
            <a:spLocks noGrp="1"/>
          </p:cNvSpPr>
          <p:nvPr>
            <p:ph type="sldNum" idx="12"/>
          </p:nvPr>
        </p:nvSpPr>
        <p:spPr>
          <a:xfrm>
            <a:off x="9230264" y="6495691"/>
            <a:ext cx="2743200" cy="225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25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27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1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sv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"/>
          <p:cNvSpPr txBox="1">
            <a:spLocks noGrp="1"/>
          </p:cNvSpPr>
          <p:nvPr>
            <p:ph type="ctrTitle"/>
          </p:nvPr>
        </p:nvSpPr>
        <p:spPr>
          <a:xfrm>
            <a:off x="759124" y="2582122"/>
            <a:ext cx="9908875" cy="1415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None/>
            </a:pPr>
            <a:r>
              <a:rPr lang="en-GB" b="1" dirty="0"/>
              <a:t>Welcome and keynote: correlation versus causation</a:t>
            </a:r>
            <a:endParaRPr b="1" dirty="0"/>
          </a:p>
        </p:txBody>
      </p:sp>
      <p:sp>
        <p:nvSpPr>
          <p:cNvPr id="76" name="Google Shape;76;p1"/>
          <p:cNvSpPr txBox="1">
            <a:spLocks noGrp="1"/>
          </p:cNvSpPr>
          <p:nvPr>
            <p:ph type="subTitle" idx="1"/>
          </p:nvPr>
        </p:nvSpPr>
        <p:spPr>
          <a:xfrm>
            <a:off x="759125" y="4374766"/>
            <a:ext cx="9908875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</a:pPr>
            <a:r>
              <a:rPr lang="en-GB" dirty="0"/>
              <a:t>Dr Eliza Kozman (Deputy Director, Research)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</a:pPr>
            <a:r>
              <a:rPr lang="en-GB" dirty="0"/>
              <a:t>April 2021 </a:t>
            </a:r>
            <a:endParaRPr dirty="0"/>
          </a:p>
        </p:txBody>
      </p:sp>
      <p:sp>
        <p:nvSpPr>
          <p:cNvPr id="77" name="Google Shape;77;p1"/>
          <p:cNvSpPr txBox="1">
            <a:spLocks noGrp="1"/>
          </p:cNvSpPr>
          <p:nvPr>
            <p:ph type="sldNum" idx="12"/>
          </p:nvPr>
        </p:nvSpPr>
        <p:spPr>
          <a:xfrm>
            <a:off x="9230264" y="6495691"/>
            <a:ext cx="2743200" cy="225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2"/>
          <p:cNvSpPr txBox="1">
            <a:spLocks noGrp="1"/>
          </p:cNvSpPr>
          <p:nvPr>
            <p:ph type="title"/>
          </p:nvPr>
        </p:nvSpPr>
        <p:spPr>
          <a:xfrm>
            <a:off x="0" y="2255471"/>
            <a:ext cx="12191999" cy="1713213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dk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631825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</a:pPr>
            <a:r>
              <a:rPr lang="en-GB"/>
              <a:t>Correlation</a:t>
            </a:r>
            <a:endParaRPr/>
          </a:p>
        </p:txBody>
      </p:sp>
      <p:sp>
        <p:nvSpPr>
          <p:cNvPr id="188" name="Google Shape;188;p12"/>
          <p:cNvSpPr txBox="1">
            <a:spLocks noGrp="1"/>
          </p:cNvSpPr>
          <p:nvPr>
            <p:ph type="sldNum" idx="12"/>
          </p:nvPr>
        </p:nvSpPr>
        <p:spPr>
          <a:xfrm>
            <a:off x="9230264" y="6495691"/>
            <a:ext cx="2743200" cy="225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10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3"/>
          <p:cNvSpPr txBox="1">
            <a:spLocks noGrp="1"/>
          </p:cNvSpPr>
          <p:nvPr>
            <p:ph type="sldNum" idx="12"/>
          </p:nvPr>
        </p:nvSpPr>
        <p:spPr>
          <a:xfrm>
            <a:off x="8196594" y="6495691"/>
            <a:ext cx="2743200" cy="225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11</a:t>
            </a:fld>
            <a:endParaRPr/>
          </a:p>
        </p:txBody>
      </p:sp>
      <p:sp>
        <p:nvSpPr>
          <p:cNvPr id="195" name="Google Shape;195;p13"/>
          <p:cNvSpPr txBox="1">
            <a:spLocks noGrp="1"/>
          </p:cNvSpPr>
          <p:nvPr>
            <p:ph type="title"/>
          </p:nvPr>
        </p:nvSpPr>
        <p:spPr>
          <a:xfrm>
            <a:off x="1" y="956759"/>
            <a:ext cx="12191999" cy="991312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dk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631825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</a:pPr>
            <a:r>
              <a:rPr lang="en-GB"/>
              <a:t>A definition</a:t>
            </a:r>
            <a:endParaRPr/>
          </a:p>
        </p:txBody>
      </p:sp>
      <p:sp>
        <p:nvSpPr>
          <p:cNvPr id="196" name="Google Shape;196;p13"/>
          <p:cNvSpPr txBox="1"/>
          <p:nvPr/>
        </p:nvSpPr>
        <p:spPr>
          <a:xfrm>
            <a:off x="803274" y="2312988"/>
            <a:ext cx="10784988" cy="2123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Correlation</a:t>
            </a:r>
            <a:r>
              <a:rPr lang="en-GB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means there is a relationship between two variables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Variable </a:t>
            </a:r>
            <a:r>
              <a:rPr lang="en-GB" sz="2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en-GB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and Variable </a:t>
            </a:r>
            <a:r>
              <a:rPr lang="en-GB" sz="2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r>
              <a:rPr lang="en-GB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are related somehow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7" name="Google Shape;197;p13"/>
          <p:cNvGrpSpPr/>
          <p:nvPr/>
        </p:nvGrpSpPr>
        <p:grpSpPr>
          <a:xfrm>
            <a:off x="4099047" y="4933401"/>
            <a:ext cx="3993906" cy="1384995"/>
            <a:chOff x="3532309" y="4493786"/>
            <a:chExt cx="3993906" cy="1384995"/>
          </a:xfrm>
        </p:grpSpPr>
        <p:pic>
          <p:nvPicPr>
            <p:cNvPr id="198" name="Google Shape;198;p13" descr="Link with solid fill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072062" y="4729084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9" name="Google Shape;199;p13"/>
            <p:cNvSpPr txBox="1"/>
            <p:nvPr/>
          </p:nvSpPr>
          <p:spPr>
            <a:xfrm>
              <a:off x="3532309" y="4493786"/>
              <a:ext cx="3993906" cy="1384995"/>
            </a:xfrm>
            <a:prstGeom prst="rect">
              <a:avLst/>
            </a:prstGeom>
            <a:noFill/>
            <a:ln w="381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800" b="1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</a:t>
              </a:r>
              <a:r>
                <a:rPr lang="en-GB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		</a:t>
              </a:r>
              <a:r>
                <a:rPr lang="en-GB" sz="2800" b="1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</a:t>
              </a:r>
              <a:endParaRPr dirty="0"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4"/>
          <p:cNvSpPr txBox="1">
            <a:spLocks noGrp="1"/>
          </p:cNvSpPr>
          <p:nvPr>
            <p:ph type="sldNum" idx="12"/>
          </p:nvPr>
        </p:nvSpPr>
        <p:spPr>
          <a:xfrm>
            <a:off x="8196594" y="6495691"/>
            <a:ext cx="2743200" cy="225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12</a:t>
            </a:fld>
            <a:endParaRPr/>
          </a:p>
        </p:txBody>
      </p:sp>
      <p:sp>
        <p:nvSpPr>
          <p:cNvPr id="206" name="Google Shape;206;p14"/>
          <p:cNvSpPr txBox="1">
            <a:spLocks noGrp="1"/>
          </p:cNvSpPr>
          <p:nvPr>
            <p:ph type="title"/>
          </p:nvPr>
        </p:nvSpPr>
        <p:spPr>
          <a:xfrm>
            <a:off x="1" y="956759"/>
            <a:ext cx="12191999" cy="991312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dk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631825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</a:pPr>
            <a:r>
              <a:rPr lang="en-GB"/>
              <a:t>Types of correlation</a:t>
            </a:r>
            <a:endParaRPr/>
          </a:p>
        </p:txBody>
      </p:sp>
      <p:pic>
        <p:nvPicPr>
          <p:cNvPr id="207" name="Google Shape;207;p14"/>
          <p:cNvPicPr preferRelativeResize="0"/>
          <p:nvPr/>
        </p:nvPicPr>
        <p:blipFill rotWithShape="1">
          <a:blip r:embed="rId3">
            <a:alphaModFix/>
          </a:blip>
          <a:srcRect t="3350" r="9782" b="21187"/>
          <a:stretch/>
        </p:blipFill>
        <p:spPr>
          <a:xfrm>
            <a:off x="0" y="4272693"/>
            <a:ext cx="11799124" cy="2074985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14"/>
          <p:cNvSpPr txBox="1"/>
          <p:nvPr/>
        </p:nvSpPr>
        <p:spPr>
          <a:xfrm>
            <a:off x="-1464" y="6582975"/>
            <a:ext cx="6097464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From: https://www.mathsisfun.com/data/correlation.html</a:t>
            </a:r>
            <a:endParaRPr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A0A36698-9F02-40FD-91D4-0AD69F496543}"/>
              </a:ext>
            </a:extLst>
          </p:cNvPr>
          <p:cNvCxnSpPr/>
          <p:nvPr/>
        </p:nvCxnSpPr>
        <p:spPr>
          <a:xfrm flipV="1">
            <a:off x="4758432" y="2202660"/>
            <a:ext cx="0" cy="1526959"/>
          </a:xfrm>
          <a:prstGeom prst="straightConnector1">
            <a:avLst/>
          </a:prstGeom>
          <a:ln w="3810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3C85785-7EFB-46EF-A03F-AA4288172038}"/>
              </a:ext>
            </a:extLst>
          </p:cNvPr>
          <p:cNvCxnSpPr>
            <a:cxnSpLocks/>
          </p:cNvCxnSpPr>
          <p:nvPr/>
        </p:nvCxnSpPr>
        <p:spPr>
          <a:xfrm flipV="1">
            <a:off x="4740676" y="3710866"/>
            <a:ext cx="1633491" cy="1"/>
          </a:xfrm>
          <a:prstGeom prst="straightConnector1">
            <a:avLst/>
          </a:prstGeom>
          <a:ln w="3810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78FFB327-9F12-46ED-8457-2E7FCF97E7F9}"/>
              </a:ext>
            </a:extLst>
          </p:cNvPr>
          <p:cNvSpPr txBox="1"/>
          <p:nvPr/>
        </p:nvSpPr>
        <p:spPr>
          <a:xfrm>
            <a:off x="4234649" y="2503503"/>
            <a:ext cx="3107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30EC8C8-A072-46F7-ADE6-FFE46BE2BD39}"/>
              </a:ext>
            </a:extLst>
          </p:cNvPr>
          <p:cNvSpPr txBox="1"/>
          <p:nvPr/>
        </p:nvSpPr>
        <p:spPr>
          <a:xfrm>
            <a:off x="5402064" y="3729619"/>
            <a:ext cx="3107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B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5"/>
          <p:cNvSpPr txBox="1">
            <a:spLocks noGrp="1"/>
          </p:cNvSpPr>
          <p:nvPr>
            <p:ph type="sldNum" idx="12"/>
          </p:nvPr>
        </p:nvSpPr>
        <p:spPr>
          <a:xfrm>
            <a:off x="8196594" y="6495691"/>
            <a:ext cx="2743200" cy="225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13</a:t>
            </a:fld>
            <a:endParaRPr/>
          </a:p>
        </p:txBody>
      </p:sp>
      <p:sp>
        <p:nvSpPr>
          <p:cNvPr id="218" name="Google Shape;218;p15"/>
          <p:cNvSpPr txBox="1">
            <a:spLocks noGrp="1"/>
          </p:cNvSpPr>
          <p:nvPr>
            <p:ph type="title"/>
          </p:nvPr>
        </p:nvSpPr>
        <p:spPr>
          <a:xfrm>
            <a:off x="0" y="930382"/>
            <a:ext cx="12191999" cy="991312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dk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631825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</a:pPr>
            <a:r>
              <a:rPr lang="en-GB"/>
              <a:t>Be careful!</a:t>
            </a:r>
            <a:endParaRPr/>
          </a:p>
        </p:txBody>
      </p:sp>
      <p:sp>
        <p:nvSpPr>
          <p:cNvPr id="219" name="Google Shape;219;p15"/>
          <p:cNvSpPr txBox="1"/>
          <p:nvPr/>
        </p:nvSpPr>
        <p:spPr>
          <a:xfrm>
            <a:off x="3604846" y="3393831"/>
            <a:ext cx="6277708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i="1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Our brains </a:t>
            </a:r>
            <a:r>
              <a:rPr lang="en-GB" sz="3200" b="1" i="1" u="sng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LOVE</a:t>
            </a:r>
            <a:r>
              <a:rPr lang="en-GB" sz="3200" i="1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to find and explain patterns, particularly when they support our beliefs!</a:t>
            </a:r>
            <a:endParaRPr sz="3200" i="1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3A390111-0781-417F-8471-86D09A8096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119" y="2780484"/>
            <a:ext cx="3111438" cy="3147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6"/>
          <p:cNvSpPr txBox="1">
            <a:spLocks noGrp="1"/>
          </p:cNvSpPr>
          <p:nvPr>
            <p:ph type="sldNum" idx="12"/>
          </p:nvPr>
        </p:nvSpPr>
        <p:spPr>
          <a:xfrm>
            <a:off x="8196594" y="6495691"/>
            <a:ext cx="2743200" cy="225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14</a:t>
            </a:fld>
            <a:endParaRPr/>
          </a:p>
        </p:txBody>
      </p:sp>
      <p:sp>
        <p:nvSpPr>
          <p:cNvPr id="227" name="Google Shape;227;p16"/>
          <p:cNvSpPr txBox="1">
            <a:spLocks noGrp="1"/>
          </p:cNvSpPr>
          <p:nvPr>
            <p:ph type="title"/>
          </p:nvPr>
        </p:nvSpPr>
        <p:spPr>
          <a:xfrm>
            <a:off x="1" y="956759"/>
            <a:ext cx="12191999" cy="991312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dk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631825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</a:pPr>
            <a:r>
              <a:rPr lang="en-GB"/>
              <a:t>Example: the dangers of ice cream</a:t>
            </a:r>
            <a:endParaRPr/>
          </a:p>
        </p:txBody>
      </p:sp>
      <p:pic>
        <p:nvPicPr>
          <p:cNvPr id="228" name="Google Shape;228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38058" y="2123716"/>
            <a:ext cx="6518642" cy="4485842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16"/>
          <p:cNvSpPr txBox="1"/>
          <p:nvPr/>
        </p:nvSpPr>
        <p:spPr>
          <a:xfrm>
            <a:off x="0" y="6611779"/>
            <a:ext cx="1234440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From: https://www.lifehack.org/624604/the-most-common-bias-people-have-that-leads-to-wrong-decisions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7"/>
          <p:cNvSpPr txBox="1">
            <a:spLocks noGrp="1"/>
          </p:cNvSpPr>
          <p:nvPr>
            <p:ph type="sldNum" idx="12"/>
          </p:nvPr>
        </p:nvSpPr>
        <p:spPr>
          <a:xfrm>
            <a:off x="8196594" y="6495691"/>
            <a:ext cx="2743200" cy="225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15</a:t>
            </a:fld>
            <a:endParaRPr/>
          </a:p>
        </p:txBody>
      </p:sp>
      <p:sp>
        <p:nvSpPr>
          <p:cNvPr id="236" name="Google Shape;236;p17"/>
          <p:cNvSpPr txBox="1">
            <a:spLocks noGrp="1"/>
          </p:cNvSpPr>
          <p:nvPr>
            <p:ph type="title"/>
          </p:nvPr>
        </p:nvSpPr>
        <p:spPr>
          <a:xfrm>
            <a:off x="1" y="956759"/>
            <a:ext cx="12191999" cy="991312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dk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631825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</a:pPr>
            <a:r>
              <a:rPr lang="en-GB"/>
              <a:t>Example: the dangers of ice cream</a:t>
            </a:r>
            <a:endParaRPr/>
          </a:p>
        </p:txBody>
      </p:sp>
      <p:pic>
        <p:nvPicPr>
          <p:cNvPr id="237" name="Google Shape;237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40013" y="2133600"/>
            <a:ext cx="6515100" cy="4333875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17"/>
          <p:cNvSpPr txBox="1"/>
          <p:nvPr/>
        </p:nvSpPr>
        <p:spPr>
          <a:xfrm>
            <a:off x="0" y="6611779"/>
            <a:ext cx="1234440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From: https://www.lifehack.org/624604/the-most-common-bias-people-have-that-leads-to-wrong-decisions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8"/>
          <p:cNvSpPr txBox="1">
            <a:spLocks noGrp="1"/>
          </p:cNvSpPr>
          <p:nvPr>
            <p:ph type="sldNum" idx="12"/>
          </p:nvPr>
        </p:nvSpPr>
        <p:spPr>
          <a:xfrm>
            <a:off x="8196594" y="6495691"/>
            <a:ext cx="2743200" cy="225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16</a:t>
            </a:fld>
            <a:endParaRPr/>
          </a:p>
        </p:txBody>
      </p:sp>
      <p:sp>
        <p:nvSpPr>
          <p:cNvPr id="245" name="Google Shape;245;p18"/>
          <p:cNvSpPr txBox="1">
            <a:spLocks noGrp="1"/>
          </p:cNvSpPr>
          <p:nvPr>
            <p:ph type="title"/>
          </p:nvPr>
        </p:nvSpPr>
        <p:spPr>
          <a:xfrm>
            <a:off x="1" y="956759"/>
            <a:ext cx="12191999" cy="991312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dk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631825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</a:pPr>
            <a:r>
              <a:rPr lang="en-GB"/>
              <a:t>The dangers of ice cream</a:t>
            </a:r>
            <a:endParaRPr/>
          </a:p>
        </p:txBody>
      </p:sp>
      <p:sp>
        <p:nvSpPr>
          <p:cNvPr id="247" name="Google Shape;247;p18"/>
          <p:cNvSpPr txBox="1"/>
          <p:nvPr/>
        </p:nvSpPr>
        <p:spPr>
          <a:xfrm>
            <a:off x="3894991" y="3460581"/>
            <a:ext cx="5080334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DANGER: Ice cream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linked to murder and drowning</a:t>
            </a:r>
            <a:endParaRPr dirty="0"/>
          </a:p>
        </p:txBody>
      </p:sp>
      <p:pic>
        <p:nvPicPr>
          <p:cNvPr id="248" name="Google Shape;248;p18" descr="Ice cream with solid fil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96758" y="2925909"/>
            <a:ext cx="2062103" cy="20621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8"/>
          <p:cNvSpPr txBox="1">
            <a:spLocks noGrp="1"/>
          </p:cNvSpPr>
          <p:nvPr>
            <p:ph type="sldNum" idx="12"/>
          </p:nvPr>
        </p:nvSpPr>
        <p:spPr>
          <a:xfrm>
            <a:off x="8196594" y="6495691"/>
            <a:ext cx="2743200" cy="225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17</a:t>
            </a:fld>
            <a:endParaRPr/>
          </a:p>
        </p:txBody>
      </p:sp>
      <p:sp>
        <p:nvSpPr>
          <p:cNvPr id="245" name="Google Shape;245;p18"/>
          <p:cNvSpPr txBox="1">
            <a:spLocks noGrp="1"/>
          </p:cNvSpPr>
          <p:nvPr>
            <p:ph type="title"/>
          </p:nvPr>
        </p:nvSpPr>
        <p:spPr>
          <a:xfrm>
            <a:off x="1" y="956759"/>
            <a:ext cx="12191999" cy="991312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dk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631825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</a:pPr>
            <a:r>
              <a:rPr lang="en-GB"/>
              <a:t>The dangers of ice cream</a:t>
            </a:r>
            <a:endParaRPr/>
          </a:p>
        </p:txBody>
      </p:sp>
      <p:sp>
        <p:nvSpPr>
          <p:cNvPr id="247" name="Google Shape;247;p18"/>
          <p:cNvSpPr txBox="1"/>
          <p:nvPr/>
        </p:nvSpPr>
        <p:spPr>
          <a:xfrm>
            <a:off x="3894991" y="3460581"/>
            <a:ext cx="5142478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DANGER: Ice cream </a:t>
            </a:r>
            <a:r>
              <a:rPr lang="en-GB" sz="3200" b="1" u="sng" dirty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CAUSES</a:t>
            </a:r>
            <a:r>
              <a:rPr lang="en-GB" sz="3200" b="1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 murder and drowning?</a:t>
            </a:r>
            <a:endParaRPr dirty="0"/>
          </a:p>
        </p:txBody>
      </p:sp>
      <p:pic>
        <p:nvPicPr>
          <p:cNvPr id="248" name="Google Shape;248;p18" descr="Ice cream with solid fil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96758" y="2925909"/>
            <a:ext cx="2062103" cy="20621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286720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9"/>
          <p:cNvSpPr txBox="1">
            <a:spLocks noGrp="1"/>
          </p:cNvSpPr>
          <p:nvPr>
            <p:ph type="sldNum" idx="12"/>
          </p:nvPr>
        </p:nvSpPr>
        <p:spPr>
          <a:xfrm>
            <a:off x="8196594" y="6495691"/>
            <a:ext cx="2743200" cy="225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18</a:t>
            </a:fld>
            <a:endParaRPr/>
          </a:p>
        </p:txBody>
      </p:sp>
      <p:sp>
        <p:nvSpPr>
          <p:cNvPr id="255" name="Google Shape;255;p19"/>
          <p:cNvSpPr txBox="1">
            <a:spLocks noGrp="1"/>
          </p:cNvSpPr>
          <p:nvPr>
            <p:ph type="title"/>
          </p:nvPr>
        </p:nvSpPr>
        <p:spPr>
          <a:xfrm>
            <a:off x="1" y="956759"/>
            <a:ext cx="12191999" cy="991312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dk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631825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</a:pPr>
            <a:r>
              <a:rPr lang="en-GB" dirty="0"/>
              <a:t>Assessing a ‘causal’ claim</a:t>
            </a:r>
            <a:endParaRPr dirty="0"/>
          </a:p>
        </p:txBody>
      </p:sp>
      <p:grpSp>
        <p:nvGrpSpPr>
          <p:cNvPr id="256" name="Google Shape;256;p19"/>
          <p:cNvGrpSpPr/>
          <p:nvPr/>
        </p:nvGrpSpPr>
        <p:grpSpPr>
          <a:xfrm>
            <a:off x="-2705186" y="1221946"/>
            <a:ext cx="10974320" cy="5642512"/>
            <a:chOff x="-4737186" y="-726125"/>
            <a:chExt cx="10974320" cy="5642512"/>
          </a:xfrm>
        </p:grpSpPr>
        <p:sp>
          <p:nvSpPr>
            <p:cNvPr id="257" name="Google Shape;257;p19"/>
            <p:cNvSpPr/>
            <p:nvPr/>
          </p:nvSpPr>
          <p:spPr>
            <a:xfrm>
              <a:off x="-4737186" y="-726125"/>
              <a:ext cx="5642512" cy="5642512"/>
            </a:xfrm>
            <a:prstGeom prst="blockArc">
              <a:avLst>
                <a:gd name="adj1" fmla="val 18900000"/>
                <a:gd name="adj2" fmla="val 2700000"/>
                <a:gd name="adj3" fmla="val 383"/>
              </a:avLst>
            </a:prstGeom>
            <a:noFill/>
            <a:ln w="12700" cap="flat" cmpd="sng">
              <a:solidFill>
                <a:srgbClr val="02AD8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19"/>
            <p:cNvSpPr/>
            <p:nvPr/>
          </p:nvSpPr>
          <p:spPr>
            <a:xfrm>
              <a:off x="582253" y="419026"/>
              <a:ext cx="5654881" cy="838052"/>
            </a:xfrm>
            <a:prstGeom prst="rect">
              <a:avLst/>
            </a:prstGeom>
            <a:solidFill>
              <a:srgbClr val="05DAB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19"/>
            <p:cNvSpPr txBox="1"/>
            <p:nvPr/>
          </p:nvSpPr>
          <p:spPr>
            <a:xfrm>
              <a:off x="582253" y="419026"/>
              <a:ext cx="5654881" cy="8380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65200" tIns="109200" rIns="109200" bIns="1092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4300"/>
                <a:buFont typeface="Arial"/>
                <a:buNone/>
              </a:pPr>
              <a:r>
                <a:rPr lang="en-GB" sz="43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Coincidence</a:t>
              </a:r>
              <a:endParaRPr/>
            </a:p>
          </p:txBody>
        </p:sp>
        <p:sp>
          <p:nvSpPr>
            <p:cNvPr id="260" name="Google Shape;260;p19"/>
            <p:cNvSpPr/>
            <p:nvPr/>
          </p:nvSpPr>
          <p:spPr>
            <a:xfrm>
              <a:off x="58470" y="314269"/>
              <a:ext cx="1047565" cy="1047565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rgbClr val="05DAB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19"/>
            <p:cNvSpPr/>
            <p:nvPr/>
          </p:nvSpPr>
          <p:spPr>
            <a:xfrm>
              <a:off x="886885" y="1676104"/>
              <a:ext cx="5350248" cy="838052"/>
            </a:xfrm>
            <a:prstGeom prst="rect">
              <a:avLst/>
            </a:prstGeom>
            <a:solidFill>
              <a:srgbClr val="05DAB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19"/>
            <p:cNvSpPr txBox="1"/>
            <p:nvPr/>
          </p:nvSpPr>
          <p:spPr>
            <a:xfrm>
              <a:off x="886885" y="1676104"/>
              <a:ext cx="5350248" cy="8380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65200" tIns="109200" rIns="109200" bIns="1092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4300"/>
                <a:buFont typeface="Arial"/>
                <a:buNone/>
              </a:pPr>
              <a:r>
                <a:rPr lang="en-GB" sz="43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Reverse causation</a:t>
              </a:r>
              <a:endParaRPr/>
            </a:p>
          </p:txBody>
        </p:sp>
        <p:sp>
          <p:nvSpPr>
            <p:cNvPr id="263" name="Google Shape;263;p19"/>
            <p:cNvSpPr/>
            <p:nvPr/>
          </p:nvSpPr>
          <p:spPr>
            <a:xfrm>
              <a:off x="363102" y="1571348"/>
              <a:ext cx="1047565" cy="1047565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rgbClr val="05DAB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19"/>
            <p:cNvSpPr/>
            <p:nvPr/>
          </p:nvSpPr>
          <p:spPr>
            <a:xfrm>
              <a:off x="582253" y="2933183"/>
              <a:ext cx="5654881" cy="838052"/>
            </a:xfrm>
            <a:prstGeom prst="rect">
              <a:avLst/>
            </a:prstGeom>
            <a:solidFill>
              <a:srgbClr val="05DAB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19"/>
            <p:cNvSpPr txBox="1"/>
            <p:nvPr/>
          </p:nvSpPr>
          <p:spPr>
            <a:xfrm>
              <a:off x="582253" y="2933183"/>
              <a:ext cx="5654881" cy="8380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65200" tIns="109200" rIns="109200" bIns="1092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4300"/>
                <a:buFont typeface="Arial"/>
                <a:buNone/>
              </a:pPr>
              <a:r>
                <a:rPr lang="en-GB" sz="43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Confounders</a:t>
              </a:r>
              <a:endParaRPr/>
            </a:p>
          </p:txBody>
        </p:sp>
        <p:sp>
          <p:nvSpPr>
            <p:cNvPr id="266" name="Google Shape;266;p19"/>
            <p:cNvSpPr/>
            <p:nvPr/>
          </p:nvSpPr>
          <p:spPr>
            <a:xfrm>
              <a:off x="58470" y="2828426"/>
              <a:ext cx="1047565" cy="1047565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rgbClr val="05DAB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7" name="Google Shape;267;p19"/>
          <p:cNvSpPr txBox="1"/>
          <p:nvPr/>
        </p:nvSpPr>
        <p:spPr>
          <a:xfrm>
            <a:off x="42862" y="6571318"/>
            <a:ext cx="12106276" cy="2866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Adapted from https://alliancefordecisioneducation.org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20"/>
          <p:cNvSpPr txBox="1">
            <a:spLocks noGrp="1"/>
          </p:cNvSpPr>
          <p:nvPr>
            <p:ph type="title"/>
          </p:nvPr>
        </p:nvSpPr>
        <p:spPr>
          <a:xfrm>
            <a:off x="0" y="2255471"/>
            <a:ext cx="12191999" cy="1713213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dk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631825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</a:pPr>
            <a:r>
              <a:rPr lang="en-GB"/>
              <a:t>Coincidence</a:t>
            </a:r>
            <a:endParaRPr/>
          </a:p>
        </p:txBody>
      </p:sp>
      <p:sp>
        <p:nvSpPr>
          <p:cNvPr id="273" name="Google Shape;273;p20"/>
          <p:cNvSpPr txBox="1">
            <a:spLocks noGrp="1"/>
          </p:cNvSpPr>
          <p:nvPr>
            <p:ph type="sldNum" idx="12"/>
          </p:nvPr>
        </p:nvSpPr>
        <p:spPr>
          <a:xfrm>
            <a:off x="9230264" y="6495691"/>
            <a:ext cx="2743200" cy="225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19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"/>
          <p:cNvSpPr txBox="1">
            <a:spLocks noGrp="1"/>
          </p:cNvSpPr>
          <p:nvPr>
            <p:ph type="sldNum" idx="12"/>
          </p:nvPr>
        </p:nvSpPr>
        <p:spPr>
          <a:xfrm>
            <a:off x="9230264" y="6495691"/>
            <a:ext cx="2743200" cy="225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</a:t>
            </a:fld>
            <a:endParaRPr/>
          </a:p>
        </p:txBody>
      </p:sp>
      <p:sp>
        <p:nvSpPr>
          <p:cNvPr id="84" name="Google Shape;84;p2"/>
          <p:cNvSpPr txBox="1">
            <a:spLocks noGrp="1"/>
          </p:cNvSpPr>
          <p:nvPr>
            <p:ph type="title"/>
          </p:nvPr>
        </p:nvSpPr>
        <p:spPr>
          <a:xfrm>
            <a:off x="1" y="956759"/>
            <a:ext cx="12191999" cy="991312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dk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631825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</a:pPr>
            <a:r>
              <a:rPr lang="en-GB"/>
              <a:t>Who we are</a:t>
            </a:r>
            <a:endParaRPr/>
          </a:p>
        </p:txBody>
      </p:sp>
      <p:pic>
        <p:nvPicPr>
          <p:cNvPr id="85" name="Google Shape;85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9521" y="2306353"/>
            <a:ext cx="985838" cy="985838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7151" y="3331581"/>
            <a:ext cx="854473" cy="854473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55203" y="4318460"/>
            <a:ext cx="854473" cy="854473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2"/>
          <p:cNvSpPr txBox="1"/>
          <p:nvPr/>
        </p:nvSpPr>
        <p:spPr>
          <a:xfrm>
            <a:off x="1789661" y="4512309"/>
            <a:ext cx="984408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 affiliate What Works Centre, and part of the UK Government’s What Works Movement.</a:t>
            </a:r>
            <a:endParaRPr dirty="0"/>
          </a:p>
        </p:txBody>
      </p:sp>
      <p:sp>
        <p:nvSpPr>
          <p:cNvPr id="89" name="Google Shape;89;p2"/>
          <p:cNvSpPr txBox="1"/>
          <p:nvPr/>
        </p:nvSpPr>
        <p:spPr>
          <a:xfrm>
            <a:off x="1789661" y="2491881"/>
            <a:ext cx="989647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Independent hub for higher education professionals to access research, toolkits, evaluation techniques and more to help widen participation and improve equality within the sector.</a:t>
            </a:r>
            <a:endParaRPr/>
          </a:p>
        </p:txBody>
      </p:sp>
      <p:pic>
        <p:nvPicPr>
          <p:cNvPr id="91" name="Google Shape;91;p2" descr="https://static.thenounproject.com/png/2230320-200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04349" y="5385587"/>
            <a:ext cx="600075" cy="600075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2"/>
          <p:cNvSpPr/>
          <p:nvPr/>
        </p:nvSpPr>
        <p:spPr>
          <a:xfrm>
            <a:off x="1789661" y="5500959"/>
            <a:ext cx="984408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Funded by the Office for Students from 2019 to 2023.</a:t>
            </a:r>
            <a:endParaRPr dirty="0"/>
          </a:p>
        </p:txBody>
      </p:sp>
      <p:sp>
        <p:nvSpPr>
          <p:cNvPr id="12" name="Google Shape;90;p2">
            <a:extLst>
              <a:ext uri="{FF2B5EF4-FFF2-40B4-BE49-F238E27FC236}">
                <a16:creationId xmlns:a16="http://schemas.microsoft.com/office/drawing/2014/main" id="{849D276D-375D-4F11-BF14-2EC97FFE7ED1}"/>
              </a:ext>
            </a:extLst>
          </p:cNvPr>
          <p:cNvSpPr txBox="1"/>
          <p:nvPr/>
        </p:nvSpPr>
        <p:spPr>
          <a:xfrm>
            <a:off x="1824436" y="3471177"/>
            <a:ext cx="9844088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GB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 independent charity, set up by a consortium of King’s College London, Nottingham Trent University and the Behavioural Insights Team.</a:t>
            </a:r>
            <a:endParaRPr lang="en-GB" sz="18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22"/>
          <p:cNvSpPr txBox="1">
            <a:spLocks noGrp="1"/>
          </p:cNvSpPr>
          <p:nvPr>
            <p:ph type="sldNum" idx="12"/>
          </p:nvPr>
        </p:nvSpPr>
        <p:spPr>
          <a:xfrm>
            <a:off x="8196594" y="6495691"/>
            <a:ext cx="2743200" cy="225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20</a:t>
            </a:fld>
            <a:endParaRPr/>
          </a:p>
        </p:txBody>
      </p:sp>
      <p:sp>
        <p:nvSpPr>
          <p:cNvPr id="289" name="Google Shape;289;p22"/>
          <p:cNvSpPr txBox="1">
            <a:spLocks noGrp="1"/>
          </p:cNvSpPr>
          <p:nvPr>
            <p:ph type="title"/>
          </p:nvPr>
        </p:nvSpPr>
        <p:spPr>
          <a:xfrm>
            <a:off x="1" y="956759"/>
            <a:ext cx="12191999" cy="991312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dk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631825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</a:pPr>
            <a:r>
              <a:rPr lang="en-GB"/>
              <a:t>Coincidental correlation</a:t>
            </a:r>
            <a:endParaRPr/>
          </a:p>
        </p:txBody>
      </p:sp>
      <p:sp>
        <p:nvSpPr>
          <p:cNvPr id="291" name="Google Shape;291;p22"/>
          <p:cNvSpPr txBox="1"/>
          <p:nvPr/>
        </p:nvSpPr>
        <p:spPr>
          <a:xfrm>
            <a:off x="0" y="6611779"/>
            <a:ext cx="10323634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From: www.tylervigen.com</a:t>
            </a:r>
            <a:endParaRPr/>
          </a:p>
        </p:txBody>
      </p:sp>
      <p:pic>
        <p:nvPicPr>
          <p:cNvPr id="3" name="Picture 2" descr="Chart, line chart&#10;&#10;Description automatically generated">
            <a:extLst>
              <a:ext uri="{FF2B5EF4-FFF2-40B4-BE49-F238E27FC236}">
                <a16:creationId xmlns:a16="http://schemas.microsoft.com/office/drawing/2014/main" id="{3862B75C-98F7-4FF2-A916-B1EDBACB650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881"/>
          <a:stretch/>
        </p:blipFill>
        <p:spPr>
          <a:xfrm>
            <a:off x="803276" y="2149386"/>
            <a:ext cx="9901238" cy="3751855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21"/>
          <p:cNvSpPr txBox="1">
            <a:spLocks noGrp="1"/>
          </p:cNvSpPr>
          <p:nvPr>
            <p:ph type="sldNum" idx="12"/>
          </p:nvPr>
        </p:nvSpPr>
        <p:spPr>
          <a:xfrm>
            <a:off x="8196594" y="6495691"/>
            <a:ext cx="2743200" cy="225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21</a:t>
            </a:fld>
            <a:endParaRPr/>
          </a:p>
        </p:txBody>
      </p:sp>
      <p:sp>
        <p:nvSpPr>
          <p:cNvPr id="280" name="Google Shape;280;p21"/>
          <p:cNvSpPr txBox="1">
            <a:spLocks noGrp="1"/>
          </p:cNvSpPr>
          <p:nvPr>
            <p:ph type="title"/>
          </p:nvPr>
        </p:nvSpPr>
        <p:spPr>
          <a:xfrm>
            <a:off x="1" y="956759"/>
            <a:ext cx="12191999" cy="991312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dk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631825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</a:pPr>
            <a:r>
              <a:rPr lang="en-GB"/>
              <a:t>Coincidental correlation</a:t>
            </a:r>
            <a:endParaRPr/>
          </a:p>
        </p:txBody>
      </p:sp>
      <p:sp>
        <p:nvSpPr>
          <p:cNvPr id="282" name="Google Shape;282;p21"/>
          <p:cNvSpPr txBox="1"/>
          <p:nvPr/>
        </p:nvSpPr>
        <p:spPr>
          <a:xfrm>
            <a:off x="0" y="6611779"/>
            <a:ext cx="10323634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From: www.tylervigen.com</a:t>
            </a:r>
            <a:endParaRPr/>
          </a:p>
        </p:txBody>
      </p:sp>
      <p:pic>
        <p:nvPicPr>
          <p:cNvPr id="3" name="Picture 2" descr="Chart, line chart&#10;&#10;Description automatically generated">
            <a:extLst>
              <a:ext uri="{FF2B5EF4-FFF2-40B4-BE49-F238E27FC236}">
                <a16:creationId xmlns:a16="http://schemas.microsoft.com/office/drawing/2014/main" id="{F6446031-A294-442E-965F-EA530C44F90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477"/>
          <a:stretch/>
        </p:blipFill>
        <p:spPr>
          <a:xfrm>
            <a:off x="803275" y="2133600"/>
            <a:ext cx="9901238" cy="3767642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21"/>
          <p:cNvSpPr txBox="1">
            <a:spLocks noGrp="1"/>
          </p:cNvSpPr>
          <p:nvPr>
            <p:ph type="sldNum" idx="12"/>
          </p:nvPr>
        </p:nvSpPr>
        <p:spPr>
          <a:xfrm>
            <a:off x="8196594" y="6495691"/>
            <a:ext cx="2743200" cy="225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22</a:t>
            </a:fld>
            <a:endParaRPr/>
          </a:p>
        </p:txBody>
      </p:sp>
      <p:sp>
        <p:nvSpPr>
          <p:cNvPr id="280" name="Google Shape;280;p21"/>
          <p:cNvSpPr txBox="1">
            <a:spLocks noGrp="1"/>
          </p:cNvSpPr>
          <p:nvPr>
            <p:ph type="title"/>
          </p:nvPr>
        </p:nvSpPr>
        <p:spPr>
          <a:xfrm>
            <a:off x="1" y="956759"/>
            <a:ext cx="12191999" cy="991312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dk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631825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</a:pPr>
            <a:r>
              <a:rPr lang="en-GB"/>
              <a:t>Coincidental correlation</a:t>
            </a:r>
            <a:endParaRPr/>
          </a:p>
        </p:txBody>
      </p:sp>
      <p:sp>
        <p:nvSpPr>
          <p:cNvPr id="282" name="Google Shape;282;p21"/>
          <p:cNvSpPr txBox="1"/>
          <p:nvPr/>
        </p:nvSpPr>
        <p:spPr>
          <a:xfrm>
            <a:off x="0" y="6611779"/>
            <a:ext cx="10323634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From: www.tylervigen.com</a:t>
            </a:r>
            <a:endParaRPr/>
          </a:p>
        </p:txBody>
      </p:sp>
      <p:pic>
        <p:nvPicPr>
          <p:cNvPr id="3" name="Picture 2" descr="Chart, line chart&#10;&#10;Description automatically generated">
            <a:extLst>
              <a:ext uri="{FF2B5EF4-FFF2-40B4-BE49-F238E27FC236}">
                <a16:creationId xmlns:a16="http://schemas.microsoft.com/office/drawing/2014/main" id="{673346B1-F20E-4F2A-BEC7-3B74A38E98D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692"/>
          <a:stretch/>
        </p:blipFill>
        <p:spPr>
          <a:xfrm>
            <a:off x="803275" y="2133600"/>
            <a:ext cx="9923358" cy="3767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1954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24"/>
          <p:cNvSpPr txBox="1">
            <a:spLocks noGrp="1"/>
          </p:cNvSpPr>
          <p:nvPr>
            <p:ph type="sldNum" idx="12"/>
          </p:nvPr>
        </p:nvSpPr>
        <p:spPr>
          <a:xfrm>
            <a:off x="8196594" y="6495691"/>
            <a:ext cx="2743200" cy="225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23</a:t>
            </a:fld>
            <a:endParaRPr/>
          </a:p>
        </p:txBody>
      </p:sp>
      <p:sp>
        <p:nvSpPr>
          <p:cNvPr id="306" name="Google Shape;306;p24"/>
          <p:cNvSpPr txBox="1">
            <a:spLocks noGrp="1"/>
          </p:cNvSpPr>
          <p:nvPr>
            <p:ph type="title"/>
          </p:nvPr>
        </p:nvSpPr>
        <p:spPr>
          <a:xfrm>
            <a:off x="1" y="956759"/>
            <a:ext cx="12191999" cy="991312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dk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631825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</a:pPr>
            <a:r>
              <a:rPr lang="en-GB"/>
              <a:t>Causation checklist</a:t>
            </a:r>
            <a:endParaRPr/>
          </a:p>
        </p:txBody>
      </p:sp>
      <p:grpSp>
        <p:nvGrpSpPr>
          <p:cNvPr id="307" name="Google Shape;307;p24"/>
          <p:cNvGrpSpPr/>
          <p:nvPr/>
        </p:nvGrpSpPr>
        <p:grpSpPr>
          <a:xfrm>
            <a:off x="547967" y="1336246"/>
            <a:ext cx="10974320" cy="5642512"/>
            <a:chOff x="-4737186" y="-726125"/>
            <a:chExt cx="10974320" cy="5642512"/>
          </a:xfrm>
        </p:grpSpPr>
        <p:sp>
          <p:nvSpPr>
            <p:cNvPr id="308" name="Google Shape;308;p24"/>
            <p:cNvSpPr/>
            <p:nvPr/>
          </p:nvSpPr>
          <p:spPr>
            <a:xfrm>
              <a:off x="-4737186" y="-726125"/>
              <a:ext cx="5642512" cy="5642512"/>
            </a:xfrm>
            <a:prstGeom prst="blockArc">
              <a:avLst>
                <a:gd name="adj1" fmla="val 18900000"/>
                <a:gd name="adj2" fmla="val 2700000"/>
                <a:gd name="adj3" fmla="val 383"/>
              </a:avLst>
            </a:prstGeom>
            <a:noFill/>
            <a:ln w="12700" cap="flat" cmpd="sng">
              <a:solidFill>
                <a:srgbClr val="02AD8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4"/>
            <p:cNvSpPr/>
            <p:nvPr/>
          </p:nvSpPr>
          <p:spPr>
            <a:xfrm>
              <a:off x="582253" y="419026"/>
              <a:ext cx="5654881" cy="838052"/>
            </a:xfrm>
            <a:prstGeom prst="rect">
              <a:avLst/>
            </a:prstGeom>
            <a:solidFill>
              <a:srgbClr val="05DAB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24"/>
            <p:cNvSpPr txBox="1"/>
            <p:nvPr/>
          </p:nvSpPr>
          <p:spPr>
            <a:xfrm>
              <a:off x="582253" y="419026"/>
              <a:ext cx="5654881" cy="8380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65200" tIns="60950" rIns="60950" bIns="6095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Arial"/>
                <a:buNone/>
              </a:pPr>
              <a:r>
                <a:rPr lang="en-GB" sz="2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Coincidence</a:t>
              </a:r>
              <a:endParaRPr/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840"/>
                </a:spcBef>
                <a:spcAft>
                  <a:spcPts val="0"/>
                </a:spcAft>
                <a:buClr>
                  <a:schemeClr val="accent2"/>
                </a:buClr>
                <a:buSzPts val="1900"/>
                <a:buFont typeface="Arial"/>
                <a:buChar char="•"/>
              </a:pPr>
              <a:r>
                <a:rPr lang="en-GB" sz="1900" b="0" i="0" u="none" strike="noStrike" cap="none">
                  <a:solidFill>
                    <a:schemeClr val="accent2"/>
                  </a:solidFill>
                  <a:latin typeface="Arial"/>
                  <a:ea typeface="Arial"/>
                  <a:cs typeface="Arial"/>
                  <a:sym typeface="Arial"/>
                </a:rPr>
                <a:t>Maybe…</a:t>
              </a:r>
              <a:endParaRPr/>
            </a:p>
          </p:txBody>
        </p:sp>
        <p:sp>
          <p:nvSpPr>
            <p:cNvPr id="311" name="Google Shape;311;p24"/>
            <p:cNvSpPr/>
            <p:nvPr/>
          </p:nvSpPr>
          <p:spPr>
            <a:xfrm>
              <a:off x="58470" y="314269"/>
              <a:ext cx="1047565" cy="1047565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rgbClr val="05DAB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24"/>
            <p:cNvSpPr/>
            <p:nvPr/>
          </p:nvSpPr>
          <p:spPr>
            <a:xfrm>
              <a:off x="886885" y="1676104"/>
              <a:ext cx="5350248" cy="838052"/>
            </a:xfrm>
            <a:prstGeom prst="rect">
              <a:avLst/>
            </a:prstGeom>
            <a:solidFill>
              <a:srgbClr val="05DAB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24"/>
            <p:cNvSpPr txBox="1"/>
            <p:nvPr/>
          </p:nvSpPr>
          <p:spPr>
            <a:xfrm>
              <a:off x="886885" y="1676104"/>
              <a:ext cx="5350248" cy="8380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65200" tIns="60950" rIns="60950" bIns="609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Arial"/>
                <a:buNone/>
              </a:pPr>
              <a:r>
                <a:rPr lang="en-GB" sz="2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Reverse causation</a:t>
              </a:r>
              <a:endParaRPr/>
            </a:p>
          </p:txBody>
        </p:sp>
        <p:sp>
          <p:nvSpPr>
            <p:cNvPr id="314" name="Google Shape;314;p24"/>
            <p:cNvSpPr/>
            <p:nvPr/>
          </p:nvSpPr>
          <p:spPr>
            <a:xfrm>
              <a:off x="363102" y="1571348"/>
              <a:ext cx="1047565" cy="1047565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rgbClr val="05DAB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24"/>
            <p:cNvSpPr/>
            <p:nvPr/>
          </p:nvSpPr>
          <p:spPr>
            <a:xfrm>
              <a:off x="582253" y="2933183"/>
              <a:ext cx="5654881" cy="838052"/>
            </a:xfrm>
            <a:prstGeom prst="rect">
              <a:avLst/>
            </a:prstGeom>
            <a:solidFill>
              <a:srgbClr val="05DAB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24"/>
            <p:cNvSpPr txBox="1"/>
            <p:nvPr/>
          </p:nvSpPr>
          <p:spPr>
            <a:xfrm>
              <a:off x="582253" y="2933183"/>
              <a:ext cx="5654881" cy="8380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65200" tIns="60950" rIns="60950" bIns="609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Arial"/>
                <a:buNone/>
              </a:pPr>
              <a:r>
                <a:rPr lang="en-GB" sz="2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Confounders</a:t>
              </a:r>
              <a:endParaRPr/>
            </a:p>
          </p:txBody>
        </p:sp>
        <p:sp>
          <p:nvSpPr>
            <p:cNvPr id="317" name="Google Shape;317;p24"/>
            <p:cNvSpPr/>
            <p:nvPr/>
          </p:nvSpPr>
          <p:spPr>
            <a:xfrm>
              <a:off x="58470" y="2828426"/>
              <a:ext cx="1047565" cy="1047565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rgbClr val="05DAB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8" name="Google Shape;318;p24"/>
          <p:cNvSpPr txBox="1"/>
          <p:nvPr/>
        </p:nvSpPr>
        <p:spPr>
          <a:xfrm>
            <a:off x="685801" y="3511171"/>
            <a:ext cx="4352192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DANGER: Ice cream linked to murder and drowning</a:t>
            </a:r>
            <a:endParaRPr/>
          </a:p>
        </p:txBody>
      </p:sp>
      <p:pic>
        <p:nvPicPr>
          <p:cNvPr id="319" name="Google Shape;319;p24" descr="Question Mark with solid fil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71746" y="2499946"/>
            <a:ext cx="797169" cy="797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Google Shape;320;p24" descr="Ice cream with solid fill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345251" y="4870189"/>
            <a:ext cx="2062103" cy="20621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25"/>
          <p:cNvSpPr txBox="1">
            <a:spLocks noGrp="1"/>
          </p:cNvSpPr>
          <p:nvPr>
            <p:ph type="title"/>
          </p:nvPr>
        </p:nvSpPr>
        <p:spPr>
          <a:xfrm>
            <a:off x="0" y="2255471"/>
            <a:ext cx="12191999" cy="1713213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dk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631825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</a:pPr>
            <a:r>
              <a:rPr lang="en-GB"/>
              <a:t>Reverse causation</a:t>
            </a:r>
            <a:endParaRPr/>
          </a:p>
        </p:txBody>
      </p:sp>
      <p:sp>
        <p:nvSpPr>
          <p:cNvPr id="326" name="Google Shape;326;p25"/>
          <p:cNvSpPr txBox="1">
            <a:spLocks noGrp="1"/>
          </p:cNvSpPr>
          <p:nvPr>
            <p:ph type="sldNum" idx="12"/>
          </p:nvPr>
        </p:nvSpPr>
        <p:spPr>
          <a:xfrm>
            <a:off x="9230264" y="6495691"/>
            <a:ext cx="2743200" cy="225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24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26"/>
          <p:cNvSpPr txBox="1">
            <a:spLocks noGrp="1"/>
          </p:cNvSpPr>
          <p:nvPr>
            <p:ph type="sldNum" idx="12"/>
          </p:nvPr>
        </p:nvSpPr>
        <p:spPr>
          <a:xfrm>
            <a:off x="8196594" y="6495691"/>
            <a:ext cx="2743200" cy="225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25</a:t>
            </a:fld>
            <a:endParaRPr/>
          </a:p>
        </p:txBody>
      </p:sp>
      <p:sp>
        <p:nvSpPr>
          <p:cNvPr id="333" name="Google Shape;333;p26"/>
          <p:cNvSpPr txBox="1">
            <a:spLocks noGrp="1"/>
          </p:cNvSpPr>
          <p:nvPr>
            <p:ph type="title"/>
          </p:nvPr>
        </p:nvSpPr>
        <p:spPr>
          <a:xfrm>
            <a:off x="1" y="956759"/>
            <a:ext cx="12191999" cy="991312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dk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631825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</a:pPr>
            <a:r>
              <a:rPr lang="en-GB"/>
              <a:t>Reverse causation</a:t>
            </a:r>
            <a:endParaRPr/>
          </a:p>
        </p:txBody>
      </p:sp>
      <p:grpSp>
        <p:nvGrpSpPr>
          <p:cNvPr id="334" name="Google Shape;334;p26"/>
          <p:cNvGrpSpPr/>
          <p:nvPr/>
        </p:nvGrpSpPr>
        <p:grpSpPr>
          <a:xfrm>
            <a:off x="3593856" y="3135357"/>
            <a:ext cx="3993906" cy="1384995"/>
            <a:chOff x="3532309" y="4493786"/>
            <a:chExt cx="3993906" cy="1384995"/>
          </a:xfrm>
        </p:grpSpPr>
        <p:sp>
          <p:nvSpPr>
            <p:cNvPr id="335" name="Google Shape;335;p26"/>
            <p:cNvSpPr txBox="1"/>
            <p:nvPr/>
          </p:nvSpPr>
          <p:spPr>
            <a:xfrm>
              <a:off x="3532309" y="4493786"/>
              <a:ext cx="3993906" cy="1384995"/>
            </a:xfrm>
            <a:prstGeom prst="rect">
              <a:avLst/>
            </a:prstGeom>
            <a:noFill/>
            <a:ln w="381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8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</a:t>
              </a:r>
              <a:r>
                <a:rPr lang="en-GB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		</a:t>
              </a:r>
              <a:r>
                <a:rPr lang="en-GB" sz="28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36" name="Google Shape;336;p26" descr="Link with solid fill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072062" y="4729084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27"/>
          <p:cNvSpPr txBox="1">
            <a:spLocks noGrp="1"/>
          </p:cNvSpPr>
          <p:nvPr>
            <p:ph type="sldNum" idx="12"/>
          </p:nvPr>
        </p:nvSpPr>
        <p:spPr>
          <a:xfrm>
            <a:off x="8196594" y="6495691"/>
            <a:ext cx="2743200" cy="225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26</a:t>
            </a:fld>
            <a:endParaRPr/>
          </a:p>
        </p:txBody>
      </p:sp>
      <p:sp>
        <p:nvSpPr>
          <p:cNvPr id="343" name="Google Shape;343;p27"/>
          <p:cNvSpPr txBox="1">
            <a:spLocks noGrp="1"/>
          </p:cNvSpPr>
          <p:nvPr>
            <p:ph type="title"/>
          </p:nvPr>
        </p:nvSpPr>
        <p:spPr>
          <a:xfrm>
            <a:off x="1" y="956759"/>
            <a:ext cx="12191999" cy="991312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dk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631825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</a:pPr>
            <a:r>
              <a:rPr lang="en-GB"/>
              <a:t>Reverse causation</a:t>
            </a:r>
            <a:endParaRPr/>
          </a:p>
        </p:txBody>
      </p:sp>
      <p:sp>
        <p:nvSpPr>
          <p:cNvPr id="344" name="Google Shape;344;p27"/>
          <p:cNvSpPr txBox="1"/>
          <p:nvPr/>
        </p:nvSpPr>
        <p:spPr>
          <a:xfrm>
            <a:off x="3593856" y="3135357"/>
            <a:ext cx="3993906" cy="1384995"/>
          </a:xfrm>
          <a:prstGeom prst="rect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en-GB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</a:t>
            </a:r>
            <a:r>
              <a:rPr lang="en-GB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5" name="Google Shape;345;p27" descr="Arrow Right with solid fil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33609" y="3370654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6" name="Google Shape;346;p27" descr="Question Mark with solid fill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91871" y="3585371"/>
            <a:ext cx="457200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28"/>
          <p:cNvSpPr txBox="1">
            <a:spLocks noGrp="1"/>
          </p:cNvSpPr>
          <p:nvPr>
            <p:ph type="sldNum" idx="12"/>
          </p:nvPr>
        </p:nvSpPr>
        <p:spPr>
          <a:xfrm>
            <a:off x="8196594" y="6495691"/>
            <a:ext cx="2743200" cy="225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27</a:t>
            </a:fld>
            <a:endParaRPr/>
          </a:p>
        </p:txBody>
      </p:sp>
      <p:sp>
        <p:nvSpPr>
          <p:cNvPr id="353" name="Google Shape;353;p28"/>
          <p:cNvSpPr txBox="1">
            <a:spLocks noGrp="1"/>
          </p:cNvSpPr>
          <p:nvPr>
            <p:ph type="title"/>
          </p:nvPr>
        </p:nvSpPr>
        <p:spPr>
          <a:xfrm>
            <a:off x="1" y="956759"/>
            <a:ext cx="12191999" cy="991312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dk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631825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</a:pPr>
            <a:r>
              <a:rPr lang="en-GB"/>
              <a:t>Reverse causation</a:t>
            </a:r>
            <a:endParaRPr/>
          </a:p>
        </p:txBody>
      </p:sp>
      <p:sp>
        <p:nvSpPr>
          <p:cNvPr id="354" name="Google Shape;354;p28"/>
          <p:cNvSpPr txBox="1"/>
          <p:nvPr/>
        </p:nvSpPr>
        <p:spPr>
          <a:xfrm>
            <a:off x="1090247" y="2719237"/>
            <a:ext cx="9442938" cy="1384995"/>
          </a:xfrm>
          <a:prstGeom prst="rect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Winter coat usage				Cold weather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5" name="Google Shape;355;p28" descr="Arrow Right with solid fil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5124817" y="2954534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6" name="Google Shape;356;p28" descr="Link with solid fill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57707" y="2954534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357" name="Google Shape;357;p28"/>
          <p:cNvSpPr txBox="1"/>
          <p:nvPr/>
        </p:nvSpPr>
        <p:spPr>
          <a:xfrm>
            <a:off x="1090247" y="4339529"/>
            <a:ext cx="9442938" cy="1384995"/>
          </a:xfrm>
          <a:prstGeom prst="rect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Wind blowing				        Windmill turning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8" name="Google Shape;358;p28" descr="Arrow Right with solid fil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24817" y="4574826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9" name="Google Shape;359;p28" descr="Link with solid fill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24817" y="4574826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29"/>
          <p:cNvSpPr txBox="1">
            <a:spLocks noGrp="1"/>
          </p:cNvSpPr>
          <p:nvPr>
            <p:ph type="sldNum" idx="12"/>
          </p:nvPr>
        </p:nvSpPr>
        <p:spPr>
          <a:xfrm>
            <a:off x="8196594" y="6495691"/>
            <a:ext cx="2743200" cy="225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28</a:t>
            </a:fld>
            <a:endParaRPr/>
          </a:p>
        </p:txBody>
      </p:sp>
      <p:sp>
        <p:nvSpPr>
          <p:cNvPr id="366" name="Google Shape;366;p29"/>
          <p:cNvSpPr txBox="1">
            <a:spLocks noGrp="1"/>
          </p:cNvSpPr>
          <p:nvPr>
            <p:ph type="title"/>
          </p:nvPr>
        </p:nvSpPr>
        <p:spPr>
          <a:xfrm>
            <a:off x="1" y="956759"/>
            <a:ext cx="12191999" cy="991312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dk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631825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</a:pPr>
            <a:r>
              <a:rPr lang="en-GB"/>
              <a:t>Causation checklist</a:t>
            </a:r>
            <a:endParaRPr/>
          </a:p>
        </p:txBody>
      </p:sp>
      <p:grpSp>
        <p:nvGrpSpPr>
          <p:cNvPr id="367" name="Google Shape;367;p29"/>
          <p:cNvGrpSpPr/>
          <p:nvPr/>
        </p:nvGrpSpPr>
        <p:grpSpPr>
          <a:xfrm>
            <a:off x="547967" y="1336246"/>
            <a:ext cx="10974320" cy="5642512"/>
            <a:chOff x="-4737186" y="-726125"/>
            <a:chExt cx="10974320" cy="5642512"/>
          </a:xfrm>
        </p:grpSpPr>
        <p:sp>
          <p:nvSpPr>
            <p:cNvPr id="368" name="Google Shape;368;p29"/>
            <p:cNvSpPr/>
            <p:nvPr/>
          </p:nvSpPr>
          <p:spPr>
            <a:xfrm>
              <a:off x="-4737186" y="-726125"/>
              <a:ext cx="5642512" cy="5642512"/>
            </a:xfrm>
            <a:prstGeom prst="blockArc">
              <a:avLst>
                <a:gd name="adj1" fmla="val 18900000"/>
                <a:gd name="adj2" fmla="val 2700000"/>
                <a:gd name="adj3" fmla="val 383"/>
              </a:avLst>
            </a:prstGeom>
            <a:noFill/>
            <a:ln w="12700" cap="flat" cmpd="sng">
              <a:solidFill>
                <a:srgbClr val="02AD8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29"/>
            <p:cNvSpPr/>
            <p:nvPr/>
          </p:nvSpPr>
          <p:spPr>
            <a:xfrm>
              <a:off x="582253" y="419026"/>
              <a:ext cx="5654881" cy="838052"/>
            </a:xfrm>
            <a:prstGeom prst="rect">
              <a:avLst/>
            </a:prstGeom>
            <a:solidFill>
              <a:srgbClr val="05DAB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29"/>
            <p:cNvSpPr txBox="1"/>
            <p:nvPr/>
          </p:nvSpPr>
          <p:spPr>
            <a:xfrm>
              <a:off x="582253" y="419026"/>
              <a:ext cx="5654881" cy="8380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65200" tIns="60950" rIns="60950" bIns="6095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Arial"/>
                <a:buNone/>
              </a:pPr>
              <a:r>
                <a:rPr lang="en-GB" sz="2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Coincidence</a:t>
              </a:r>
              <a:endParaRPr/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840"/>
                </a:spcBef>
                <a:spcAft>
                  <a:spcPts val="0"/>
                </a:spcAft>
                <a:buClr>
                  <a:schemeClr val="accent2"/>
                </a:buClr>
                <a:buSzPts val="1900"/>
                <a:buFont typeface="Arial"/>
                <a:buChar char="•"/>
              </a:pPr>
              <a:r>
                <a:rPr lang="en-GB" sz="1900" b="0" i="0" u="none" strike="noStrike" cap="none">
                  <a:solidFill>
                    <a:schemeClr val="accent2"/>
                  </a:solidFill>
                  <a:latin typeface="Arial"/>
                  <a:ea typeface="Arial"/>
                  <a:cs typeface="Arial"/>
                  <a:sym typeface="Arial"/>
                </a:rPr>
                <a:t>Maybe…</a:t>
              </a:r>
              <a:endParaRPr/>
            </a:p>
          </p:txBody>
        </p:sp>
        <p:sp>
          <p:nvSpPr>
            <p:cNvPr id="371" name="Google Shape;371;p29"/>
            <p:cNvSpPr/>
            <p:nvPr/>
          </p:nvSpPr>
          <p:spPr>
            <a:xfrm>
              <a:off x="58470" y="314269"/>
              <a:ext cx="1047565" cy="1047565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rgbClr val="05DAB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29"/>
            <p:cNvSpPr/>
            <p:nvPr/>
          </p:nvSpPr>
          <p:spPr>
            <a:xfrm>
              <a:off x="886885" y="1676104"/>
              <a:ext cx="5350248" cy="838052"/>
            </a:xfrm>
            <a:prstGeom prst="rect">
              <a:avLst/>
            </a:prstGeom>
            <a:solidFill>
              <a:srgbClr val="05DAB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29"/>
            <p:cNvSpPr txBox="1"/>
            <p:nvPr/>
          </p:nvSpPr>
          <p:spPr>
            <a:xfrm>
              <a:off x="886885" y="1676104"/>
              <a:ext cx="5350248" cy="8380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65200" tIns="60950" rIns="60950" bIns="6095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Arial"/>
                <a:buNone/>
              </a:pPr>
              <a:r>
                <a:rPr lang="en-GB" sz="2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Reverse causation</a:t>
              </a:r>
              <a:endParaRPr/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840"/>
                </a:spcBef>
                <a:spcAft>
                  <a:spcPts val="0"/>
                </a:spcAft>
                <a:buClr>
                  <a:schemeClr val="accent2"/>
                </a:buClr>
                <a:buSzPts val="1900"/>
                <a:buFont typeface="Arial"/>
                <a:buChar char="•"/>
              </a:pPr>
              <a:r>
                <a:rPr lang="en-GB" sz="1900" b="0" i="0" u="none" strike="noStrike" cap="none">
                  <a:solidFill>
                    <a:schemeClr val="accent2"/>
                  </a:solidFill>
                  <a:latin typeface="Arial"/>
                  <a:ea typeface="Arial"/>
                  <a:cs typeface="Arial"/>
                  <a:sym typeface="Arial"/>
                </a:rPr>
                <a:t>Unlikely</a:t>
              </a:r>
              <a:endParaRPr/>
            </a:p>
          </p:txBody>
        </p:sp>
        <p:sp>
          <p:nvSpPr>
            <p:cNvPr id="374" name="Google Shape;374;p29"/>
            <p:cNvSpPr/>
            <p:nvPr/>
          </p:nvSpPr>
          <p:spPr>
            <a:xfrm>
              <a:off x="363102" y="1571348"/>
              <a:ext cx="1047565" cy="1047565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rgbClr val="05DAB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29"/>
            <p:cNvSpPr/>
            <p:nvPr/>
          </p:nvSpPr>
          <p:spPr>
            <a:xfrm>
              <a:off x="582253" y="2933183"/>
              <a:ext cx="5654881" cy="838052"/>
            </a:xfrm>
            <a:prstGeom prst="rect">
              <a:avLst/>
            </a:prstGeom>
            <a:solidFill>
              <a:srgbClr val="05DAB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29"/>
            <p:cNvSpPr txBox="1"/>
            <p:nvPr/>
          </p:nvSpPr>
          <p:spPr>
            <a:xfrm>
              <a:off x="582253" y="2933183"/>
              <a:ext cx="5654881" cy="8380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65200" tIns="60950" rIns="60950" bIns="609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Arial"/>
                <a:buNone/>
              </a:pPr>
              <a:r>
                <a:rPr lang="en-GB" sz="2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Confounders</a:t>
              </a:r>
              <a:endParaRPr/>
            </a:p>
          </p:txBody>
        </p:sp>
        <p:sp>
          <p:nvSpPr>
            <p:cNvPr id="377" name="Google Shape;377;p29"/>
            <p:cNvSpPr/>
            <p:nvPr/>
          </p:nvSpPr>
          <p:spPr>
            <a:xfrm>
              <a:off x="58470" y="2828426"/>
              <a:ext cx="1047565" cy="1047565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rgbClr val="05DAB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8" name="Google Shape;378;p29"/>
          <p:cNvSpPr txBox="1"/>
          <p:nvPr/>
        </p:nvSpPr>
        <p:spPr>
          <a:xfrm>
            <a:off x="685801" y="3511171"/>
            <a:ext cx="4352192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DANGER: Ice cream linked to murder and drowning</a:t>
            </a:r>
            <a:endParaRPr/>
          </a:p>
        </p:txBody>
      </p:sp>
      <p:pic>
        <p:nvPicPr>
          <p:cNvPr id="379" name="Google Shape;379;p29" descr="Question Mark with solid fil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71746" y="2499946"/>
            <a:ext cx="797169" cy="797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380" name="Google Shape;380;p29" descr="Close with solid fill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79477" y="3734690"/>
            <a:ext cx="797169" cy="797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381" name="Google Shape;381;p29" descr="Ice cream with solid fill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345251" y="4870189"/>
            <a:ext cx="2062103" cy="20621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30"/>
          <p:cNvSpPr txBox="1">
            <a:spLocks noGrp="1"/>
          </p:cNvSpPr>
          <p:nvPr>
            <p:ph type="title"/>
          </p:nvPr>
        </p:nvSpPr>
        <p:spPr>
          <a:xfrm>
            <a:off x="0" y="2255471"/>
            <a:ext cx="12191999" cy="1713213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dk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631825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</a:pPr>
            <a:r>
              <a:rPr lang="en-GB"/>
              <a:t>Confounders</a:t>
            </a:r>
            <a:endParaRPr/>
          </a:p>
        </p:txBody>
      </p:sp>
      <p:sp>
        <p:nvSpPr>
          <p:cNvPr id="387" name="Google Shape;387;p30"/>
          <p:cNvSpPr txBox="1">
            <a:spLocks noGrp="1"/>
          </p:cNvSpPr>
          <p:nvPr>
            <p:ph type="sldNum" idx="12"/>
          </p:nvPr>
        </p:nvSpPr>
        <p:spPr>
          <a:xfrm>
            <a:off x="9230264" y="6495691"/>
            <a:ext cx="2743200" cy="225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29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"/>
          <p:cNvSpPr txBox="1">
            <a:spLocks noGrp="1"/>
          </p:cNvSpPr>
          <p:nvPr>
            <p:ph type="sldNum" idx="12"/>
          </p:nvPr>
        </p:nvSpPr>
        <p:spPr>
          <a:xfrm>
            <a:off x="9230264" y="6495691"/>
            <a:ext cx="2743200" cy="225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</a:t>
            </a:fld>
            <a:endParaRPr/>
          </a:p>
        </p:txBody>
      </p:sp>
      <p:sp>
        <p:nvSpPr>
          <p:cNvPr id="98" name="Google Shape;98;p3"/>
          <p:cNvSpPr txBox="1">
            <a:spLocks noGrp="1"/>
          </p:cNvSpPr>
          <p:nvPr>
            <p:ph type="title"/>
          </p:nvPr>
        </p:nvSpPr>
        <p:spPr>
          <a:xfrm>
            <a:off x="1" y="956759"/>
            <a:ext cx="12191999" cy="991312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dk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631825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</a:pPr>
            <a:r>
              <a:rPr lang="en-GB"/>
              <a:t>Our vision and mission</a:t>
            </a:r>
            <a:endParaRPr/>
          </a:p>
        </p:txBody>
      </p:sp>
      <p:sp>
        <p:nvSpPr>
          <p:cNvPr id="99" name="Google Shape;99;p3"/>
          <p:cNvSpPr txBox="1"/>
          <p:nvPr/>
        </p:nvSpPr>
        <p:spPr>
          <a:xfrm>
            <a:off x="467283" y="2717512"/>
            <a:ext cx="6386515" cy="2308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Our vision is to eliminate equality gaps in higher education.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Our mission is to improve lives through evidence-informed practice in higher education.</a:t>
            </a:r>
            <a:endParaRPr dirty="0"/>
          </a:p>
        </p:txBody>
      </p:sp>
      <p:pic>
        <p:nvPicPr>
          <p:cNvPr id="100" name="Google Shape;100;p3" descr="A group of people sitting at a tab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3864" r="7264"/>
          <a:stretch/>
        </p:blipFill>
        <p:spPr>
          <a:xfrm>
            <a:off x="6853798" y="2467666"/>
            <a:ext cx="5119666" cy="35394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31"/>
          <p:cNvSpPr txBox="1">
            <a:spLocks noGrp="1"/>
          </p:cNvSpPr>
          <p:nvPr>
            <p:ph type="sldNum" idx="12"/>
          </p:nvPr>
        </p:nvSpPr>
        <p:spPr>
          <a:xfrm>
            <a:off x="8196594" y="6495691"/>
            <a:ext cx="2743200" cy="225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30</a:t>
            </a:fld>
            <a:endParaRPr/>
          </a:p>
        </p:txBody>
      </p:sp>
      <p:sp>
        <p:nvSpPr>
          <p:cNvPr id="394" name="Google Shape;394;p31"/>
          <p:cNvSpPr txBox="1">
            <a:spLocks noGrp="1"/>
          </p:cNvSpPr>
          <p:nvPr>
            <p:ph type="title"/>
          </p:nvPr>
        </p:nvSpPr>
        <p:spPr>
          <a:xfrm>
            <a:off x="1" y="956759"/>
            <a:ext cx="12191999" cy="991312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dk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631825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</a:pPr>
            <a:r>
              <a:rPr lang="en-GB"/>
              <a:t>Confounders</a:t>
            </a:r>
            <a:endParaRPr/>
          </a:p>
        </p:txBody>
      </p:sp>
      <p:sp>
        <p:nvSpPr>
          <p:cNvPr id="395" name="Google Shape;395;p31"/>
          <p:cNvSpPr txBox="1"/>
          <p:nvPr/>
        </p:nvSpPr>
        <p:spPr>
          <a:xfrm>
            <a:off x="2743200" y="2848708"/>
            <a:ext cx="6277708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i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Something else is causing both A and B to change</a:t>
            </a:r>
            <a:endParaRPr sz="2800" i="1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96" name="Google Shape;396;p31"/>
          <p:cNvGrpSpPr/>
          <p:nvPr/>
        </p:nvGrpSpPr>
        <p:grpSpPr>
          <a:xfrm>
            <a:off x="3946647" y="4883947"/>
            <a:ext cx="3993906" cy="1384995"/>
            <a:chOff x="3532309" y="4493786"/>
            <a:chExt cx="3993906" cy="1384995"/>
          </a:xfrm>
        </p:grpSpPr>
        <p:sp>
          <p:nvSpPr>
            <p:cNvPr id="397" name="Google Shape;397;p31"/>
            <p:cNvSpPr txBox="1"/>
            <p:nvPr/>
          </p:nvSpPr>
          <p:spPr>
            <a:xfrm>
              <a:off x="3532309" y="4493786"/>
              <a:ext cx="3993906" cy="1384995"/>
            </a:xfrm>
            <a:prstGeom prst="rect">
              <a:avLst/>
            </a:prstGeom>
            <a:noFill/>
            <a:ln w="381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8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</a:t>
              </a:r>
              <a:r>
                <a:rPr lang="en-GB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		</a:t>
              </a:r>
              <a:r>
                <a:rPr lang="en-GB" sz="28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98" name="Google Shape;398;p31" descr="Link with solid fill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072062" y="4729084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99" name="Google Shape;399;p31"/>
          <p:cNvSpPr txBox="1"/>
          <p:nvPr/>
        </p:nvSpPr>
        <p:spPr>
          <a:xfrm>
            <a:off x="4809394" y="3852442"/>
            <a:ext cx="201343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‘Something else’</a:t>
            </a:r>
            <a:endParaRPr/>
          </a:p>
        </p:txBody>
      </p:sp>
      <p:cxnSp>
        <p:nvCxnSpPr>
          <p:cNvPr id="400" name="Google Shape;400;p31"/>
          <p:cNvCxnSpPr/>
          <p:nvPr/>
        </p:nvCxnSpPr>
        <p:spPr>
          <a:xfrm flipH="1">
            <a:off x="5123901" y="4221774"/>
            <a:ext cx="259741" cy="1017346"/>
          </a:xfrm>
          <a:prstGeom prst="straightConnector1">
            <a:avLst/>
          </a:prstGeom>
          <a:noFill/>
          <a:ln w="57150" cap="flat" cmpd="sng">
            <a:solidFill>
              <a:schemeClr val="accent2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401" name="Google Shape;401;p31"/>
          <p:cNvCxnSpPr/>
          <p:nvPr/>
        </p:nvCxnSpPr>
        <p:spPr>
          <a:xfrm>
            <a:off x="6402356" y="4221774"/>
            <a:ext cx="259741" cy="1017346"/>
          </a:xfrm>
          <a:prstGeom prst="straightConnector1">
            <a:avLst/>
          </a:prstGeom>
          <a:noFill/>
          <a:ln w="57150" cap="flat" cmpd="sng">
            <a:solidFill>
              <a:schemeClr val="accent2"/>
            </a:solidFill>
            <a:prstDash val="solid"/>
            <a:miter lim="800000"/>
            <a:headEnd type="none" w="sm" len="sm"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32"/>
          <p:cNvSpPr txBox="1">
            <a:spLocks noGrp="1"/>
          </p:cNvSpPr>
          <p:nvPr>
            <p:ph type="sldNum" idx="12"/>
          </p:nvPr>
        </p:nvSpPr>
        <p:spPr>
          <a:xfrm>
            <a:off x="8196594" y="6495691"/>
            <a:ext cx="2743200" cy="225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31</a:t>
            </a:fld>
            <a:endParaRPr/>
          </a:p>
        </p:txBody>
      </p:sp>
      <p:sp>
        <p:nvSpPr>
          <p:cNvPr id="408" name="Google Shape;408;p32"/>
          <p:cNvSpPr txBox="1">
            <a:spLocks noGrp="1"/>
          </p:cNvSpPr>
          <p:nvPr>
            <p:ph type="title"/>
          </p:nvPr>
        </p:nvSpPr>
        <p:spPr>
          <a:xfrm>
            <a:off x="1" y="956759"/>
            <a:ext cx="12191999" cy="991312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dk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631825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</a:pPr>
            <a:r>
              <a:rPr lang="en-GB"/>
              <a:t>Confound it all!</a:t>
            </a:r>
            <a:endParaRPr/>
          </a:p>
        </p:txBody>
      </p:sp>
      <p:sp>
        <p:nvSpPr>
          <p:cNvPr id="7" name="Google Shape;419;p33">
            <a:extLst>
              <a:ext uri="{FF2B5EF4-FFF2-40B4-BE49-F238E27FC236}">
                <a16:creationId xmlns:a16="http://schemas.microsoft.com/office/drawing/2014/main" id="{7F30C9FC-CE0D-4E2E-ABFC-8A8A92EABFD8}"/>
              </a:ext>
            </a:extLst>
          </p:cNvPr>
          <p:cNvSpPr txBox="1"/>
          <p:nvPr/>
        </p:nvSpPr>
        <p:spPr>
          <a:xfrm>
            <a:off x="1318845" y="5043287"/>
            <a:ext cx="9996853" cy="1384995"/>
          </a:xfrm>
          <a:prstGeom prst="rect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Ice cream sales</a:t>
            </a:r>
            <a:r>
              <a:rPr lang="en-GB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</a:t>
            </a:r>
            <a:r>
              <a:rPr lang="en-GB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Murder              Drowning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" name="Google Shape;398;p31" descr="Link with solid fill">
            <a:extLst>
              <a:ext uri="{FF2B5EF4-FFF2-40B4-BE49-F238E27FC236}">
                <a16:creationId xmlns:a16="http://schemas.microsoft.com/office/drawing/2014/main" id="{365577FC-650C-4E4A-AB93-D59D784B99C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33639" y="5278584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33"/>
          <p:cNvSpPr txBox="1">
            <a:spLocks noGrp="1"/>
          </p:cNvSpPr>
          <p:nvPr>
            <p:ph type="sldNum" idx="12"/>
          </p:nvPr>
        </p:nvSpPr>
        <p:spPr>
          <a:xfrm>
            <a:off x="8196594" y="6495691"/>
            <a:ext cx="2743200" cy="225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32</a:t>
            </a:fld>
            <a:endParaRPr/>
          </a:p>
        </p:txBody>
      </p:sp>
      <p:sp>
        <p:nvSpPr>
          <p:cNvPr id="418" name="Google Shape;418;p33"/>
          <p:cNvSpPr txBox="1">
            <a:spLocks noGrp="1"/>
          </p:cNvSpPr>
          <p:nvPr>
            <p:ph type="title"/>
          </p:nvPr>
        </p:nvSpPr>
        <p:spPr>
          <a:xfrm>
            <a:off x="1" y="956759"/>
            <a:ext cx="12191999" cy="991312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dk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631825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</a:pPr>
            <a:r>
              <a:rPr lang="en-GB"/>
              <a:t>Confound it all!</a:t>
            </a:r>
            <a:endParaRPr/>
          </a:p>
        </p:txBody>
      </p:sp>
      <p:sp>
        <p:nvSpPr>
          <p:cNvPr id="419" name="Google Shape;419;p33"/>
          <p:cNvSpPr txBox="1"/>
          <p:nvPr/>
        </p:nvSpPr>
        <p:spPr>
          <a:xfrm>
            <a:off x="1318845" y="5043287"/>
            <a:ext cx="9996853" cy="1384995"/>
          </a:xfrm>
          <a:prstGeom prst="rect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Ice cream sales</a:t>
            </a:r>
            <a:r>
              <a:rPr lang="en-GB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</a:t>
            </a:r>
            <a:r>
              <a:rPr lang="en-GB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Murder              Drowning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0" name="Google Shape;420;p33" descr="Dim (Medium Sun) with solid fil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34150" y="2083439"/>
            <a:ext cx="1199427" cy="1199427"/>
          </a:xfrm>
          <a:prstGeom prst="rect">
            <a:avLst/>
          </a:prstGeom>
          <a:noFill/>
          <a:ln>
            <a:noFill/>
          </a:ln>
        </p:spPr>
      </p:pic>
      <p:sp>
        <p:nvSpPr>
          <p:cNvPr id="421" name="Google Shape;421;p33"/>
          <p:cNvSpPr txBox="1"/>
          <p:nvPr/>
        </p:nvSpPr>
        <p:spPr>
          <a:xfrm>
            <a:off x="4591781" y="2347408"/>
            <a:ext cx="240909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Sunshine</a:t>
            </a:r>
            <a:endParaRPr/>
          </a:p>
        </p:txBody>
      </p:sp>
      <p:sp>
        <p:nvSpPr>
          <p:cNvPr id="422" name="Google Shape;422;p33"/>
          <p:cNvSpPr txBox="1"/>
          <p:nvPr/>
        </p:nvSpPr>
        <p:spPr>
          <a:xfrm>
            <a:off x="5270253" y="3872327"/>
            <a:ext cx="2860793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Going outside</a:t>
            </a:r>
            <a:endParaRPr/>
          </a:p>
        </p:txBody>
      </p:sp>
      <p:sp>
        <p:nvSpPr>
          <p:cNvPr id="423" name="Google Shape;423;p33"/>
          <p:cNvSpPr txBox="1"/>
          <p:nvPr/>
        </p:nvSpPr>
        <p:spPr>
          <a:xfrm>
            <a:off x="8466254" y="3872327"/>
            <a:ext cx="240909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Swimming</a:t>
            </a:r>
            <a:endParaRPr/>
          </a:p>
        </p:txBody>
      </p:sp>
      <p:cxnSp>
        <p:nvCxnSpPr>
          <p:cNvPr id="424" name="Google Shape;424;p33"/>
          <p:cNvCxnSpPr>
            <a:cxnSpLocks/>
          </p:cNvCxnSpPr>
          <p:nvPr/>
        </p:nvCxnSpPr>
        <p:spPr>
          <a:xfrm flipH="1">
            <a:off x="3780694" y="2901573"/>
            <a:ext cx="1368355" cy="2452942"/>
          </a:xfrm>
          <a:prstGeom prst="straightConnector1">
            <a:avLst/>
          </a:prstGeom>
          <a:noFill/>
          <a:ln w="76200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425" name="Google Shape;425;p33"/>
          <p:cNvCxnSpPr/>
          <p:nvPr/>
        </p:nvCxnSpPr>
        <p:spPr>
          <a:xfrm>
            <a:off x="5796327" y="2901573"/>
            <a:ext cx="771516" cy="1008598"/>
          </a:xfrm>
          <a:prstGeom prst="straightConnector1">
            <a:avLst/>
          </a:prstGeom>
          <a:noFill/>
          <a:ln w="76200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426" name="Google Shape;426;p33"/>
          <p:cNvCxnSpPr>
            <a:cxnSpLocks/>
          </p:cNvCxnSpPr>
          <p:nvPr/>
        </p:nvCxnSpPr>
        <p:spPr>
          <a:xfrm>
            <a:off x="6560598" y="4341181"/>
            <a:ext cx="7245" cy="1267522"/>
          </a:xfrm>
          <a:prstGeom prst="straightConnector1">
            <a:avLst/>
          </a:prstGeom>
          <a:noFill/>
          <a:ln w="76200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427" name="Google Shape;427;p33"/>
          <p:cNvCxnSpPr/>
          <p:nvPr/>
        </p:nvCxnSpPr>
        <p:spPr>
          <a:xfrm>
            <a:off x="9442573" y="4430498"/>
            <a:ext cx="0" cy="1178205"/>
          </a:xfrm>
          <a:prstGeom prst="straightConnector1">
            <a:avLst/>
          </a:prstGeom>
          <a:noFill/>
          <a:ln w="76200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428" name="Google Shape;428;p33"/>
          <p:cNvCxnSpPr/>
          <p:nvPr/>
        </p:nvCxnSpPr>
        <p:spPr>
          <a:xfrm>
            <a:off x="6700649" y="2901573"/>
            <a:ext cx="2741924" cy="1008598"/>
          </a:xfrm>
          <a:prstGeom prst="straightConnector1">
            <a:avLst/>
          </a:prstGeom>
          <a:noFill/>
          <a:ln w="76200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34"/>
          <p:cNvSpPr txBox="1">
            <a:spLocks noGrp="1"/>
          </p:cNvSpPr>
          <p:nvPr>
            <p:ph type="sldNum" idx="12"/>
          </p:nvPr>
        </p:nvSpPr>
        <p:spPr>
          <a:xfrm>
            <a:off x="8196594" y="6495691"/>
            <a:ext cx="2743200" cy="225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33</a:t>
            </a:fld>
            <a:endParaRPr/>
          </a:p>
        </p:txBody>
      </p:sp>
      <p:sp>
        <p:nvSpPr>
          <p:cNvPr id="435" name="Google Shape;435;p34"/>
          <p:cNvSpPr txBox="1">
            <a:spLocks noGrp="1"/>
          </p:cNvSpPr>
          <p:nvPr>
            <p:ph type="title"/>
          </p:nvPr>
        </p:nvSpPr>
        <p:spPr>
          <a:xfrm>
            <a:off x="1" y="956759"/>
            <a:ext cx="12191999" cy="991312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dk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631825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</a:pPr>
            <a:r>
              <a:rPr lang="en-GB"/>
              <a:t>Causation checklist</a:t>
            </a:r>
            <a:endParaRPr/>
          </a:p>
        </p:txBody>
      </p:sp>
      <p:grpSp>
        <p:nvGrpSpPr>
          <p:cNvPr id="436" name="Google Shape;436;p34"/>
          <p:cNvGrpSpPr/>
          <p:nvPr/>
        </p:nvGrpSpPr>
        <p:grpSpPr>
          <a:xfrm>
            <a:off x="547967" y="1336246"/>
            <a:ext cx="11031491" cy="5642512"/>
            <a:chOff x="-4737186" y="-726125"/>
            <a:chExt cx="11031491" cy="5642512"/>
          </a:xfrm>
        </p:grpSpPr>
        <p:sp>
          <p:nvSpPr>
            <p:cNvPr id="437" name="Google Shape;437;p34"/>
            <p:cNvSpPr/>
            <p:nvPr/>
          </p:nvSpPr>
          <p:spPr>
            <a:xfrm>
              <a:off x="-4737186" y="-726125"/>
              <a:ext cx="5642512" cy="5642512"/>
            </a:xfrm>
            <a:prstGeom prst="blockArc">
              <a:avLst>
                <a:gd name="adj1" fmla="val 18900000"/>
                <a:gd name="adj2" fmla="val 2700000"/>
                <a:gd name="adj3" fmla="val 383"/>
              </a:avLst>
            </a:prstGeom>
            <a:noFill/>
            <a:ln w="12700" cap="flat" cmpd="sng">
              <a:solidFill>
                <a:srgbClr val="02AD8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34"/>
            <p:cNvSpPr/>
            <p:nvPr/>
          </p:nvSpPr>
          <p:spPr>
            <a:xfrm>
              <a:off x="639424" y="417132"/>
              <a:ext cx="5654881" cy="838052"/>
            </a:xfrm>
            <a:prstGeom prst="rect">
              <a:avLst/>
            </a:prstGeom>
            <a:solidFill>
              <a:srgbClr val="05DAB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34"/>
            <p:cNvSpPr txBox="1"/>
            <p:nvPr/>
          </p:nvSpPr>
          <p:spPr>
            <a:xfrm>
              <a:off x="639424" y="417132"/>
              <a:ext cx="5654881" cy="8380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65200" tIns="60950" rIns="60950" bIns="6095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Arial"/>
                <a:buNone/>
              </a:pPr>
              <a:r>
                <a:rPr lang="en-GB" sz="2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Coincidence</a:t>
              </a:r>
              <a:endParaRPr/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840"/>
                </a:spcBef>
                <a:spcAft>
                  <a:spcPts val="0"/>
                </a:spcAft>
                <a:buClr>
                  <a:schemeClr val="accent2"/>
                </a:buClr>
                <a:buSzPts val="1900"/>
                <a:buFont typeface="Arial"/>
                <a:buChar char="•"/>
              </a:pPr>
              <a:r>
                <a:rPr lang="en-GB" sz="1900" b="0" i="0" u="none" strike="noStrike" cap="none">
                  <a:solidFill>
                    <a:schemeClr val="accent2"/>
                  </a:solidFill>
                  <a:latin typeface="Arial"/>
                  <a:ea typeface="Arial"/>
                  <a:cs typeface="Arial"/>
                  <a:sym typeface="Arial"/>
                </a:rPr>
                <a:t>Rule this out</a:t>
              </a:r>
              <a:endParaRPr/>
            </a:p>
          </p:txBody>
        </p:sp>
        <p:sp>
          <p:nvSpPr>
            <p:cNvPr id="440" name="Google Shape;440;p34"/>
            <p:cNvSpPr/>
            <p:nvPr/>
          </p:nvSpPr>
          <p:spPr>
            <a:xfrm>
              <a:off x="58470" y="314269"/>
              <a:ext cx="1047565" cy="1047565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rgbClr val="05DAB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34"/>
            <p:cNvSpPr/>
            <p:nvPr/>
          </p:nvSpPr>
          <p:spPr>
            <a:xfrm>
              <a:off x="886885" y="1676104"/>
              <a:ext cx="5350248" cy="838052"/>
            </a:xfrm>
            <a:prstGeom prst="rect">
              <a:avLst/>
            </a:prstGeom>
            <a:solidFill>
              <a:srgbClr val="05DAB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34"/>
            <p:cNvSpPr txBox="1"/>
            <p:nvPr/>
          </p:nvSpPr>
          <p:spPr>
            <a:xfrm>
              <a:off x="886885" y="1676104"/>
              <a:ext cx="5350248" cy="8380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65200" tIns="60950" rIns="60950" bIns="6095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Arial"/>
                <a:buNone/>
              </a:pPr>
              <a:r>
                <a:rPr lang="en-GB" sz="2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Reverse causation</a:t>
              </a:r>
              <a:endParaRPr/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840"/>
                </a:spcBef>
                <a:spcAft>
                  <a:spcPts val="0"/>
                </a:spcAft>
                <a:buClr>
                  <a:schemeClr val="accent2"/>
                </a:buClr>
                <a:buSzPts val="1900"/>
                <a:buFont typeface="Arial"/>
                <a:buChar char="•"/>
              </a:pPr>
              <a:r>
                <a:rPr lang="en-GB" sz="1900" b="0" i="0" u="none" strike="noStrike" cap="none">
                  <a:solidFill>
                    <a:schemeClr val="accent2"/>
                  </a:solidFill>
                  <a:latin typeface="Arial"/>
                  <a:ea typeface="Arial"/>
                  <a:cs typeface="Arial"/>
                  <a:sym typeface="Arial"/>
                </a:rPr>
                <a:t>Unlikely</a:t>
              </a:r>
              <a:endParaRPr/>
            </a:p>
          </p:txBody>
        </p:sp>
        <p:sp>
          <p:nvSpPr>
            <p:cNvPr id="443" name="Google Shape;443;p34"/>
            <p:cNvSpPr/>
            <p:nvPr/>
          </p:nvSpPr>
          <p:spPr>
            <a:xfrm>
              <a:off x="363102" y="1571348"/>
              <a:ext cx="1047565" cy="1047565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rgbClr val="05DAB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34"/>
            <p:cNvSpPr/>
            <p:nvPr/>
          </p:nvSpPr>
          <p:spPr>
            <a:xfrm>
              <a:off x="582253" y="2933183"/>
              <a:ext cx="5654881" cy="838052"/>
            </a:xfrm>
            <a:prstGeom prst="rect">
              <a:avLst/>
            </a:prstGeom>
            <a:solidFill>
              <a:srgbClr val="05DAB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34"/>
            <p:cNvSpPr txBox="1"/>
            <p:nvPr/>
          </p:nvSpPr>
          <p:spPr>
            <a:xfrm>
              <a:off x="582253" y="2933183"/>
              <a:ext cx="5654881" cy="8380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65200" tIns="60950" rIns="60950" bIns="6095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Arial"/>
                <a:buNone/>
              </a:pPr>
              <a:r>
                <a:rPr lang="en-GB" sz="2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Confounders</a:t>
              </a:r>
              <a:endParaRPr/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840"/>
                </a:spcBef>
                <a:spcAft>
                  <a:spcPts val="0"/>
                </a:spcAft>
                <a:buClr>
                  <a:schemeClr val="accent2"/>
                </a:buClr>
                <a:buSzPts val="1900"/>
                <a:buFont typeface="Arial"/>
                <a:buChar char="•"/>
              </a:pPr>
              <a:r>
                <a:rPr lang="en-GB" sz="1900" b="0" i="0" u="none" strike="noStrike" cap="none">
                  <a:solidFill>
                    <a:schemeClr val="accent2"/>
                  </a:solidFill>
                  <a:latin typeface="Arial"/>
                  <a:ea typeface="Arial"/>
                  <a:cs typeface="Arial"/>
                  <a:sym typeface="Arial"/>
                </a:rPr>
                <a:t>Hot weather!</a:t>
              </a:r>
              <a:endParaRPr sz="1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" name="Google Shape;446;p34"/>
            <p:cNvSpPr/>
            <p:nvPr/>
          </p:nvSpPr>
          <p:spPr>
            <a:xfrm>
              <a:off x="58470" y="2828426"/>
              <a:ext cx="1047565" cy="1047565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rgbClr val="05DAB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7" name="Google Shape;447;p34"/>
          <p:cNvSpPr txBox="1"/>
          <p:nvPr/>
        </p:nvSpPr>
        <p:spPr>
          <a:xfrm>
            <a:off x="685801" y="3511171"/>
            <a:ext cx="4352192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DANGER: Ice cream linked to murder and drowning</a:t>
            </a:r>
            <a:endParaRPr/>
          </a:p>
        </p:txBody>
      </p:sp>
      <p:pic>
        <p:nvPicPr>
          <p:cNvPr id="448" name="Google Shape;448;p34" descr="Close with solid fil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79477" y="3734690"/>
            <a:ext cx="797169" cy="797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449" name="Google Shape;449;p34" descr="Checkmark with solid fill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71745" y="4993661"/>
            <a:ext cx="797169" cy="797169"/>
          </a:xfrm>
          <a:prstGeom prst="rect">
            <a:avLst/>
          </a:prstGeom>
          <a:noFill/>
          <a:ln>
            <a:noFill/>
          </a:ln>
        </p:spPr>
      </p:pic>
      <p:sp>
        <p:nvSpPr>
          <p:cNvPr id="450" name="Google Shape;450;p34"/>
          <p:cNvSpPr txBox="1"/>
          <p:nvPr/>
        </p:nvSpPr>
        <p:spPr>
          <a:xfrm rot="-2053874">
            <a:off x="873081" y="3751714"/>
            <a:ext cx="4351061" cy="40011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CANCEL THE ICE CREAM BAN</a:t>
            </a:r>
            <a:endParaRPr/>
          </a:p>
        </p:txBody>
      </p:sp>
      <p:pic>
        <p:nvPicPr>
          <p:cNvPr id="451" name="Google Shape;451;p34" descr="Ice cream with solid fill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345251" y="4870189"/>
            <a:ext cx="2062103" cy="2062103"/>
          </a:xfrm>
          <a:prstGeom prst="rect">
            <a:avLst/>
          </a:prstGeom>
          <a:noFill/>
          <a:ln>
            <a:noFill/>
          </a:ln>
        </p:spPr>
      </p:pic>
      <p:pic>
        <p:nvPicPr>
          <p:cNvPr id="452" name="Google Shape;452;p34" descr="Close with solid fil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71745" y="2499946"/>
            <a:ext cx="797169" cy="7971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35"/>
          <p:cNvSpPr txBox="1">
            <a:spLocks noGrp="1"/>
          </p:cNvSpPr>
          <p:nvPr>
            <p:ph type="sldNum" idx="12"/>
          </p:nvPr>
        </p:nvSpPr>
        <p:spPr>
          <a:xfrm>
            <a:off x="8196594" y="6495691"/>
            <a:ext cx="2743200" cy="225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34</a:t>
            </a:fld>
            <a:endParaRPr/>
          </a:p>
        </p:txBody>
      </p:sp>
      <p:sp>
        <p:nvSpPr>
          <p:cNvPr id="459" name="Google Shape;459;p35"/>
          <p:cNvSpPr txBox="1">
            <a:spLocks noGrp="1"/>
          </p:cNvSpPr>
          <p:nvPr>
            <p:ph type="title"/>
          </p:nvPr>
        </p:nvSpPr>
        <p:spPr>
          <a:xfrm>
            <a:off x="1" y="956759"/>
            <a:ext cx="12191999" cy="991312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dk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631825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</a:pPr>
            <a:r>
              <a:rPr lang="en-GB"/>
              <a:t>Causation checklist</a:t>
            </a:r>
            <a:endParaRPr/>
          </a:p>
        </p:txBody>
      </p:sp>
      <p:grpSp>
        <p:nvGrpSpPr>
          <p:cNvPr id="460" name="Google Shape;460;p35"/>
          <p:cNvGrpSpPr/>
          <p:nvPr/>
        </p:nvGrpSpPr>
        <p:grpSpPr>
          <a:xfrm>
            <a:off x="-1807947" y="1227980"/>
            <a:ext cx="13244992" cy="6174857"/>
            <a:chOff x="-5185170" y="-794252"/>
            <a:chExt cx="13244992" cy="6174857"/>
          </a:xfrm>
        </p:grpSpPr>
        <p:sp>
          <p:nvSpPr>
            <p:cNvPr id="461" name="Google Shape;461;p35"/>
            <p:cNvSpPr/>
            <p:nvPr/>
          </p:nvSpPr>
          <p:spPr>
            <a:xfrm>
              <a:off x="-5185170" y="-794252"/>
              <a:ext cx="6174857" cy="6174857"/>
            </a:xfrm>
            <a:prstGeom prst="blockArc">
              <a:avLst>
                <a:gd name="adj1" fmla="val 18900000"/>
                <a:gd name="adj2" fmla="val 2700000"/>
                <a:gd name="adj3" fmla="val 350"/>
              </a:avLst>
            </a:prstGeom>
            <a:noFill/>
            <a:ln w="12700" cap="flat" cmpd="sng">
              <a:solidFill>
                <a:srgbClr val="02AD8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35"/>
            <p:cNvSpPr/>
            <p:nvPr/>
          </p:nvSpPr>
          <p:spPr>
            <a:xfrm>
              <a:off x="636585" y="458635"/>
              <a:ext cx="7423237" cy="917270"/>
            </a:xfrm>
            <a:prstGeom prst="rect">
              <a:avLst/>
            </a:prstGeom>
            <a:solidFill>
              <a:srgbClr val="05DAB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35"/>
            <p:cNvSpPr txBox="1"/>
            <p:nvPr/>
          </p:nvSpPr>
          <p:spPr>
            <a:xfrm>
              <a:off x="636585" y="458635"/>
              <a:ext cx="7423237" cy="9172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8075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100"/>
                <a:buFont typeface="Arial"/>
                <a:buNone/>
              </a:pPr>
              <a:r>
                <a:rPr lang="en-GB" sz="21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Coincidence</a:t>
              </a:r>
              <a:endParaRPr/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735"/>
                </a:spcBef>
                <a:spcAft>
                  <a:spcPts val="0"/>
                </a:spcAft>
                <a:buClr>
                  <a:schemeClr val="accent2"/>
                </a:buClr>
                <a:buSzPts val="1800"/>
                <a:buFont typeface="Arial"/>
                <a:buChar char="•"/>
              </a:pPr>
              <a:r>
                <a:rPr lang="en-GB" sz="1800" b="0" i="0" u="none" strike="noStrike" cap="none">
                  <a:solidFill>
                    <a:schemeClr val="accent2"/>
                  </a:solidFill>
                  <a:latin typeface="Arial"/>
                  <a:ea typeface="Arial"/>
                  <a:cs typeface="Arial"/>
                  <a:sym typeface="Arial"/>
                </a:rPr>
                <a:t>The pattern is just a fluke</a:t>
              </a:r>
              <a:endParaRPr/>
            </a:p>
          </p:txBody>
        </p:sp>
        <p:sp>
          <p:nvSpPr>
            <p:cNvPr id="464" name="Google Shape;464;p35"/>
            <p:cNvSpPr/>
            <p:nvPr/>
          </p:nvSpPr>
          <p:spPr>
            <a:xfrm>
              <a:off x="63291" y="343976"/>
              <a:ext cx="1146588" cy="1146588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rgbClr val="05DAB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35"/>
            <p:cNvSpPr/>
            <p:nvPr/>
          </p:nvSpPr>
          <p:spPr>
            <a:xfrm>
              <a:off x="970013" y="1834540"/>
              <a:ext cx="7089809" cy="917270"/>
            </a:xfrm>
            <a:prstGeom prst="rect">
              <a:avLst/>
            </a:prstGeom>
            <a:solidFill>
              <a:srgbClr val="05DAB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35"/>
            <p:cNvSpPr txBox="1"/>
            <p:nvPr/>
          </p:nvSpPr>
          <p:spPr>
            <a:xfrm>
              <a:off x="970013" y="1834540"/>
              <a:ext cx="7089809" cy="9172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8075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100"/>
                <a:buFont typeface="Arial"/>
                <a:buNone/>
              </a:pPr>
              <a:r>
                <a:rPr lang="en-GB" sz="21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Reverse causation</a:t>
              </a:r>
              <a:endParaRPr/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735"/>
                </a:spcBef>
                <a:spcAft>
                  <a:spcPts val="0"/>
                </a:spcAft>
                <a:buClr>
                  <a:schemeClr val="accent2"/>
                </a:buClr>
                <a:buSzPts val="1800"/>
                <a:buFont typeface="Arial"/>
                <a:buChar char="•"/>
              </a:pPr>
              <a:r>
                <a:rPr lang="en-GB" sz="1800" b="0" i="0" u="none" strike="noStrike" cap="none">
                  <a:solidFill>
                    <a:schemeClr val="accent2"/>
                  </a:solidFill>
                  <a:latin typeface="Arial"/>
                  <a:ea typeface="Arial"/>
                  <a:cs typeface="Arial"/>
                  <a:sym typeface="Arial"/>
                </a:rPr>
                <a:t>There is a link between A and B but instead of A causing B, B is causing A.</a:t>
              </a:r>
              <a:endParaRPr/>
            </a:p>
          </p:txBody>
        </p:sp>
        <p:sp>
          <p:nvSpPr>
            <p:cNvPr id="467" name="Google Shape;467;p35"/>
            <p:cNvSpPr/>
            <p:nvPr/>
          </p:nvSpPr>
          <p:spPr>
            <a:xfrm>
              <a:off x="396719" y="1719882"/>
              <a:ext cx="1146588" cy="1146588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rgbClr val="05DAB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35"/>
            <p:cNvSpPr/>
            <p:nvPr/>
          </p:nvSpPr>
          <p:spPr>
            <a:xfrm>
              <a:off x="636585" y="3210446"/>
              <a:ext cx="7423237" cy="917270"/>
            </a:xfrm>
            <a:prstGeom prst="rect">
              <a:avLst/>
            </a:prstGeom>
            <a:solidFill>
              <a:srgbClr val="05DAB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35"/>
            <p:cNvSpPr txBox="1"/>
            <p:nvPr/>
          </p:nvSpPr>
          <p:spPr>
            <a:xfrm>
              <a:off x="636585" y="3210446"/>
              <a:ext cx="7423237" cy="9172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8075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Arial"/>
                <a:buNone/>
              </a:pPr>
              <a:r>
                <a:rPr lang="en-GB" sz="19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Confounders</a:t>
              </a:r>
              <a:endParaRPr/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665"/>
                </a:spcBef>
                <a:spcAft>
                  <a:spcPts val="0"/>
                </a:spcAft>
                <a:buClr>
                  <a:schemeClr val="accent2"/>
                </a:buClr>
                <a:buSzPts val="1800"/>
                <a:buFont typeface="Arial"/>
                <a:buChar char="•"/>
              </a:pPr>
              <a:r>
                <a:rPr lang="en-GB" sz="1800" b="0" i="0" u="none" strike="noStrike" cap="none">
                  <a:solidFill>
                    <a:schemeClr val="accent2"/>
                  </a:solidFill>
                  <a:latin typeface="Arial"/>
                  <a:ea typeface="Arial"/>
                  <a:cs typeface="Arial"/>
                  <a:sym typeface="Arial"/>
                </a:rPr>
                <a:t>Some other factor (a ‘confounding variable’) is influencing both A and B. </a:t>
              </a:r>
              <a:endParaRPr/>
            </a:p>
            <a:p>
              <a:pPr marL="171450" marR="0" lvl="1" indent="-76200" algn="l" rtl="0">
                <a:lnSpc>
                  <a:spcPct val="90000"/>
                </a:lnSpc>
                <a:spcBef>
                  <a:spcPts val="27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" name="Google Shape;470;p35"/>
            <p:cNvSpPr/>
            <p:nvPr/>
          </p:nvSpPr>
          <p:spPr>
            <a:xfrm>
              <a:off x="63291" y="3095787"/>
              <a:ext cx="1146588" cy="1146588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rgbClr val="05DAB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1" name="Google Shape;471;p35"/>
          <p:cNvSpPr txBox="1"/>
          <p:nvPr/>
        </p:nvSpPr>
        <p:spPr>
          <a:xfrm>
            <a:off x="919286" y="3345912"/>
            <a:ext cx="2883877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Before we make an unreserved </a:t>
            </a:r>
            <a:r>
              <a:rPr lang="en-GB" sz="2400" b="1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causal</a:t>
            </a:r>
            <a:r>
              <a:rPr lang="en-GB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claim, we need to rule out these options…</a:t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"/>
          <p:cNvSpPr txBox="1">
            <a:spLocks noGrp="1"/>
          </p:cNvSpPr>
          <p:nvPr>
            <p:ph type="title"/>
          </p:nvPr>
        </p:nvSpPr>
        <p:spPr>
          <a:xfrm>
            <a:off x="0" y="2255471"/>
            <a:ext cx="12191999" cy="1713213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dk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631825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</a:pPr>
            <a:r>
              <a:rPr lang="en-GB" dirty="0"/>
              <a:t>Some examples</a:t>
            </a:r>
            <a:endParaRPr dirty="0"/>
          </a:p>
        </p:txBody>
      </p:sp>
      <p:sp>
        <p:nvSpPr>
          <p:cNvPr id="106" name="Google Shape;106;p4"/>
          <p:cNvSpPr txBox="1">
            <a:spLocks noGrp="1"/>
          </p:cNvSpPr>
          <p:nvPr>
            <p:ph type="sldNum" idx="12"/>
          </p:nvPr>
        </p:nvSpPr>
        <p:spPr>
          <a:xfrm>
            <a:off x="9230264" y="6495691"/>
            <a:ext cx="2743200" cy="225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6578835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36"/>
          <p:cNvSpPr txBox="1">
            <a:spLocks noGrp="1"/>
          </p:cNvSpPr>
          <p:nvPr>
            <p:ph type="sldNum" idx="12"/>
          </p:nvPr>
        </p:nvSpPr>
        <p:spPr>
          <a:xfrm>
            <a:off x="8196594" y="6495691"/>
            <a:ext cx="2743200" cy="225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36</a:t>
            </a:fld>
            <a:endParaRPr/>
          </a:p>
        </p:txBody>
      </p:sp>
      <p:sp>
        <p:nvSpPr>
          <p:cNvPr id="478" name="Google Shape;478;p36"/>
          <p:cNvSpPr txBox="1">
            <a:spLocks noGrp="1"/>
          </p:cNvSpPr>
          <p:nvPr>
            <p:ph type="title"/>
          </p:nvPr>
        </p:nvSpPr>
        <p:spPr>
          <a:xfrm>
            <a:off x="1" y="956759"/>
            <a:ext cx="12191999" cy="991312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dk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631825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</a:pPr>
            <a:r>
              <a:rPr lang="en-GB"/>
              <a:t>Causation checklist: tutoring</a:t>
            </a:r>
            <a:endParaRPr/>
          </a:p>
        </p:txBody>
      </p:sp>
      <p:sp>
        <p:nvSpPr>
          <p:cNvPr id="479" name="Google Shape;479;p36"/>
          <p:cNvSpPr txBox="1"/>
          <p:nvPr/>
        </p:nvSpPr>
        <p:spPr>
          <a:xfrm>
            <a:off x="5978734" y="3180503"/>
            <a:ext cx="3589460" cy="181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i="1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“Students with a tutor have poorer grades than those without a tutor”</a:t>
            </a:r>
          </a:p>
        </p:txBody>
      </p:sp>
      <p:sp>
        <p:nvSpPr>
          <p:cNvPr id="492" name="Google Shape;492;p36"/>
          <p:cNvSpPr txBox="1"/>
          <p:nvPr/>
        </p:nvSpPr>
        <p:spPr>
          <a:xfrm>
            <a:off x="-1464" y="6571318"/>
            <a:ext cx="6097464" cy="2866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Adapted from https://alliancefordecisioneducation.org</a:t>
            </a:r>
            <a:endParaRPr sz="12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96" name="Google Shape;496;p36" descr="Teacher with solid fil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51964" y="2316167"/>
            <a:ext cx="4044036" cy="40177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36"/>
          <p:cNvSpPr txBox="1">
            <a:spLocks noGrp="1"/>
          </p:cNvSpPr>
          <p:nvPr>
            <p:ph type="sldNum" idx="12"/>
          </p:nvPr>
        </p:nvSpPr>
        <p:spPr>
          <a:xfrm>
            <a:off x="8196594" y="6495691"/>
            <a:ext cx="2743200" cy="225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37</a:t>
            </a:fld>
            <a:endParaRPr/>
          </a:p>
        </p:txBody>
      </p:sp>
      <p:sp>
        <p:nvSpPr>
          <p:cNvPr id="478" name="Google Shape;478;p36"/>
          <p:cNvSpPr txBox="1">
            <a:spLocks noGrp="1"/>
          </p:cNvSpPr>
          <p:nvPr>
            <p:ph type="title"/>
          </p:nvPr>
        </p:nvSpPr>
        <p:spPr>
          <a:xfrm>
            <a:off x="1" y="956759"/>
            <a:ext cx="12191999" cy="991312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dk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631825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</a:pPr>
            <a:r>
              <a:rPr lang="en-GB"/>
              <a:t>Causation checklist: tutoring</a:t>
            </a:r>
            <a:endParaRPr/>
          </a:p>
        </p:txBody>
      </p:sp>
      <p:sp>
        <p:nvSpPr>
          <p:cNvPr id="479" name="Google Shape;479;p36"/>
          <p:cNvSpPr txBox="1"/>
          <p:nvPr/>
        </p:nvSpPr>
        <p:spPr>
          <a:xfrm>
            <a:off x="1222216" y="3057795"/>
            <a:ext cx="6514927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i="1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Does having a tutor </a:t>
            </a:r>
            <a:r>
              <a:rPr lang="en-GB" sz="2400" b="1" i="1" u="sng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CAUSE</a:t>
            </a:r>
            <a:r>
              <a:rPr lang="en-GB" sz="2400" b="1" i="1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lower grades?</a:t>
            </a:r>
          </a:p>
        </p:txBody>
      </p:sp>
      <p:grpSp>
        <p:nvGrpSpPr>
          <p:cNvPr id="480" name="Google Shape;480;p36"/>
          <p:cNvGrpSpPr/>
          <p:nvPr/>
        </p:nvGrpSpPr>
        <p:grpSpPr>
          <a:xfrm>
            <a:off x="3351737" y="1221946"/>
            <a:ext cx="8583790" cy="5642512"/>
            <a:chOff x="-4737186" y="-726125"/>
            <a:chExt cx="8583790" cy="5642512"/>
          </a:xfrm>
        </p:grpSpPr>
        <p:sp>
          <p:nvSpPr>
            <p:cNvPr id="481" name="Google Shape;481;p36"/>
            <p:cNvSpPr/>
            <p:nvPr/>
          </p:nvSpPr>
          <p:spPr>
            <a:xfrm>
              <a:off x="-4737186" y="-726125"/>
              <a:ext cx="5642512" cy="5642512"/>
            </a:xfrm>
            <a:prstGeom prst="blockArc">
              <a:avLst>
                <a:gd name="adj1" fmla="val 18900000"/>
                <a:gd name="adj2" fmla="val 2700000"/>
                <a:gd name="adj3" fmla="val 383"/>
              </a:avLst>
            </a:prstGeom>
            <a:noFill/>
            <a:ln w="12700" cap="flat" cmpd="sng">
              <a:solidFill>
                <a:srgbClr val="02AD8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36"/>
            <p:cNvSpPr/>
            <p:nvPr/>
          </p:nvSpPr>
          <p:spPr>
            <a:xfrm>
              <a:off x="582253" y="419026"/>
              <a:ext cx="3264351" cy="838052"/>
            </a:xfrm>
            <a:prstGeom prst="rect">
              <a:avLst/>
            </a:prstGeom>
            <a:solidFill>
              <a:srgbClr val="05DAB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36"/>
            <p:cNvSpPr txBox="1"/>
            <p:nvPr/>
          </p:nvSpPr>
          <p:spPr>
            <a:xfrm>
              <a:off x="582253" y="419026"/>
              <a:ext cx="3264351" cy="8380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65200" tIns="35550" rIns="35550" bIns="3555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Arial"/>
                <a:buNone/>
              </a:pPr>
              <a:r>
                <a:rPr lang="en-GB" sz="1400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Coincidence</a:t>
              </a:r>
              <a:endParaRPr dirty="0"/>
            </a:p>
            <a:p>
              <a:pPr marL="57150" marR="0" lvl="1" indent="-69850" algn="l" rtl="0">
                <a:lnSpc>
                  <a:spcPct val="90000"/>
                </a:lnSpc>
                <a:spcBef>
                  <a:spcPts val="490"/>
                </a:spcBef>
                <a:spcAft>
                  <a:spcPts val="0"/>
                </a:spcAft>
                <a:buClr>
                  <a:schemeClr val="accent2"/>
                </a:buClr>
                <a:buSzPts val="1100"/>
                <a:buFont typeface="Arial"/>
                <a:buChar char="•"/>
              </a:pPr>
              <a:r>
                <a:rPr lang="en-GB" sz="1100" b="0" i="0" u="none" strike="noStrike" cap="none" dirty="0">
                  <a:solidFill>
                    <a:schemeClr val="accent2"/>
                  </a:solidFill>
                  <a:latin typeface="Arial"/>
                  <a:ea typeface="Arial"/>
                  <a:cs typeface="Arial"/>
                  <a:sym typeface="Arial"/>
                </a:rPr>
                <a:t>The pattern is just a fluke</a:t>
              </a:r>
              <a:endParaRPr dirty="0"/>
            </a:p>
          </p:txBody>
        </p:sp>
        <p:sp>
          <p:nvSpPr>
            <p:cNvPr id="484" name="Google Shape;484;p36"/>
            <p:cNvSpPr/>
            <p:nvPr/>
          </p:nvSpPr>
          <p:spPr>
            <a:xfrm>
              <a:off x="58470" y="314269"/>
              <a:ext cx="1047565" cy="1047565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rgbClr val="05DAB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36"/>
            <p:cNvSpPr/>
            <p:nvPr/>
          </p:nvSpPr>
          <p:spPr>
            <a:xfrm>
              <a:off x="886885" y="1676104"/>
              <a:ext cx="2959718" cy="838052"/>
            </a:xfrm>
            <a:prstGeom prst="rect">
              <a:avLst/>
            </a:prstGeom>
            <a:solidFill>
              <a:srgbClr val="05DAB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36"/>
            <p:cNvSpPr txBox="1"/>
            <p:nvPr/>
          </p:nvSpPr>
          <p:spPr>
            <a:xfrm>
              <a:off x="886885" y="1676104"/>
              <a:ext cx="2959718" cy="8380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65200" tIns="35550" rIns="35550" bIns="3555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Arial"/>
                <a:buNone/>
              </a:pPr>
              <a:r>
                <a:rPr lang="en-GB" sz="1400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Reverse causation</a:t>
              </a:r>
              <a:endParaRPr dirty="0"/>
            </a:p>
            <a:p>
              <a:pPr marL="57150" marR="0" lvl="1" indent="-69850" algn="l" rtl="0">
                <a:lnSpc>
                  <a:spcPct val="90000"/>
                </a:lnSpc>
                <a:spcBef>
                  <a:spcPts val="490"/>
                </a:spcBef>
                <a:spcAft>
                  <a:spcPts val="0"/>
                </a:spcAft>
                <a:buClr>
                  <a:schemeClr val="accent2"/>
                </a:buClr>
                <a:buSzPts val="1100"/>
                <a:buFont typeface="Arial"/>
                <a:buChar char="•"/>
              </a:pPr>
              <a:r>
                <a:rPr lang="en-GB" sz="1100" b="0" i="0" u="none" strike="noStrike" cap="none" dirty="0">
                  <a:solidFill>
                    <a:schemeClr val="accent2"/>
                  </a:solidFill>
                  <a:latin typeface="Arial"/>
                  <a:ea typeface="Arial"/>
                  <a:cs typeface="Arial"/>
                  <a:sym typeface="Arial"/>
                </a:rPr>
                <a:t>There is a link between A and B</a:t>
              </a:r>
              <a:endParaRPr dirty="0"/>
            </a:p>
            <a:p>
              <a:pPr marL="57150" marR="0" lvl="1" indent="-69850" algn="l" rtl="0">
                <a:lnSpc>
                  <a:spcPct val="90000"/>
                </a:lnSpc>
                <a:spcBef>
                  <a:spcPts val="165"/>
                </a:spcBef>
                <a:spcAft>
                  <a:spcPts val="0"/>
                </a:spcAft>
                <a:buClr>
                  <a:schemeClr val="accent2"/>
                </a:buClr>
                <a:buSzPts val="1100"/>
                <a:buFont typeface="Arial"/>
                <a:buChar char="•"/>
              </a:pPr>
              <a:r>
                <a:rPr lang="en-GB" sz="1100" b="0" i="0" u="none" strike="noStrike" cap="none" dirty="0">
                  <a:solidFill>
                    <a:schemeClr val="accent2"/>
                  </a:solidFill>
                  <a:latin typeface="Arial"/>
                  <a:ea typeface="Arial"/>
                  <a:cs typeface="Arial"/>
                  <a:sym typeface="Arial"/>
                </a:rPr>
                <a:t> Instead of A causing B, B is causing A.</a:t>
              </a:r>
              <a:endParaRPr dirty="0"/>
            </a:p>
          </p:txBody>
        </p:sp>
        <p:sp>
          <p:nvSpPr>
            <p:cNvPr id="487" name="Google Shape;487;p36"/>
            <p:cNvSpPr/>
            <p:nvPr/>
          </p:nvSpPr>
          <p:spPr>
            <a:xfrm>
              <a:off x="363102" y="1571348"/>
              <a:ext cx="1047565" cy="1047565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rgbClr val="05DAB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36"/>
            <p:cNvSpPr/>
            <p:nvPr/>
          </p:nvSpPr>
          <p:spPr>
            <a:xfrm>
              <a:off x="582253" y="2933183"/>
              <a:ext cx="3264351" cy="838052"/>
            </a:xfrm>
            <a:prstGeom prst="rect">
              <a:avLst/>
            </a:prstGeom>
            <a:solidFill>
              <a:srgbClr val="05DAB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36"/>
            <p:cNvSpPr txBox="1"/>
            <p:nvPr/>
          </p:nvSpPr>
          <p:spPr>
            <a:xfrm>
              <a:off x="582253" y="2933183"/>
              <a:ext cx="3264351" cy="8380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65200" tIns="35550" rIns="35550" bIns="3555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Arial"/>
                <a:buNone/>
              </a:pPr>
              <a:r>
                <a:rPr lang="en-GB" sz="1400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Confounders</a:t>
              </a:r>
              <a:endParaRPr dirty="0"/>
            </a:p>
            <a:p>
              <a:pPr marL="57150" marR="0" lvl="1" indent="-69850" algn="l" rtl="0">
                <a:lnSpc>
                  <a:spcPct val="90000"/>
                </a:lnSpc>
                <a:spcBef>
                  <a:spcPts val="490"/>
                </a:spcBef>
                <a:spcAft>
                  <a:spcPts val="0"/>
                </a:spcAft>
                <a:buClr>
                  <a:schemeClr val="accent2"/>
                </a:buClr>
                <a:buSzPts val="1100"/>
                <a:buFont typeface="Arial"/>
                <a:buChar char="•"/>
              </a:pPr>
              <a:r>
                <a:rPr lang="en-GB" sz="1100" b="0" i="0" u="none" strike="noStrike" cap="none" dirty="0">
                  <a:solidFill>
                    <a:schemeClr val="accent2"/>
                  </a:solidFill>
                  <a:latin typeface="Arial"/>
                  <a:ea typeface="Arial"/>
                  <a:cs typeface="Arial"/>
                  <a:sym typeface="Arial"/>
                </a:rPr>
                <a:t>Some other factor (a ‘confounding variable’) is influencing both A and B. </a:t>
              </a:r>
              <a:endParaRPr dirty="0"/>
            </a:p>
            <a:p>
              <a:pPr marL="57150" marR="0" lvl="1" indent="0" algn="l" rtl="0">
                <a:lnSpc>
                  <a:spcPct val="90000"/>
                </a:lnSpc>
                <a:spcBef>
                  <a:spcPts val="165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endParaRPr sz="11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" name="Google Shape;490;p36"/>
            <p:cNvSpPr/>
            <p:nvPr/>
          </p:nvSpPr>
          <p:spPr>
            <a:xfrm>
              <a:off x="58470" y="2828426"/>
              <a:ext cx="1047565" cy="1047565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rgbClr val="05DAB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91" name="Google Shape;491;p36" descr="Checkmark with solid fil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10589" y="3586002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493" name="Google Shape;493;p36"/>
          <p:cNvSpPr txBox="1"/>
          <p:nvPr/>
        </p:nvSpPr>
        <p:spPr>
          <a:xfrm>
            <a:off x="1397976" y="4410169"/>
            <a:ext cx="6163409" cy="1384995"/>
          </a:xfrm>
          <a:prstGeom prst="rect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Tutor			Lower grades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94" name="Google Shape;494;p36" descr="Link with solid fill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59065" y="4708036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5" name="Google Shape;495;p36" descr="Arrow Right with solid fill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3659065" y="4638913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12054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36"/>
          <p:cNvSpPr txBox="1">
            <a:spLocks noGrp="1"/>
          </p:cNvSpPr>
          <p:nvPr>
            <p:ph type="sldNum" idx="12"/>
          </p:nvPr>
        </p:nvSpPr>
        <p:spPr>
          <a:xfrm>
            <a:off x="8196594" y="6495691"/>
            <a:ext cx="2743200" cy="225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38</a:t>
            </a:fld>
            <a:endParaRPr/>
          </a:p>
        </p:txBody>
      </p:sp>
      <p:sp>
        <p:nvSpPr>
          <p:cNvPr id="478" name="Google Shape;478;p36"/>
          <p:cNvSpPr txBox="1">
            <a:spLocks noGrp="1"/>
          </p:cNvSpPr>
          <p:nvPr>
            <p:ph type="title"/>
          </p:nvPr>
        </p:nvSpPr>
        <p:spPr>
          <a:xfrm>
            <a:off x="1" y="956759"/>
            <a:ext cx="12191999" cy="991312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dk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631825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</a:pPr>
            <a:r>
              <a:rPr lang="en-GB" dirty="0"/>
              <a:t>Causation checklist: outreach</a:t>
            </a:r>
            <a:endParaRPr dirty="0"/>
          </a:p>
        </p:txBody>
      </p:sp>
      <p:sp>
        <p:nvSpPr>
          <p:cNvPr id="479" name="Google Shape;479;p36"/>
          <p:cNvSpPr txBox="1"/>
          <p:nvPr/>
        </p:nvSpPr>
        <p:spPr>
          <a:xfrm>
            <a:off x="5978734" y="3180503"/>
            <a:ext cx="4026400" cy="2246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GB" sz="2800" i="1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“Participation in outreach is associated with higher HE attendance” </a:t>
            </a:r>
            <a:endParaRPr lang="en-GB" sz="2800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2800" i="1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523;p37" descr="Children with solid fill">
            <a:extLst>
              <a:ext uri="{FF2B5EF4-FFF2-40B4-BE49-F238E27FC236}">
                <a16:creationId xmlns:a16="http://schemas.microsoft.com/office/drawing/2014/main" id="{C454E84E-865C-4C27-A59D-F53407C25F4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35954" y="2365300"/>
            <a:ext cx="3942780" cy="37887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3724633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37"/>
          <p:cNvSpPr txBox="1">
            <a:spLocks noGrp="1"/>
          </p:cNvSpPr>
          <p:nvPr>
            <p:ph type="sldNum" idx="12"/>
          </p:nvPr>
        </p:nvSpPr>
        <p:spPr>
          <a:xfrm>
            <a:off x="8196594" y="6495691"/>
            <a:ext cx="2743200" cy="225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39</a:t>
            </a:fld>
            <a:endParaRPr/>
          </a:p>
        </p:txBody>
      </p:sp>
      <p:sp>
        <p:nvSpPr>
          <p:cNvPr id="503" name="Google Shape;503;p37"/>
          <p:cNvSpPr txBox="1">
            <a:spLocks noGrp="1"/>
          </p:cNvSpPr>
          <p:nvPr>
            <p:ph type="title"/>
          </p:nvPr>
        </p:nvSpPr>
        <p:spPr>
          <a:xfrm>
            <a:off x="1" y="956759"/>
            <a:ext cx="12191999" cy="991312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dk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631825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</a:pPr>
            <a:r>
              <a:rPr lang="en-GB"/>
              <a:t>Causation checklist: outreach</a:t>
            </a:r>
            <a:endParaRPr/>
          </a:p>
        </p:txBody>
      </p:sp>
      <p:grpSp>
        <p:nvGrpSpPr>
          <p:cNvPr id="505" name="Google Shape;505;p37"/>
          <p:cNvGrpSpPr/>
          <p:nvPr/>
        </p:nvGrpSpPr>
        <p:grpSpPr>
          <a:xfrm>
            <a:off x="3351737" y="1221946"/>
            <a:ext cx="8583790" cy="5642512"/>
            <a:chOff x="-4737186" y="-726125"/>
            <a:chExt cx="8583790" cy="5642512"/>
          </a:xfrm>
        </p:grpSpPr>
        <p:sp>
          <p:nvSpPr>
            <p:cNvPr id="506" name="Google Shape;506;p37"/>
            <p:cNvSpPr/>
            <p:nvPr/>
          </p:nvSpPr>
          <p:spPr>
            <a:xfrm>
              <a:off x="-4737186" y="-726125"/>
              <a:ext cx="5642512" cy="5642512"/>
            </a:xfrm>
            <a:prstGeom prst="blockArc">
              <a:avLst>
                <a:gd name="adj1" fmla="val 18900000"/>
                <a:gd name="adj2" fmla="val 2700000"/>
                <a:gd name="adj3" fmla="val 383"/>
              </a:avLst>
            </a:prstGeom>
            <a:noFill/>
            <a:ln w="12700" cap="flat" cmpd="sng">
              <a:solidFill>
                <a:srgbClr val="02AD8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37"/>
            <p:cNvSpPr/>
            <p:nvPr/>
          </p:nvSpPr>
          <p:spPr>
            <a:xfrm>
              <a:off x="582253" y="419026"/>
              <a:ext cx="3264351" cy="838052"/>
            </a:xfrm>
            <a:prstGeom prst="rect">
              <a:avLst/>
            </a:prstGeom>
            <a:solidFill>
              <a:srgbClr val="05DAB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37"/>
            <p:cNvSpPr txBox="1"/>
            <p:nvPr/>
          </p:nvSpPr>
          <p:spPr>
            <a:xfrm>
              <a:off x="582253" y="419026"/>
              <a:ext cx="3264351" cy="8380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65200" tIns="35550" rIns="35550" bIns="3555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Arial"/>
                <a:buNone/>
              </a:pPr>
              <a:r>
                <a:rPr lang="en-GB"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Coincidence</a:t>
              </a:r>
              <a:endParaRPr/>
            </a:p>
            <a:p>
              <a:pPr marL="57150" marR="0" lvl="1" indent="-69850" algn="l" rtl="0">
                <a:lnSpc>
                  <a:spcPct val="90000"/>
                </a:lnSpc>
                <a:spcBef>
                  <a:spcPts val="490"/>
                </a:spcBef>
                <a:spcAft>
                  <a:spcPts val="0"/>
                </a:spcAft>
                <a:buClr>
                  <a:schemeClr val="accent2"/>
                </a:buClr>
                <a:buSzPts val="1100"/>
                <a:buFont typeface="Arial"/>
                <a:buChar char="•"/>
              </a:pPr>
              <a:r>
                <a:rPr lang="en-GB" sz="1100" b="0" i="0" u="none" strike="noStrike" cap="none">
                  <a:solidFill>
                    <a:schemeClr val="accent2"/>
                  </a:solidFill>
                  <a:latin typeface="Arial"/>
                  <a:ea typeface="Arial"/>
                  <a:cs typeface="Arial"/>
                  <a:sym typeface="Arial"/>
                </a:rPr>
                <a:t>The pattern is just a fluke</a:t>
              </a:r>
              <a:endParaRPr/>
            </a:p>
          </p:txBody>
        </p:sp>
        <p:sp>
          <p:nvSpPr>
            <p:cNvPr id="509" name="Google Shape;509;p37"/>
            <p:cNvSpPr/>
            <p:nvPr/>
          </p:nvSpPr>
          <p:spPr>
            <a:xfrm>
              <a:off x="58470" y="314269"/>
              <a:ext cx="1047565" cy="1047565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rgbClr val="05DAB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37"/>
            <p:cNvSpPr/>
            <p:nvPr/>
          </p:nvSpPr>
          <p:spPr>
            <a:xfrm>
              <a:off x="886885" y="1676104"/>
              <a:ext cx="2959718" cy="838052"/>
            </a:xfrm>
            <a:prstGeom prst="rect">
              <a:avLst/>
            </a:prstGeom>
            <a:solidFill>
              <a:srgbClr val="05DAB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37"/>
            <p:cNvSpPr txBox="1"/>
            <p:nvPr/>
          </p:nvSpPr>
          <p:spPr>
            <a:xfrm>
              <a:off x="886885" y="1676104"/>
              <a:ext cx="2959718" cy="8380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65200" tIns="35550" rIns="35550" bIns="3555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Arial"/>
                <a:buNone/>
              </a:pPr>
              <a:r>
                <a:rPr lang="en-GB"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Reverse causation</a:t>
              </a:r>
              <a:endParaRPr/>
            </a:p>
            <a:p>
              <a:pPr marL="57150" marR="0" lvl="1" indent="-69850" algn="l" rtl="0">
                <a:lnSpc>
                  <a:spcPct val="90000"/>
                </a:lnSpc>
                <a:spcBef>
                  <a:spcPts val="490"/>
                </a:spcBef>
                <a:spcAft>
                  <a:spcPts val="0"/>
                </a:spcAft>
                <a:buClr>
                  <a:schemeClr val="accent2"/>
                </a:buClr>
                <a:buSzPts val="1100"/>
                <a:buFont typeface="Arial"/>
                <a:buChar char="•"/>
              </a:pPr>
              <a:r>
                <a:rPr lang="en-GB" sz="1100" b="0" i="0" u="none" strike="noStrike" cap="none">
                  <a:solidFill>
                    <a:schemeClr val="accent2"/>
                  </a:solidFill>
                  <a:latin typeface="Arial"/>
                  <a:ea typeface="Arial"/>
                  <a:cs typeface="Arial"/>
                  <a:sym typeface="Arial"/>
                </a:rPr>
                <a:t>There is a link between A and B</a:t>
              </a:r>
              <a:endParaRPr/>
            </a:p>
            <a:p>
              <a:pPr marL="57150" marR="0" lvl="1" indent="-69850" algn="l" rtl="0">
                <a:lnSpc>
                  <a:spcPct val="90000"/>
                </a:lnSpc>
                <a:spcBef>
                  <a:spcPts val="165"/>
                </a:spcBef>
                <a:spcAft>
                  <a:spcPts val="0"/>
                </a:spcAft>
                <a:buClr>
                  <a:schemeClr val="accent2"/>
                </a:buClr>
                <a:buSzPts val="1100"/>
                <a:buFont typeface="Arial"/>
                <a:buChar char="•"/>
              </a:pPr>
              <a:r>
                <a:rPr lang="en-GB" sz="1100" b="0" i="0" u="none" strike="noStrike" cap="none">
                  <a:solidFill>
                    <a:schemeClr val="accent2"/>
                  </a:solidFill>
                  <a:latin typeface="Arial"/>
                  <a:ea typeface="Arial"/>
                  <a:cs typeface="Arial"/>
                  <a:sym typeface="Arial"/>
                </a:rPr>
                <a:t> Instead of A causing B, B is causing A.</a:t>
              </a:r>
              <a:endParaRPr/>
            </a:p>
          </p:txBody>
        </p:sp>
        <p:sp>
          <p:nvSpPr>
            <p:cNvPr id="512" name="Google Shape;512;p37"/>
            <p:cNvSpPr/>
            <p:nvPr/>
          </p:nvSpPr>
          <p:spPr>
            <a:xfrm>
              <a:off x="363102" y="1571348"/>
              <a:ext cx="1047565" cy="1047565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rgbClr val="05DAB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37"/>
            <p:cNvSpPr/>
            <p:nvPr/>
          </p:nvSpPr>
          <p:spPr>
            <a:xfrm>
              <a:off x="582253" y="2933183"/>
              <a:ext cx="3264351" cy="838052"/>
            </a:xfrm>
            <a:prstGeom prst="rect">
              <a:avLst/>
            </a:prstGeom>
            <a:solidFill>
              <a:srgbClr val="05DAB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37"/>
            <p:cNvSpPr txBox="1"/>
            <p:nvPr/>
          </p:nvSpPr>
          <p:spPr>
            <a:xfrm>
              <a:off x="582253" y="2933183"/>
              <a:ext cx="3264351" cy="8380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65200" tIns="35550" rIns="35550" bIns="3555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Arial"/>
                <a:buNone/>
              </a:pPr>
              <a:r>
                <a:rPr lang="en-GB"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Confounders</a:t>
              </a:r>
              <a:endParaRPr/>
            </a:p>
            <a:p>
              <a:pPr marL="57150" marR="0" lvl="1" indent="-69850" algn="l" rtl="0">
                <a:lnSpc>
                  <a:spcPct val="90000"/>
                </a:lnSpc>
                <a:spcBef>
                  <a:spcPts val="490"/>
                </a:spcBef>
                <a:spcAft>
                  <a:spcPts val="0"/>
                </a:spcAft>
                <a:buClr>
                  <a:schemeClr val="accent2"/>
                </a:buClr>
                <a:buSzPts val="1100"/>
                <a:buFont typeface="Arial"/>
                <a:buChar char="•"/>
              </a:pPr>
              <a:r>
                <a:rPr lang="en-GB" sz="1100" b="0" i="0" u="none" strike="noStrike" cap="none">
                  <a:solidFill>
                    <a:schemeClr val="accent2"/>
                  </a:solidFill>
                  <a:latin typeface="Arial"/>
                  <a:ea typeface="Arial"/>
                  <a:cs typeface="Arial"/>
                  <a:sym typeface="Arial"/>
                </a:rPr>
                <a:t>Some other factor (a ‘confounding variable’) is influencing both A and B. </a:t>
              </a:r>
              <a:endParaRPr/>
            </a:p>
            <a:p>
              <a:pPr marL="57150" marR="0" lvl="1" indent="0" algn="l" rtl="0">
                <a:lnSpc>
                  <a:spcPct val="90000"/>
                </a:lnSpc>
                <a:spcBef>
                  <a:spcPts val="165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5" name="Google Shape;515;p37"/>
            <p:cNvSpPr/>
            <p:nvPr/>
          </p:nvSpPr>
          <p:spPr>
            <a:xfrm>
              <a:off x="58470" y="2828426"/>
              <a:ext cx="1047565" cy="1047565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rgbClr val="05DAB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6" name="Google Shape;516;p37"/>
          <p:cNvGrpSpPr/>
          <p:nvPr/>
        </p:nvGrpSpPr>
        <p:grpSpPr>
          <a:xfrm>
            <a:off x="896815" y="4410169"/>
            <a:ext cx="6992815" cy="1384995"/>
            <a:chOff x="412139" y="4493786"/>
            <a:chExt cx="6992815" cy="1384995"/>
          </a:xfrm>
        </p:grpSpPr>
        <p:sp>
          <p:nvSpPr>
            <p:cNvPr id="517" name="Google Shape;517;p37"/>
            <p:cNvSpPr txBox="1"/>
            <p:nvPr/>
          </p:nvSpPr>
          <p:spPr>
            <a:xfrm>
              <a:off x="412139" y="4493786"/>
              <a:ext cx="6992815" cy="1384995"/>
            </a:xfrm>
            <a:prstGeom prst="rect">
              <a:avLst/>
            </a:prstGeom>
            <a:noFill/>
            <a:ln w="381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8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Outreach			HE attendance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518" name="Google Shape;518;p37" descr="Link with solid fill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174389" y="4791653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519" name="Google Shape;519;p37" descr="Checkmark with solid fill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42300" y="4880764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20" name="Google Shape;520;p37"/>
          <p:cNvSpPr txBox="1"/>
          <p:nvPr/>
        </p:nvSpPr>
        <p:spPr>
          <a:xfrm>
            <a:off x="1220667" y="3740751"/>
            <a:ext cx="610186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Student motivation</a:t>
            </a:r>
            <a:r>
              <a:rPr lang="en-GB" sz="1800" dirty="0">
                <a:solidFill>
                  <a:schemeClr val="accent2"/>
                </a:solidFill>
              </a:rPr>
              <a:t>, </a:t>
            </a:r>
            <a:r>
              <a:rPr lang="en-GB" sz="1800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school support</a:t>
            </a:r>
            <a:endParaRPr dirty="0"/>
          </a:p>
        </p:txBody>
      </p:sp>
      <p:cxnSp>
        <p:nvCxnSpPr>
          <p:cNvPr id="521" name="Google Shape;521;p37"/>
          <p:cNvCxnSpPr/>
          <p:nvPr/>
        </p:nvCxnSpPr>
        <p:spPr>
          <a:xfrm flipH="1">
            <a:off x="2461846" y="4110083"/>
            <a:ext cx="791308" cy="681725"/>
          </a:xfrm>
          <a:prstGeom prst="straightConnector1">
            <a:avLst/>
          </a:prstGeom>
          <a:noFill/>
          <a:ln w="57150" cap="flat" cmpd="sng">
            <a:solidFill>
              <a:schemeClr val="accent2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522" name="Google Shape;522;p37"/>
          <p:cNvCxnSpPr/>
          <p:nvPr/>
        </p:nvCxnSpPr>
        <p:spPr>
          <a:xfrm>
            <a:off x="5005631" y="4091315"/>
            <a:ext cx="762123" cy="700493"/>
          </a:xfrm>
          <a:prstGeom prst="straightConnector1">
            <a:avLst/>
          </a:prstGeom>
          <a:noFill/>
          <a:ln w="57150" cap="flat" cmpd="sng">
            <a:solidFill>
              <a:schemeClr val="accent2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4" name="Google Shape;479;p36">
            <a:extLst>
              <a:ext uri="{FF2B5EF4-FFF2-40B4-BE49-F238E27FC236}">
                <a16:creationId xmlns:a16="http://schemas.microsoft.com/office/drawing/2014/main" id="{0FB58ED7-5DBD-404C-87A4-A50673B3A221}"/>
              </a:ext>
            </a:extLst>
          </p:cNvPr>
          <p:cNvSpPr txBox="1"/>
          <p:nvPr/>
        </p:nvSpPr>
        <p:spPr>
          <a:xfrm>
            <a:off x="803275" y="3040789"/>
            <a:ext cx="6992814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i="1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Does outreach </a:t>
            </a:r>
            <a:r>
              <a:rPr lang="en-GB" sz="2400" b="1" i="1" u="sng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CAUSE</a:t>
            </a:r>
            <a:r>
              <a:rPr lang="en-GB" sz="2400" b="1" i="1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higher HE attendance?</a:t>
            </a:r>
          </a:p>
        </p:txBody>
      </p:sp>
    </p:spTree>
    <p:extLst>
      <p:ext uri="{BB962C8B-B14F-4D97-AF65-F5344CB8AC3E}">
        <p14:creationId xmlns:p14="http://schemas.microsoft.com/office/powerpoint/2010/main" val="3453529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"/>
          <p:cNvSpPr txBox="1">
            <a:spLocks noGrp="1"/>
          </p:cNvSpPr>
          <p:nvPr>
            <p:ph type="title"/>
          </p:nvPr>
        </p:nvSpPr>
        <p:spPr>
          <a:xfrm>
            <a:off x="0" y="2255471"/>
            <a:ext cx="12191999" cy="1713213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dk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631825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</a:pPr>
            <a:r>
              <a:rPr lang="en-GB" dirty="0"/>
              <a:t>Correlation versus causation</a:t>
            </a:r>
            <a:endParaRPr dirty="0"/>
          </a:p>
        </p:txBody>
      </p:sp>
      <p:sp>
        <p:nvSpPr>
          <p:cNvPr id="106" name="Google Shape;106;p4"/>
          <p:cNvSpPr txBox="1">
            <a:spLocks noGrp="1"/>
          </p:cNvSpPr>
          <p:nvPr>
            <p:ph type="sldNum" idx="12"/>
          </p:nvPr>
        </p:nvSpPr>
        <p:spPr>
          <a:xfrm>
            <a:off x="9230264" y="6495691"/>
            <a:ext cx="2743200" cy="225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4</a:t>
            </a:fld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37"/>
          <p:cNvSpPr txBox="1">
            <a:spLocks noGrp="1"/>
          </p:cNvSpPr>
          <p:nvPr>
            <p:ph type="sldNum" idx="12"/>
          </p:nvPr>
        </p:nvSpPr>
        <p:spPr>
          <a:xfrm>
            <a:off x="8196594" y="6495691"/>
            <a:ext cx="2743200" cy="225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40</a:t>
            </a:fld>
            <a:endParaRPr/>
          </a:p>
        </p:txBody>
      </p:sp>
      <p:sp>
        <p:nvSpPr>
          <p:cNvPr id="503" name="Google Shape;503;p37"/>
          <p:cNvSpPr txBox="1">
            <a:spLocks noGrp="1"/>
          </p:cNvSpPr>
          <p:nvPr>
            <p:ph type="title"/>
          </p:nvPr>
        </p:nvSpPr>
        <p:spPr>
          <a:xfrm>
            <a:off x="1" y="956759"/>
            <a:ext cx="12191999" cy="991312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dk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631825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</a:pPr>
            <a:r>
              <a:rPr lang="en-GB"/>
              <a:t>Causation checklist: outreach</a:t>
            </a:r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808210-9C76-40EF-BFA4-283509FCE9B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121" t="48263" r="25974" b="8091"/>
          <a:stretch/>
        </p:blipFill>
        <p:spPr>
          <a:xfrm>
            <a:off x="4331074" y="2280384"/>
            <a:ext cx="2965262" cy="4215307"/>
          </a:xfrm>
          <a:prstGeom prst="rect">
            <a:avLst/>
          </a:prstGeom>
          <a:ln w="38100">
            <a:solidFill>
              <a:schemeClr val="bg2"/>
            </a:solidFill>
          </a:ln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F1B29CE7-FA0B-42A5-8CBE-A61D268A629A}"/>
              </a:ext>
            </a:extLst>
          </p:cNvPr>
          <p:cNvSpPr txBox="1"/>
          <p:nvPr/>
        </p:nvSpPr>
        <p:spPr>
          <a:xfrm>
            <a:off x="0" y="6608583"/>
            <a:ext cx="609452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100" dirty="0"/>
              <a:t>See: www.taso.org.uk/wp-content/uploads/relationship-outreach-attainment-progression.pdf</a:t>
            </a:r>
          </a:p>
        </p:txBody>
      </p:sp>
    </p:spTree>
    <p:extLst>
      <p:ext uri="{BB962C8B-B14F-4D97-AF65-F5344CB8AC3E}">
        <p14:creationId xmlns:p14="http://schemas.microsoft.com/office/powerpoint/2010/main" val="277272458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36"/>
          <p:cNvSpPr txBox="1">
            <a:spLocks noGrp="1"/>
          </p:cNvSpPr>
          <p:nvPr>
            <p:ph type="sldNum" idx="12"/>
          </p:nvPr>
        </p:nvSpPr>
        <p:spPr>
          <a:xfrm>
            <a:off x="8196594" y="6495691"/>
            <a:ext cx="2743200" cy="225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41</a:t>
            </a:fld>
            <a:endParaRPr/>
          </a:p>
        </p:txBody>
      </p:sp>
      <p:sp>
        <p:nvSpPr>
          <p:cNvPr id="478" name="Google Shape;478;p36"/>
          <p:cNvSpPr txBox="1">
            <a:spLocks noGrp="1"/>
          </p:cNvSpPr>
          <p:nvPr>
            <p:ph type="title"/>
          </p:nvPr>
        </p:nvSpPr>
        <p:spPr>
          <a:xfrm>
            <a:off x="1" y="956759"/>
            <a:ext cx="12191999" cy="991312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dk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631825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</a:pPr>
            <a:r>
              <a:rPr lang="en-GB" dirty="0"/>
              <a:t>Causation checklist: books</a:t>
            </a:r>
            <a:endParaRPr dirty="0"/>
          </a:p>
        </p:txBody>
      </p:sp>
      <p:sp>
        <p:nvSpPr>
          <p:cNvPr id="479" name="Google Shape;479;p36"/>
          <p:cNvSpPr txBox="1"/>
          <p:nvPr/>
        </p:nvSpPr>
        <p:spPr>
          <a:xfrm>
            <a:off x="5969856" y="2845260"/>
            <a:ext cx="4026400" cy="2677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i="1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“The more books in a household, the stronger the academic performance of the children in the family” </a:t>
            </a:r>
            <a:endParaRPr lang="en-GB" sz="2800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2800" i="1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2" name="Google Shape;492;p36"/>
          <p:cNvSpPr txBox="1"/>
          <p:nvPr/>
        </p:nvSpPr>
        <p:spPr>
          <a:xfrm>
            <a:off x="-1464" y="6571318"/>
            <a:ext cx="6097464" cy="2866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Adapted from https://alliancefordecisioneducation.org</a:t>
            </a: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" name="Google Shape;578;p39" descr="Closed book with solid fill">
            <a:extLst>
              <a:ext uri="{FF2B5EF4-FFF2-40B4-BE49-F238E27FC236}">
                <a16:creationId xmlns:a16="http://schemas.microsoft.com/office/drawing/2014/main" id="{15EA9D9D-DF31-41DC-9130-BF35D295CE1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92280" y="2743200"/>
            <a:ext cx="2683803" cy="24548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0395666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39"/>
          <p:cNvSpPr txBox="1">
            <a:spLocks noGrp="1"/>
          </p:cNvSpPr>
          <p:nvPr>
            <p:ph type="sldNum" idx="12"/>
          </p:nvPr>
        </p:nvSpPr>
        <p:spPr>
          <a:xfrm>
            <a:off x="8196594" y="6495691"/>
            <a:ext cx="2743200" cy="225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42</a:t>
            </a:fld>
            <a:endParaRPr/>
          </a:p>
        </p:txBody>
      </p:sp>
      <p:sp>
        <p:nvSpPr>
          <p:cNvPr id="557" name="Google Shape;557;p39"/>
          <p:cNvSpPr txBox="1">
            <a:spLocks noGrp="1"/>
          </p:cNvSpPr>
          <p:nvPr>
            <p:ph type="title"/>
          </p:nvPr>
        </p:nvSpPr>
        <p:spPr>
          <a:xfrm>
            <a:off x="1" y="956759"/>
            <a:ext cx="12191999" cy="991312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dk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631825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</a:pPr>
            <a:r>
              <a:rPr lang="en-GB"/>
              <a:t>Causation checklist: books</a:t>
            </a:r>
            <a:endParaRPr/>
          </a:p>
        </p:txBody>
      </p:sp>
      <p:grpSp>
        <p:nvGrpSpPr>
          <p:cNvPr id="559" name="Google Shape;559;p39"/>
          <p:cNvGrpSpPr/>
          <p:nvPr/>
        </p:nvGrpSpPr>
        <p:grpSpPr>
          <a:xfrm>
            <a:off x="3351737" y="1221946"/>
            <a:ext cx="8583790" cy="5642512"/>
            <a:chOff x="-4737186" y="-726125"/>
            <a:chExt cx="8583790" cy="5642512"/>
          </a:xfrm>
        </p:grpSpPr>
        <p:sp>
          <p:nvSpPr>
            <p:cNvPr id="560" name="Google Shape;560;p39"/>
            <p:cNvSpPr/>
            <p:nvPr/>
          </p:nvSpPr>
          <p:spPr>
            <a:xfrm>
              <a:off x="-4737186" y="-726125"/>
              <a:ext cx="5642512" cy="5642512"/>
            </a:xfrm>
            <a:prstGeom prst="blockArc">
              <a:avLst>
                <a:gd name="adj1" fmla="val 18900000"/>
                <a:gd name="adj2" fmla="val 2700000"/>
                <a:gd name="adj3" fmla="val 383"/>
              </a:avLst>
            </a:prstGeom>
            <a:noFill/>
            <a:ln w="12700" cap="flat" cmpd="sng">
              <a:solidFill>
                <a:srgbClr val="02AD8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39"/>
            <p:cNvSpPr/>
            <p:nvPr/>
          </p:nvSpPr>
          <p:spPr>
            <a:xfrm>
              <a:off x="582253" y="419026"/>
              <a:ext cx="3264351" cy="838052"/>
            </a:xfrm>
            <a:prstGeom prst="rect">
              <a:avLst/>
            </a:prstGeom>
            <a:solidFill>
              <a:srgbClr val="05DAB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39"/>
            <p:cNvSpPr txBox="1"/>
            <p:nvPr/>
          </p:nvSpPr>
          <p:spPr>
            <a:xfrm>
              <a:off x="582253" y="419026"/>
              <a:ext cx="3264351" cy="8380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65200" tIns="35550" rIns="35550" bIns="3555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Arial"/>
                <a:buNone/>
              </a:pPr>
              <a:r>
                <a:rPr lang="en-GB"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Coincidence</a:t>
              </a:r>
              <a:endParaRPr/>
            </a:p>
            <a:p>
              <a:pPr marL="57150" marR="0" lvl="1" indent="-69850" algn="l" rtl="0">
                <a:lnSpc>
                  <a:spcPct val="90000"/>
                </a:lnSpc>
                <a:spcBef>
                  <a:spcPts val="490"/>
                </a:spcBef>
                <a:spcAft>
                  <a:spcPts val="0"/>
                </a:spcAft>
                <a:buClr>
                  <a:schemeClr val="accent2"/>
                </a:buClr>
                <a:buSzPts val="1100"/>
                <a:buFont typeface="Arial"/>
                <a:buChar char="•"/>
              </a:pPr>
              <a:r>
                <a:rPr lang="en-GB" sz="1100" b="0" i="0" u="none" strike="noStrike" cap="none">
                  <a:solidFill>
                    <a:schemeClr val="accent2"/>
                  </a:solidFill>
                  <a:latin typeface="Arial"/>
                  <a:ea typeface="Arial"/>
                  <a:cs typeface="Arial"/>
                  <a:sym typeface="Arial"/>
                </a:rPr>
                <a:t>The pattern is just a fluke</a:t>
              </a:r>
              <a:endParaRPr/>
            </a:p>
          </p:txBody>
        </p:sp>
        <p:sp>
          <p:nvSpPr>
            <p:cNvPr id="563" name="Google Shape;563;p39"/>
            <p:cNvSpPr/>
            <p:nvPr/>
          </p:nvSpPr>
          <p:spPr>
            <a:xfrm>
              <a:off x="58470" y="314269"/>
              <a:ext cx="1047565" cy="1047565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rgbClr val="05DAB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39"/>
            <p:cNvSpPr/>
            <p:nvPr/>
          </p:nvSpPr>
          <p:spPr>
            <a:xfrm>
              <a:off x="886885" y="1676104"/>
              <a:ext cx="2959718" cy="838052"/>
            </a:xfrm>
            <a:prstGeom prst="rect">
              <a:avLst/>
            </a:prstGeom>
            <a:solidFill>
              <a:srgbClr val="05DAB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39"/>
            <p:cNvSpPr txBox="1"/>
            <p:nvPr/>
          </p:nvSpPr>
          <p:spPr>
            <a:xfrm>
              <a:off x="886885" y="1676104"/>
              <a:ext cx="2959718" cy="8380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65200" tIns="35550" rIns="35550" bIns="3555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Arial"/>
                <a:buNone/>
              </a:pPr>
              <a:r>
                <a:rPr lang="en-GB"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Reverse causation</a:t>
              </a:r>
              <a:endParaRPr/>
            </a:p>
            <a:p>
              <a:pPr marL="57150" marR="0" lvl="1" indent="-69850" algn="l" rtl="0">
                <a:lnSpc>
                  <a:spcPct val="90000"/>
                </a:lnSpc>
                <a:spcBef>
                  <a:spcPts val="490"/>
                </a:spcBef>
                <a:spcAft>
                  <a:spcPts val="0"/>
                </a:spcAft>
                <a:buClr>
                  <a:schemeClr val="accent2"/>
                </a:buClr>
                <a:buSzPts val="1100"/>
                <a:buFont typeface="Arial"/>
                <a:buChar char="•"/>
              </a:pPr>
              <a:r>
                <a:rPr lang="en-GB" sz="1100" b="0" i="0" u="none" strike="noStrike" cap="none">
                  <a:solidFill>
                    <a:schemeClr val="accent2"/>
                  </a:solidFill>
                  <a:latin typeface="Arial"/>
                  <a:ea typeface="Arial"/>
                  <a:cs typeface="Arial"/>
                  <a:sym typeface="Arial"/>
                </a:rPr>
                <a:t>There is a link between A and B</a:t>
              </a:r>
              <a:endParaRPr/>
            </a:p>
            <a:p>
              <a:pPr marL="57150" marR="0" lvl="1" indent="-69850" algn="l" rtl="0">
                <a:lnSpc>
                  <a:spcPct val="90000"/>
                </a:lnSpc>
                <a:spcBef>
                  <a:spcPts val="165"/>
                </a:spcBef>
                <a:spcAft>
                  <a:spcPts val="0"/>
                </a:spcAft>
                <a:buClr>
                  <a:schemeClr val="accent2"/>
                </a:buClr>
                <a:buSzPts val="1100"/>
                <a:buFont typeface="Arial"/>
                <a:buChar char="•"/>
              </a:pPr>
              <a:r>
                <a:rPr lang="en-GB" sz="1100" b="0" i="0" u="none" strike="noStrike" cap="none">
                  <a:solidFill>
                    <a:schemeClr val="accent2"/>
                  </a:solidFill>
                  <a:latin typeface="Arial"/>
                  <a:ea typeface="Arial"/>
                  <a:cs typeface="Arial"/>
                  <a:sym typeface="Arial"/>
                </a:rPr>
                <a:t> Instead of A causing B, B is causing A.</a:t>
              </a:r>
              <a:endParaRPr/>
            </a:p>
          </p:txBody>
        </p:sp>
        <p:sp>
          <p:nvSpPr>
            <p:cNvPr id="566" name="Google Shape;566;p39"/>
            <p:cNvSpPr/>
            <p:nvPr/>
          </p:nvSpPr>
          <p:spPr>
            <a:xfrm>
              <a:off x="363102" y="1571348"/>
              <a:ext cx="1047565" cy="1047565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rgbClr val="05DAB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39"/>
            <p:cNvSpPr/>
            <p:nvPr/>
          </p:nvSpPr>
          <p:spPr>
            <a:xfrm>
              <a:off x="582253" y="2933183"/>
              <a:ext cx="3264351" cy="838052"/>
            </a:xfrm>
            <a:prstGeom prst="rect">
              <a:avLst/>
            </a:prstGeom>
            <a:solidFill>
              <a:srgbClr val="05DAB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39"/>
            <p:cNvSpPr txBox="1"/>
            <p:nvPr/>
          </p:nvSpPr>
          <p:spPr>
            <a:xfrm>
              <a:off x="582253" y="2933183"/>
              <a:ext cx="3264351" cy="8380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65200" tIns="35550" rIns="35550" bIns="3555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Arial"/>
                <a:buNone/>
              </a:pPr>
              <a:r>
                <a:rPr lang="en-GB"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Confounders</a:t>
              </a:r>
              <a:endParaRPr/>
            </a:p>
            <a:p>
              <a:pPr marL="57150" marR="0" lvl="1" indent="-69850" algn="l" rtl="0">
                <a:lnSpc>
                  <a:spcPct val="90000"/>
                </a:lnSpc>
                <a:spcBef>
                  <a:spcPts val="490"/>
                </a:spcBef>
                <a:spcAft>
                  <a:spcPts val="0"/>
                </a:spcAft>
                <a:buClr>
                  <a:schemeClr val="accent2"/>
                </a:buClr>
                <a:buSzPts val="1100"/>
                <a:buFont typeface="Arial"/>
                <a:buChar char="•"/>
              </a:pPr>
              <a:r>
                <a:rPr lang="en-GB" sz="1100" b="0" i="0" u="none" strike="noStrike" cap="none">
                  <a:solidFill>
                    <a:schemeClr val="accent2"/>
                  </a:solidFill>
                  <a:latin typeface="Arial"/>
                  <a:ea typeface="Arial"/>
                  <a:cs typeface="Arial"/>
                  <a:sym typeface="Arial"/>
                </a:rPr>
                <a:t>Some other factor (a ‘confounding variable’) is influencing both A and B. </a:t>
              </a:r>
              <a:endParaRPr/>
            </a:p>
            <a:p>
              <a:pPr marL="57150" marR="0" lvl="1" indent="0" algn="l" rtl="0">
                <a:lnSpc>
                  <a:spcPct val="90000"/>
                </a:lnSpc>
                <a:spcBef>
                  <a:spcPts val="165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9" name="Google Shape;569;p39"/>
            <p:cNvSpPr/>
            <p:nvPr/>
          </p:nvSpPr>
          <p:spPr>
            <a:xfrm>
              <a:off x="58470" y="2828426"/>
              <a:ext cx="1047565" cy="1047565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rgbClr val="05DAB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0" name="Google Shape;570;p39"/>
          <p:cNvGrpSpPr/>
          <p:nvPr/>
        </p:nvGrpSpPr>
        <p:grpSpPr>
          <a:xfrm>
            <a:off x="663820" y="4419995"/>
            <a:ext cx="6878516" cy="1384995"/>
            <a:chOff x="-220907" y="4493786"/>
            <a:chExt cx="7625861" cy="1384995"/>
          </a:xfrm>
        </p:grpSpPr>
        <p:sp>
          <p:nvSpPr>
            <p:cNvPr id="571" name="Google Shape;571;p39"/>
            <p:cNvSpPr txBox="1"/>
            <p:nvPr/>
          </p:nvSpPr>
          <p:spPr>
            <a:xfrm>
              <a:off x="-220907" y="4493786"/>
              <a:ext cx="7625861" cy="1384995"/>
            </a:xfrm>
            <a:prstGeom prst="rect">
              <a:avLst/>
            </a:prstGeom>
            <a:noFill/>
            <a:ln w="381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800" b="1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Books			Grades</a:t>
              </a:r>
              <a:endParaRPr dirty="0"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572" name="Google Shape;572;p39" descr="Link with solid fill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022036" y="4729083"/>
              <a:ext cx="914401" cy="9144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573" name="Google Shape;573;p39" descr="Checkmark with solid fill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42300" y="4880764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74" name="Google Shape;574;p39"/>
          <p:cNvSpPr txBox="1"/>
          <p:nvPr/>
        </p:nvSpPr>
        <p:spPr>
          <a:xfrm>
            <a:off x="1220667" y="3740751"/>
            <a:ext cx="610186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Parents place greater value on learning and offer more support</a:t>
            </a:r>
            <a:endParaRPr dirty="0"/>
          </a:p>
        </p:txBody>
      </p:sp>
      <p:cxnSp>
        <p:nvCxnSpPr>
          <p:cNvPr id="575" name="Google Shape;575;p39"/>
          <p:cNvCxnSpPr/>
          <p:nvPr/>
        </p:nvCxnSpPr>
        <p:spPr>
          <a:xfrm flipH="1">
            <a:off x="2461846" y="4110083"/>
            <a:ext cx="791308" cy="681725"/>
          </a:xfrm>
          <a:prstGeom prst="straightConnector1">
            <a:avLst/>
          </a:prstGeom>
          <a:noFill/>
          <a:ln w="57150" cap="flat" cmpd="sng">
            <a:solidFill>
              <a:schemeClr val="accent2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576" name="Google Shape;576;p39"/>
          <p:cNvCxnSpPr/>
          <p:nvPr/>
        </p:nvCxnSpPr>
        <p:spPr>
          <a:xfrm>
            <a:off x="5005631" y="4091315"/>
            <a:ext cx="762123" cy="700493"/>
          </a:xfrm>
          <a:prstGeom prst="straightConnector1">
            <a:avLst/>
          </a:prstGeom>
          <a:noFill/>
          <a:ln w="57150" cap="flat" cmpd="sng">
            <a:solidFill>
              <a:schemeClr val="accent2"/>
            </a:solidFill>
            <a:prstDash val="solid"/>
            <a:miter lim="800000"/>
            <a:headEnd type="none" w="sm" len="sm"/>
            <a:tailEnd type="triangle" w="med" len="med"/>
          </a:ln>
        </p:spPr>
      </p:cxnSp>
      <p:pic>
        <p:nvPicPr>
          <p:cNvPr id="577" name="Google Shape;577;p39" descr="Checkmark with solid fill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93368" y="3652883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479;p36">
            <a:extLst>
              <a:ext uri="{FF2B5EF4-FFF2-40B4-BE49-F238E27FC236}">
                <a16:creationId xmlns:a16="http://schemas.microsoft.com/office/drawing/2014/main" id="{D2670809-6181-444C-B3D1-9DFC5ADB6023}"/>
              </a:ext>
            </a:extLst>
          </p:cNvPr>
          <p:cNvSpPr txBox="1"/>
          <p:nvPr/>
        </p:nvSpPr>
        <p:spPr>
          <a:xfrm>
            <a:off x="803275" y="3040789"/>
            <a:ext cx="6992814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i="1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Do books </a:t>
            </a:r>
            <a:r>
              <a:rPr lang="en-GB" sz="2400" b="1" i="1" u="sng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CAUSE</a:t>
            </a:r>
            <a:r>
              <a:rPr lang="en-GB" sz="2400" b="1" i="1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higher grades?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6"/>
          <p:cNvSpPr txBox="1">
            <a:spLocks noGrp="1"/>
          </p:cNvSpPr>
          <p:nvPr>
            <p:ph type="sldNum" idx="12"/>
          </p:nvPr>
        </p:nvSpPr>
        <p:spPr>
          <a:xfrm>
            <a:off x="8196594" y="6495691"/>
            <a:ext cx="2743200" cy="225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43</a:t>
            </a:fld>
            <a:endParaRPr/>
          </a:p>
        </p:txBody>
      </p:sp>
      <p:sp>
        <p:nvSpPr>
          <p:cNvPr id="121" name="Google Shape;121;p6"/>
          <p:cNvSpPr txBox="1">
            <a:spLocks noGrp="1"/>
          </p:cNvSpPr>
          <p:nvPr>
            <p:ph type="title"/>
          </p:nvPr>
        </p:nvSpPr>
        <p:spPr>
          <a:xfrm>
            <a:off x="1" y="956759"/>
            <a:ext cx="12191999" cy="991312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dk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631825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</a:pPr>
            <a:r>
              <a:rPr lang="en-GB" dirty="0"/>
              <a:t>What we really want to know</a:t>
            </a:r>
            <a:endParaRPr dirty="0"/>
          </a:p>
        </p:txBody>
      </p:sp>
      <p:sp>
        <p:nvSpPr>
          <p:cNvPr id="123" name="Google Shape;123;p6"/>
          <p:cNvSpPr txBox="1"/>
          <p:nvPr/>
        </p:nvSpPr>
        <p:spPr>
          <a:xfrm>
            <a:off x="2551638" y="5562183"/>
            <a:ext cx="6094428" cy="10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i="1" dirty="0">
                <a:solidFill>
                  <a:schemeClr val="dk2"/>
                </a:solidFill>
              </a:rPr>
              <a:t>What are the best ways addressing inequality in access and success?</a:t>
            </a:r>
            <a:endParaRPr lang="en-GB" sz="2400" i="1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026" name="Picture 2" descr="Unsplash 6">
            <a:extLst>
              <a:ext uri="{FF2B5EF4-FFF2-40B4-BE49-F238E27FC236}">
                <a16:creationId xmlns:a16="http://schemas.microsoft.com/office/drawing/2014/main" id="{6EE06AA5-88D0-49D2-851E-0213951727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0551" y="2247428"/>
            <a:ext cx="4873841" cy="3390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247090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p43"/>
          <p:cNvSpPr txBox="1">
            <a:spLocks noGrp="1"/>
          </p:cNvSpPr>
          <p:nvPr>
            <p:ph type="sldNum" idx="12"/>
          </p:nvPr>
        </p:nvSpPr>
        <p:spPr>
          <a:xfrm>
            <a:off x="8196594" y="6495691"/>
            <a:ext cx="2743200" cy="225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44</a:t>
            </a:fld>
            <a:endParaRPr/>
          </a:p>
        </p:txBody>
      </p:sp>
      <p:sp>
        <p:nvSpPr>
          <p:cNvPr id="611" name="Google Shape;611;p43"/>
          <p:cNvSpPr txBox="1">
            <a:spLocks noGrp="1"/>
          </p:cNvSpPr>
          <p:nvPr>
            <p:ph type="title"/>
          </p:nvPr>
        </p:nvSpPr>
        <p:spPr>
          <a:xfrm>
            <a:off x="1" y="956759"/>
            <a:ext cx="12191999" cy="991312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dk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631825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</a:pPr>
            <a:r>
              <a:rPr lang="en-GB" dirty="0"/>
              <a:t>Why this matters</a:t>
            </a:r>
            <a:endParaRPr dirty="0"/>
          </a:p>
        </p:txBody>
      </p:sp>
      <p:grpSp>
        <p:nvGrpSpPr>
          <p:cNvPr id="7" name="Google Shape;570;p39">
            <a:extLst>
              <a:ext uri="{FF2B5EF4-FFF2-40B4-BE49-F238E27FC236}">
                <a16:creationId xmlns:a16="http://schemas.microsoft.com/office/drawing/2014/main" id="{1077BA7C-628E-47BF-A559-0846A2F9D3E8}"/>
              </a:ext>
            </a:extLst>
          </p:cNvPr>
          <p:cNvGrpSpPr/>
          <p:nvPr/>
        </p:nvGrpSpPr>
        <p:grpSpPr>
          <a:xfrm>
            <a:off x="2689678" y="5004164"/>
            <a:ext cx="6878516" cy="1384995"/>
            <a:chOff x="-220907" y="4493786"/>
            <a:chExt cx="7625861" cy="1384995"/>
          </a:xfrm>
        </p:grpSpPr>
        <p:sp>
          <p:nvSpPr>
            <p:cNvPr id="8" name="Google Shape;571;p39">
              <a:extLst>
                <a:ext uri="{FF2B5EF4-FFF2-40B4-BE49-F238E27FC236}">
                  <a16:creationId xmlns:a16="http://schemas.microsoft.com/office/drawing/2014/main" id="{2330B39D-B980-4393-A944-9532E8E3B540}"/>
                </a:ext>
              </a:extLst>
            </p:cNvPr>
            <p:cNvSpPr txBox="1"/>
            <p:nvPr/>
          </p:nvSpPr>
          <p:spPr>
            <a:xfrm>
              <a:off x="-220907" y="4493786"/>
              <a:ext cx="7625861" cy="1384995"/>
            </a:xfrm>
            <a:prstGeom prst="rect">
              <a:avLst/>
            </a:prstGeom>
            <a:noFill/>
            <a:ln w="381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800" b="1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Books			Grades</a:t>
              </a:r>
              <a:endParaRPr dirty="0"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9" name="Google Shape;572;p39" descr="Link with solid fill">
              <a:extLst>
                <a:ext uri="{FF2B5EF4-FFF2-40B4-BE49-F238E27FC236}">
                  <a16:creationId xmlns:a16="http://schemas.microsoft.com/office/drawing/2014/main" id="{EFE715CC-22A7-4E10-9AD4-1E332330197B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022036" y="4729083"/>
              <a:ext cx="914401" cy="914400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67497310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p43"/>
          <p:cNvSpPr txBox="1">
            <a:spLocks noGrp="1"/>
          </p:cNvSpPr>
          <p:nvPr>
            <p:ph type="sldNum" idx="12"/>
          </p:nvPr>
        </p:nvSpPr>
        <p:spPr>
          <a:xfrm>
            <a:off x="8196594" y="6495691"/>
            <a:ext cx="2743200" cy="225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45</a:t>
            </a:fld>
            <a:endParaRPr/>
          </a:p>
        </p:txBody>
      </p:sp>
      <p:sp>
        <p:nvSpPr>
          <p:cNvPr id="611" name="Google Shape;611;p43"/>
          <p:cNvSpPr txBox="1">
            <a:spLocks noGrp="1"/>
          </p:cNvSpPr>
          <p:nvPr>
            <p:ph type="title"/>
          </p:nvPr>
        </p:nvSpPr>
        <p:spPr>
          <a:xfrm>
            <a:off x="1" y="956759"/>
            <a:ext cx="12191999" cy="991312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dk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631825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</a:pPr>
            <a:r>
              <a:rPr lang="en-GB" dirty="0"/>
              <a:t>Why this matters</a:t>
            </a:r>
            <a:endParaRPr dirty="0"/>
          </a:p>
        </p:txBody>
      </p:sp>
      <p:grpSp>
        <p:nvGrpSpPr>
          <p:cNvPr id="7" name="Google Shape;570;p39">
            <a:extLst>
              <a:ext uri="{FF2B5EF4-FFF2-40B4-BE49-F238E27FC236}">
                <a16:creationId xmlns:a16="http://schemas.microsoft.com/office/drawing/2014/main" id="{1077BA7C-628E-47BF-A559-0846A2F9D3E8}"/>
              </a:ext>
            </a:extLst>
          </p:cNvPr>
          <p:cNvGrpSpPr/>
          <p:nvPr/>
        </p:nvGrpSpPr>
        <p:grpSpPr>
          <a:xfrm>
            <a:off x="2689678" y="5004164"/>
            <a:ext cx="6878516" cy="1384995"/>
            <a:chOff x="-220907" y="4493786"/>
            <a:chExt cx="7625861" cy="1384995"/>
          </a:xfrm>
        </p:grpSpPr>
        <p:sp>
          <p:nvSpPr>
            <p:cNvPr id="8" name="Google Shape;571;p39">
              <a:extLst>
                <a:ext uri="{FF2B5EF4-FFF2-40B4-BE49-F238E27FC236}">
                  <a16:creationId xmlns:a16="http://schemas.microsoft.com/office/drawing/2014/main" id="{2330B39D-B980-4393-A944-9532E8E3B540}"/>
                </a:ext>
              </a:extLst>
            </p:cNvPr>
            <p:cNvSpPr txBox="1"/>
            <p:nvPr/>
          </p:nvSpPr>
          <p:spPr>
            <a:xfrm>
              <a:off x="-220907" y="4493786"/>
              <a:ext cx="7625861" cy="1384995"/>
            </a:xfrm>
            <a:prstGeom prst="rect">
              <a:avLst/>
            </a:prstGeom>
            <a:noFill/>
            <a:ln w="381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800" b="1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Books			Grades</a:t>
              </a:r>
              <a:endParaRPr dirty="0"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9" name="Google Shape;572;p39" descr="Link with solid fill">
              <a:extLst>
                <a:ext uri="{FF2B5EF4-FFF2-40B4-BE49-F238E27FC236}">
                  <a16:creationId xmlns:a16="http://schemas.microsoft.com/office/drawing/2014/main" id="{EFE715CC-22A7-4E10-9AD4-1E332330197B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022036" y="4729083"/>
              <a:ext cx="914401" cy="9144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0" name="Google Shape;578;p39" descr="Closed book with solid fill">
            <a:extLst>
              <a:ext uri="{FF2B5EF4-FFF2-40B4-BE49-F238E27FC236}">
                <a16:creationId xmlns:a16="http://schemas.microsoft.com/office/drawing/2014/main" id="{17E085EA-6E26-4F48-9B14-3430D34BE6D1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27799" y="4987924"/>
            <a:ext cx="1733551" cy="1733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578;p39" descr="Closed book with solid fill">
            <a:extLst>
              <a:ext uri="{FF2B5EF4-FFF2-40B4-BE49-F238E27FC236}">
                <a16:creationId xmlns:a16="http://schemas.microsoft.com/office/drawing/2014/main" id="{77BC3699-D625-4A70-88A1-A5DA6A2479BF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37031" y="4069642"/>
            <a:ext cx="1733551" cy="1733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578;p39" descr="Closed book with solid fill">
            <a:extLst>
              <a:ext uri="{FF2B5EF4-FFF2-40B4-BE49-F238E27FC236}">
                <a16:creationId xmlns:a16="http://schemas.microsoft.com/office/drawing/2014/main" id="{0C31802D-B5E8-49C0-817F-0EE40CD84C70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27125" y="3060363"/>
            <a:ext cx="1733551" cy="17335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75F7A37-8A44-4727-A6EB-D454235BD1DB}"/>
              </a:ext>
            </a:extLst>
          </p:cNvPr>
          <p:cNvCxnSpPr>
            <a:cxnSpLocks/>
          </p:cNvCxnSpPr>
          <p:nvPr/>
        </p:nvCxnSpPr>
        <p:spPr>
          <a:xfrm>
            <a:off x="3862392" y="3927138"/>
            <a:ext cx="28927" cy="150924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F10D9E11-FABB-4E5E-A2EB-6088682998D6}"/>
              </a:ext>
            </a:extLst>
          </p:cNvPr>
          <p:cNvSpPr txBox="1"/>
          <p:nvPr/>
        </p:nvSpPr>
        <p:spPr>
          <a:xfrm>
            <a:off x="2549162" y="3245285"/>
            <a:ext cx="613129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i="1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Change number of books...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12316484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p43"/>
          <p:cNvSpPr txBox="1">
            <a:spLocks noGrp="1"/>
          </p:cNvSpPr>
          <p:nvPr>
            <p:ph type="sldNum" idx="12"/>
          </p:nvPr>
        </p:nvSpPr>
        <p:spPr>
          <a:xfrm>
            <a:off x="8196594" y="6495691"/>
            <a:ext cx="2743200" cy="225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46</a:t>
            </a:fld>
            <a:endParaRPr/>
          </a:p>
        </p:txBody>
      </p:sp>
      <p:sp>
        <p:nvSpPr>
          <p:cNvPr id="611" name="Google Shape;611;p43"/>
          <p:cNvSpPr txBox="1">
            <a:spLocks noGrp="1"/>
          </p:cNvSpPr>
          <p:nvPr>
            <p:ph type="title"/>
          </p:nvPr>
        </p:nvSpPr>
        <p:spPr>
          <a:xfrm>
            <a:off x="1" y="956759"/>
            <a:ext cx="12191999" cy="991312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dk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631825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</a:pPr>
            <a:r>
              <a:rPr lang="en-GB" dirty="0"/>
              <a:t>Why this matters</a:t>
            </a:r>
            <a:endParaRPr dirty="0"/>
          </a:p>
        </p:txBody>
      </p:sp>
      <p:grpSp>
        <p:nvGrpSpPr>
          <p:cNvPr id="7" name="Google Shape;570;p39">
            <a:extLst>
              <a:ext uri="{FF2B5EF4-FFF2-40B4-BE49-F238E27FC236}">
                <a16:creationId xmlns:a16="http://schemas.microsoft.com/office/drawing/2014/main" id="{1077BA7C-628E-47BF-A559-0846A2F9D3E8}"/>
              </a:ext>
            </a:extLst>
          </p:cNvPr>
          <p:cNvGrpSpPr/>
          <p:nvPr/>
        </p:nvGrpSpPr>
        <p:grpSpPr>
          <a:xfrm>
            <a:off x="2689678" y="5004164"/>
            <a:ext cx="6878516" cy="1384995"/>
            <a:chOff x="-220907" y="4493786"/>
            <a:chExt cx="7625861" cy="1384995"/>
          </a:xfrm>
        </p:grpSpPr>
        <p:sp>
          <p:nvSpPr>
            <p:cNvPr id="8" name="Google Shape;571;p39">
              <a:extLst>
                <a:ext uri="{FF2B5EF4-FFF2-40B4-BE49-F238E27FC236}">
                  <a16:creationId xmlns:a16="http://schemas.microsoft.com/office/drawing/2014/main" id="{2330B39D-B980-4393-A944-9532E8E3B540}"/>
                </a:ext>
              </a:extLst>
            </p:cNvPr>
            <p:cNvSpPr txBox="1"/>
            <p:nvPr/>
          </p:nvSpPr>
          <p:spPr>
            <a:xfrm>
              <a:off x="-220907" y="4493786"/>
              <a:ext cx="7625861" cy="1384995"/>
            </a:xfrm>
            <a:prstGeom prst="rect">
              <a:avLst/>
            </a:prstGeom>
            <a:noFill/>
            <a:ln w="381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800" b="1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Books			Grades</a:t>
              </a:r>
              <a:endParaRPr dirty="0"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9" name="Google Shape;572;p39" descr="Link with solid fill">
              <a:extLst>
                <a:ext uri="{FF2B5EF4-FFF2-40B4-BE49-F238E27FC236}">
                  <a16:creationId xmlns:a16="http://schemas.microsoft.com/office/drawing/2014/main" id="{EFE715CC-22A7-4E10-9AD4-1E332330197B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022036" y="4729083"/>
              <a:ext cx="914401" cy="9144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0" name="Google Shape;578;p39" descr="Closed book with solid fill">
            <a:extLst>
              <a:ext uri="{FF2B5EF4-FFF2-40B4-BE49-F238E27FC236}">
                <a16:creationId xmlns:a16="http://schemas.microsoft.com/office/drawing/2014/main" id="{17E085EA-6E26-4F48-9B14-3430D34BE6D1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27799" y="4987924"/>
            <a:ext cx="1733551" cy="1733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578;p39" descr="Closed book with solid fill">
            <a:extLst>
              <a:ext uri="{FF2B5EF4-FFF2-40B4-BE49-F238E27FC236}">
                <a16:creationId xmlns:a16="http://schemas.microsoft.com/office/drawing/2014/main" id="{77BC3699-D625-4A70-88A1-A5DA6A2479BF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37031" y="4069642"/>
            <a:ext cx="1733551" cy="1733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578;p39" descr="Closed book with solid fill">
            <a:extLst>
              <a:ext uri="{FF2B5EF4-FFF2-40B4-BE49-F238E27FC236}">
                <a16:creationId xmlns:a16="http://schemas.microsoft.com/office/drawing/2014/main" id="{0C31802D-B5E8-49C0-817F-0EE40CD84C70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27125" y="3060363"/>
            <a:ext cx="1733551" cy="1733551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574;p39">
            <a:extLst>
              <a:ext uri="{FF2B5EF4-FFF2-40B4-BE49-F238E27FC236}">
                <a16:creationId xmlns:a16="http://schemas.microsoft.com/office/drawing/2014/main" id="{BDFEBB99-1CE5-46D7-B37A-CA96A8F01D7A}"/>
              </a:ext>
            </a:extLst>
          </p:cNvPr>
          <p:cNvSpPr txBox="1"/>
          <p:nvPr/>
        </p:nvSpPr>
        <p:spPr>
          <a:xfrm>
            <a:off x="2689678" y="4466485"/>
            <a:ext cx="6878516" cy="369291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Parents place greater value on learning and offer more support</a:t>
            </a:r>
            <a:endParaRPr dirty="0"/>
          </a:p>
        </p:txBody>
      </p:sp>
      <p:cxnSp>
        <p:nvCxnSpPr>
          <p:cNvPr id="17" name="Google Shape;575;p39">
            <a:extLst>
              <a:ext uri="{FF2B5EF4-FFF2-40B4-BE49-F238E27FC236}">
                <a16:creationId xmlns:a16="http://schemas.microsoft.com/office/drawing/2014/main" id="{2C82728D-12E5-41AB-BE9A-4E77AB37704C}"/>
              </a:ext>
            </a:extLst>
          </p:cNvPr>
          <p:cNvCxnSpPr>
            <a:cxnSpLocks/>
          </p:cNvCxnSpPr>
          <p:nvPr/>
        </p:nvCxnSpPr>
        <p:spPr>
          <a:xfrm flipH="1">
            <a:off x="4246221" y="4836576"/>
            <a:ext cx="408067" cy="402885"/>
          </a:xfrm>
          <a:prstGeom prst="straightConnector1">
            <a:avLst/>
          </a:prstGeom>
          <a:noFill/>
          <a:ln w="57150" cap="flat" cmpd="sng">
            <a:solidFill>
              <a:schemeClr val="accent2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8" name="Google Shape;576;p39">
            <a:extLst>
              <a:ext uri="{FF2B5EF4-FFF2-40B4-BE49-F238E27FC236}">
                <a16:creationId xmlns:a16="http://schemas.microsoft.com/office/drawing/2014/main" id="{7252C21B-A772-48DF-BD96-4E7A4B7532AB}"/>
              </a:ext>
            </a:extLst>
          </p:cNvPr>
          <p:cNvCxnSpPr>
            <a:cxnSpLocks/>
          </p:cNvCxnSpPr>
          <p:nvPr/>
        </p:nvCxnSpPr>
        <p:spPr>
          <a:xfrm>
            <a:off x="6960093" y="4836576"/>
            <a:ext cx="482527" cy="402885"/>
          </a:xfrm>
          <a:prstGeom prst="straightConnector1">
            <a:avLst/>
          </a:prstGeom>
          <a:noFill/>
          <a:ln w="57150" cap="flat" cmpd="sng">
            <a:solidFill>
              <a:schemeClr val="accent2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832E850C-C705-422A-AFA0-D06966095F81}"/>
              </a:ext>
            </a:extLst>
          </p:cNvPr>
          <p:cNvSpPr txBox="1"/>
          <p:nvPr/>
        </p:nvSpPr>
        <p:spPr>
          <a:xfrm>
            <a:off x="2549161" y="3245285"/>
            <a:ext cx="726066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i="1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Change number of books... doesn’t change what really matters…</a:t>
            </a:r>
            <a:endParaRPr lang="en-GB" sz="2400" dirty="0"/>
          </a:p>
        </p:txBody>
      </p:sp>
      <p:pic>
        <p:nvPicPr>
          <p:cNvPr id="3" name="Graphic 2" descr="Man with baby with solid fill">
            <a:extLst>
              <a:ext uri="{FF2B5EF4-FFF2-40B4-BE49-F238E27FC236}">
                <a16:creationId xmlns:a16="http://schemas.microsoft.com/office/drawing/2014/main" id="{9D0AF363-E1D0-4E1D-931C-FECBCB2CBA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989297" y="2875953"/>
            <a:ext cx="3486106" cy="3486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21228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p43"/>
          <p:cNvSpPr txBox="1">
            <a:spLocks noGrp="1"/>
          </p:cNvSpPr>
          <p:nvPr>
            <p:ph type="sldNum" idx="12"/>
          </p:nvPr>
        </p:nvSpPr>
        <p:spPr>
          <a:xfrm>
            <a:off x="8196594" y="6495691"/>
            <a:ext cx="2743200" cy="225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47</a:t>
            </a:fld>
            <a:endParaRPr/>
          </a:p>
        </p:txBody>
      </p:sp>
      <p:sp>
        <p:nvSpPr>
          <p:cNvPr id="611" name="Google Shape;611;p43"/>
          <p:cNvSpPr txBox="1">
            <a:spLocks noGrp="1"/>
          </p:cNvSpPr>
          <p:nvPr>
            <p:ph type="title"/>
          </p:nvPr>
        </p:nvSpPr>
        <p:spPr>
          <a:xfrm>
            <a:off x="1" y="956759"/>
            <a:ext cx="12191999" cy="991312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dk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631825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</a:pPr>
            <a:r>
              <a:rPr lang="en-GB" dirty="0"/>
              <a:t>Why this matters</a:t>
            </a:r>
            <a:endParaRPr dirty="0"/>
          </a:p>
        </p:txBody>
      </p:sp>
      <p:sp>
        <p:nvSpPr>
          <p:cNvPr id="612" name="Google Shape;612;p43"/>
          <p:cNvSpPr txBox="1"/>
          <p:nvPr/>
        </p:nvSpPr>
        <p:spPr>
          <a:xfrm>
            <a:off x="639639" y="2245401"/>
            <a:ext cx="10983792" cy="2252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GB" sz="2400" dirty="0">
                <a:solidFill>
                  <a:schemeClr val="dk1"/>
                </a:solidFill>
              </a:rPr>
              <a:t>We </a:t>
            </a:r>
            <a:r>
              <a:rPr lang="en-GB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might miss the real cause of any positive or negative effects, or we might get a partial picture</a:t>
            </a:r>
          </a:p>
          <a:p>
            <a: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</a:pPr>
            <a:endParaRPr lang="en-GB" sz="2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dk1"/>
                </a:solidFill>
              </a:rPr>
              <a:t>This makes it hard to identify the most effective approaches to supporting learners</a:t>
            </a:r>
            <a:endParaRPr lang="en-GB" sz="2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endParaRPr lang="en-GB" sz="1800" dirty="0">
              <a:solidFill>
                <a:schemeClr val="dk1"/>
              </a:solidFill>
            </a:endParaRPr>
          </a:p>
          <a:p>
            <a:pPr marL="285750" marR="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endParaRPr lang="en-GB"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9527645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5"/>
          <p:cNvSpPr txBox="1">
            <a:spLocks noGrp="1"/>
          </p:cNvSpPr>
          <p:nvPr>
            <p:ph type="sldNum" idx="12"/>
          </p:nvPr>
        </p:nvSpPr>
        <p:spPr>
          <a:xfrm>
            <a:off x="8196594" y="6495691"/>
            <a:ext cx="2743200" cy="225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48</a:t>
            </a:fld>
            <a:endParaRPr/>
          </a:p>
        </p:txBody>
      </p:sp>
      <p:sp>
        <p:nvSpPr>
          <p:cNvPr id="218" name="Google Shape;218;p15"/>
          <p:cNvSpPr txBox="1">
            <a:spLocks noGrp="1"/>
          </p:cNvSpPr>
          <p:nvPr>
            <p:ph type="title"/>
          </p:nvPr>
        </p:nvSpPr>
        <p:spPr>
          <a:xfrm>
            <a:off x="0" y="930382"/>
            <a:ext cx="12191999" cy="991312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dk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631825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</a:pPr>
            <a:r>
              <a:rPr lang="en-GB" dirty="0"/>
              <a:t>So what can we do?</a:t>
            </a:r>
            <a:endParaRPr dirty="0"/>
          </a:p>
        </p:txBody>
      </p:sp>
      <p:sp>
        <p:nvSpPr>
          <p:cNvPr id="219" name="Google Shape;219;p15"/>
          <p:cNvSpPr txBox="1"/>
          <p:nvPr/>
        </p:nvSpPr>
        <p:spPr>
          <a:xfrm>
            <a:off x="4090736" y="2931440"/>
            <a:ext cx="4502848" cy="2554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i="1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Choose research and evaluation methods which allow us to address the issue of causality</a:t>
            </a:r>
          </a:p>
        </p:txBody>
      </p:sp>
      <p:pic>
        <p:nvPicPr>
          <p:cNvPr id="3" name="Graphic 2" descr="Research with solid fill">
            <a:extLst>
              <a:ext uri="{FF2B5EF4-FFF2-40B4-BE49-F238E27FC236}">
                <a16:creationId xmlns:a16="http://schemas.microsoft.com/office/drawing/2014/main" id="{1F8D7E67-AA21-4AD7-9933-A90B1F72B6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429761" y="3178127"/>
            <a:ext cx="1660975" cy="1660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03005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41"/>
          <p:cNvSpPr txBox="1">
            <a:spLocks noGrp="1"/>
          </p:cNvSpPr>
          <p:nvPr>
            <p:ph type="sldNum" idx="12"/>
          </p:nvPr>
        </p:nvSpPr>
        <p:spPr>
          <a:xfrm>
            <a:off x="8196594" y="6495691"/>
            <a:ext cx="2743200" cy="225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49</a:t>
            </a:fld>
            <a:endParaRPr/>
          </a:p>
        </p:txBody>
      </p:sp>
      <p:sp>
        <p:nvSpPr>
          <p:cNvPr id="591" name="Google Shape;591;p41"/>
          <p:cNvSpPr txBox="1">
            <a:spLocks noGrp="1"/>
          </p:cNvSpPr>
          <p:nvPr>
            <p:ph type="title"/>
          </p:nvPr>
        </p:nvSpPr>
        <p:spPr>
          <a:xfrm>
            <a:off x="1" y="956759"/>
            <a:ext cx="12191999" cy="991312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dk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631825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</a:pPr>
            <a:r>
              <a:rPr lang="en-GB" dirty="0"/>
              <a:t>Looks straightforward</a:t>
            </a:r>
            <a:endParaRPr dirty="0"/>
          </a:p>
        </p:txBody>
      </p:sp>
      <p:sp>
        <p:nvSpPr>
          <p:cNvPr id="592" name="Google Shape;592;p41"/>
          <p:cNvSpPr txBox="1"/>
          <p:nvPr/>
        </p:nvSpPr>
        <p:spPr>
          <a:xfrm>
            <a:off x="3593856" y="3135357"/>
            <a:ext cx="3993906" cy="1384995"/>
          </a:xfrm>
          <a:prstGeom prst="rect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en-GB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</a:t>
            </a:r>
            <a:r>
              <a:rPr lang="en-GB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93" name="Google Shape;593;p41" descr="Arrow Right with solid fil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33609" y="3370654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6"/>
          <p:cNvSpPr txBox="1">
            <a:spLocks noGrp="1"/>
          </p:cNvSpPr>
          <p:nvPr>
            <p:ph type="sldNum" idx="12"/>
          </p:nvPr>
        </p:nvSpPr>
        <p:spPr>
          <a:xfrm>
            <a:off x="8196594" y="6495691"/>
            <a:ext cx="2743200" cy="225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5</a:t>
            </a:fld>
            <a:endParaRPr/>
          </a:p>
        </p:txBody>
      </p:sp>
      <p:sp>
        <p:nvSpPr>
          <p:cNvPr id="121" name="Google Shape;121;p6"/>
          <p:cNvSpPr txBox="1">
            <a:spLocks noGrp="1"/>
          </p:cNvSpPr>
          <p:nvPr>
            <p:ph type="title"/>
          </p:nvPr>
        </p:nvSpPr>
        <p:spPr>
          <a:xfrm>
            <a:off x="1" y="956759"/>
            <a:ext cx="12191999" cy="991312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dk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631825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</a:pPr>
            <a:r>
              <a:rPr lang="en-GB" dirty="0"/>
              <a:t>What we really want to know</a:t>
            </a:r>
            <a:endParaRPr dirty="0"/>
          </a:p>
        </p:txBody>
      </p:sp>
      <p:sp>
        <p:nvSpPr>
          <p:cNvPr id="123" name="Google Shape;123;p6"/>
          <p:cNvSpPr txBox="1"/>
          <p:nvPr/>
        </p:nvSpPr>
        <p:spPr>
          <a:xfrm>
            <a:off x="2551638" y="5562183"/>
            <a:ext cx="6094428" cy="10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i="1" dirty="0">
                <a:solidFill>
                  <a:schemeClr val="dk2"/>
                </a:solidFill>
              </a:rPr>
              <a:t>What are the best ways addressing inequality in access and success?</a:t>
            </a:r>
            <a:endParaRPr lang="en-GB" sz="2400" i="1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026" name="Picture 2" descr="Unsplash 6">
            <a:extLst>
              <a:ext uri="{FF2B5EF4-FFF2-40B4-BE49-F238E27FC236}">
                <a16:creationId xmlns:a16="http://schemas.microsoft.com/office/drawing/2014/main" id="{6EE06AA5-88D0-49D2-851E-0213951727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0551" y="2247428"/>
            <a:ext cx="4873841" cy="3390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271337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p42"/>
          <p:cNvSpPr txBox="1">
            <a:spLocks noGrp="1"/>
          </p:cNvSpPr>
          <p:nvPr>
            <p:ph type="sldNum" idx="12"/>
          </p:nvPr>
        </p:nvSpPr>
        <p:spPr>
          <a:xfrm>
            <a:off x="8196594" y="6495691"/>
            <a:ext cx="2743200" cy="225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50</a:t>
            </a:fld>
            <a:endParaRPr/>
          </a:p>
        </p:txBody>
      </p:sp>
      <p:sp>
        <p:nvSpPr>
          <p:cNvPr id="600" name="Google Shape;600;p42"/>
          <p:cNvSpPr txBox="1">
            <a:spLocks noGrp="1"/>
          </p:cNvSpPr>
          <p:nvPr>
            <p:ph type="title"/>
          </p:nvPr>
        </p:nvSpPr>
        <p:spPr>
          <a:xfrm>
            <a:off x="1" y="956759"/>
            <a:ext cx="12191999" cy="991312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dk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631825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</a:pPr>
            <a:r>
              <a:rPr lang="en-GB" dirty="0"/>
              <a:t>Of course, it can be very complex...</a:t>
            </a:r>
            <a:endParaRPr dirty="0"/>
          </a:p>
        </p:txBody>
      </p:sp>
      <p:sp>
        <p:nvSpPr>
          <p:cNvPr id="601" name="Google Shape;601;p42"/>
          <p:cNvSpPr/>
          <p:nvPr/>
        </p:nvSpPr>
        <p:spPr>
          <a:xfrm>
            <a:off x="263758" y="2344542"/>
            <a:ext cx="10040827" cy="3411415"/>
          </a:xfrm>
          <a:custGeom>
            <a:avLst/>
            <a:gdLst/>
            <a:ahLst/>
            <a:cxnLst/>
            <a:rect l="l" t="t" r="r" b="b"/>
            <a:pathLst>
              <a:path w="10040827" h="3411415" extrusionOk="0">
                <a:moveTo>
                  <a:pt x="993542" y="79130"/>
                </a:moveTo>
                <a:cubicBezTo>
                  <a:pt x="999404" y="96715"/>
                  <a:pt x="1003599" y="114946"/>
                  <a:pt x="1011127" y="131884"/>
                </a:cubicBezTo>
                <a:cubicBezTo>
                  <a:pt x="1015419" y="141540"/>
                  <a:pt x="1021946" y="150143"/>
                  <a:pt x="1028711" y="158261"/>
                </a:cubicBezTo>
                <a:cubicBezTo>
                  <a:pt x="1047654" y="180993"/>
                  <a:pt x="1057410" y="187189"/>
                  <a:pt x="1081465" y="202223"/>
                </a:cubicBezTo>
                <a:cubicBezTo>
                  <a:pt x="1095957" y="211280"/>
                  <a:pt x="1111755" y="218346"/>
                  <a:pt x="1125427" y="228600"/>
                </a:cubicBezTo>
                <a:cubicBezTo>
                  <a:pt x="1178116" y="268117"/>
                  <a:pt x="1125279" y="246134"/>
                  <a:pt x="1178180" y="263769"/>
                </a:cubicBezTo>
                <a:cubicBezTo>
                  <a:pt x="1263229" y="327554"/>
                  <a:pt x="1172592" y="265370"/>
                  <a:pt x="1239727" y="298938"/>
                </a:cubicBezTo>
                <a:cubicBezTo>
                  <a:pt x="1322780" y="340465"/>
                  <a:pt x="1250585" y="314281"/>
                  <a:pt x="1310065" y="334107"/>
                </a:cubicBezTo>
                <a:cubicBezTo>
                  <a:pt x="1321788" y="342899"/>
                  <a:pt x="1331228" y="356175"/>
                  <a:pt x="1345234" y="360484"/>
                </a:cubicBezTo>
                <a:cubicBezTo>
                  <a:pt x="1370600" y="368289"/>
                  <a:pt x="1398134" y="365240"/>
                  <a:pt x="1424365" y="369276"/>
                </a:cubicBezTo>
                <a:cubicBezTo>
                  <a:pt x="1436308" y="371113"/>
                  <a:pt x="1448070" y="374248"/>
                  <a:pt x="1459534" y="378069"/>
                </a:cubicBezTo>
                <a:cubicBezTo>
                  <a:pt x="1474507" y="383060"/>
                  <a:pt x="1488379" y="391118"/>
                  <a:pt x="1503496" y="395653"/>
                </a:cubicBezTo>
                <a:cubicBezTo>
                  <a:pt x="1517810" y="399947"/>
                  <a:pt x="1533040" y="400514"/>
                  <a:pt x="1547457" y="404446"/>
                </a:cubicBezTo>
                <a:cubicBezTo>
                  <a:pt x="1565340" y="409323"/>
                  <a:pt x="1582457" y="416704"/>
                  <a:pt x="1600211" y="422030"/>
                </a:cubicBezTo>
                <a:cubicBezTo>
                  <a:pt x="1611785" y="425502"/>
                  <a:pt x="1623806" y="427351"/>
                  <a:pt x="1635380" y="430823"/>
                </a:cubicBezTo>
                <a:cubicBezTo>
                  <a:pt x="1653134" y="436149"/>
                  <a:pt x="1670549" y="442546"/>
                  <a:pt x="1688134" y="448407"/>
                </a:cubicBezTo>
                <a:cubicBezTo>
                  <a:pt x="1944789" y="442296"/>
                  <a:pt x="1978893" y="458835"/>
                  <a:pt x="2162919" y="422030"/>
                </a:cubicBezTo>
                <a:cubicBezTo>
                  <a:pt x="2172007" y="420212"/>
                  <a:pt x="2180504" y="416169"/>
                  <a:pt x="2189296" y="413238"/>
                </a:cubicBezTo>
                <a:cubicBezTo>
                  <a:pt x="2198088" y="407376"/>
                  <a:pt x="2206221" y="400379"/>
                  <a:pt x="2215673" y="395653"/>
                </a:cubicBezTo>
                <a:cubicBezTo>
                  <a:pt x="2223962" y="391508"/>
                  <a:pt x="2233531" y="390512"/>
                  <a:pt x="2242050" y="386861"/>
                </a:cubicBezTo>
                <a:cubicBezTo>
                  <a:pt x="2254097" y="381698"/>
                  <a:pt x="2265839" y="375779"/>
                  <a:pt x="2277219" y="369276"/>
                </a:cubicBezTo>
                <a:cubicBezTo>
                  <a:pt x="2324939" y="342008"/>
                  <a:pt x="2281616" y="359019"/>
                  <a:pt x="2329973" y="342900"/>
                </a:cubicBezTo>
                <a:cubicBezTo>
                  <a:pt x="2429601" y="268178"/>
                  <a:pt x="2303760" y="359284"/>
                  <a:pt x="2400311" y="298938"/>
                </a:cubicBezTo>
                <a:cubicBezTo>
                  <a:pt x="2412737" y="291171"/>
                  <a:pt x="2422757" y="279831"/>
                  <a:pt x="2435480" y="272561"/>
                </a:cubicBezTo>
                <a:cubicBezTo>
                  <a:pt x="2443527" y="267963"/>
                  <a:pt x="2453568" y="267914"/>
                  <a:pt x="2461857" y="263769"/>
                </a:cubicBezTo>
                <a:cubicBezTo>
                  <a:pt x="2477142" y="256127"/>
                  <a:pt x="2490880" y="245691"/>
                  <a:pt x="2505819" y="237392"/>
                </a:cubicBezTo>
                <a:cubicBezTo>
                  <a:pt x="2524452" y="227040"/>
                  <a:pt x="2565729" y="207465"/>
                  <a:pt x="2584950" y="202223"/>
                </a:cubicBezTo>
                <a:cubicBezTo>
                  <a:pt x="2602149" y="197532"/>
                  <a:pt x="2620301" y="197297"/>
                  <a:pt x="2637703" y="193430"/>
                </a:cubicBezTo>
                <a:cubicBezTo>
                  <a:pt x="2646750" y="191419"/>
                  <a:pt x="2655288" y="187569"/>
                  <a:pt x="2664080" y="184638"/>
                </a:cubicBezTo>
                <a:cubicBezTo>
                  <a:pt x="2816480" y="187569"/>
                  <a:pt x="2969055" y="185556"/>
                  <a:pt x="3121280" y="193430"/>
                </a:cubicBezTo>
                <a:cubicBezTo>
                  <a:pt x="3139791" y="194387"/>
                  <a:pt x="3156449" y="205153"/>
                  <a:pt x="3174034" y="211015"/>
                </a:cubicBezTo>
                <a:lnTo>
                  <a:pt x="3226788" y="228600"/>
                </a:lnTo>
                <a:lnTo>
                  <a:pt x="3279542" y="246184"/>
                </a:lnTo>
                <a:cubicBezTo>
                  <a:pt x="3368488" y="315364"/>
                  <a:pt x="3335044" y="284101"/>
                  <a:pt x="3385050" y="334107"/>
                </a:cubicBezTo>
                <a:cubicBezTo>
                  <a:pt x="3390911" y="345830"/>
                  <a:pt x="3396269" y="357819"/>
                  <a:pt x="3402634" y="369276"/>
                </a:cubicBezTo>
                <a:cubicBezTo>
                  <a:pt x="3410933" y="384215"/>
                  <a:pt x="3421939" y="397680"/>
                  <a:pt x="3429011" y="413238"/>
                </a:cubicBezTo>
                <a:cubicBezTo>
                  <a:pt x="3436681" y="430112"/>
                  <a:pt x="3440734" y="448407"/>
                  <a:pt x="3446596" y="465992"/>
                </a:cubicBezTo>
                <a:cubicBezTo>
                  <a:pt x="3424205" y="779460"/>
                  <a:pt x="3479043" y="636978"/>
                  <a:pt x="3402634" y="747346"/>
                </a:cubicBezTo>
                <a:cubicBezTo>
                  <a:pt x="3384589" y="773410"/>
                  <a:pt x="3372296" y="804060"/>
                  <a:pt x="3349880" y="826476"/>
                </a:cubicBezTo>
                <a:cubicBezTo>
                  <a:pt x="3315635" y="860721"/>
                  <a:pt x="3277497" y="904040"/>
                  <a:pt x="3235580" y="931984"/>
                </a:cubicBezTo>
                <a:cubicBezTo>
                  <a:pt x="3224674" y="939254"/>
                  <a:pt x="3212458" y="944406"/>
                  <a:pt x="3200411" y="949569"/>
                </a:cubicBezTo>
                <a:cubicBezTo>
                  <a:pt x="3191892" y="953220"/>
                  <a:pt x="3182975" y="955922"/>
                  <a:pt x="3174034" y="958361"/>
                </a:cubicBezTo>
                <a:cubicBezTo>
                  <a:pt x="3150718" y="964720"/>
                  <a:pt x="3103696" y="975946"/>
                  <a:pt x="3103696" y="975946"/>
                </a:cubicBezTo>
                <a:cubicBezTo>
                  <a:pt x="2995257" y="973015"/>
                  <a:pt x="2886432" y="976758"/>
                  <a:pt x="2778380" y="967153"/>
                </a:cubicBezTo>
                <a:cubicBezTo>
                  <a:pt x="2753438" y="964936"/>
                  <a:pt x="2730733" y="951365"/>
                  <a:pt x="2708042" y="940776"/>
                </a:cubicBezTo>
                <a:cubicBezTo>
                  <a:pt x="2635202" y="906784"/>
                  <a:pt x="2656337" y="908592"/>
                  <a:pt x="2593742" y="861646"/>
                </a:cubicBezTo>
                <a:cubicBezTo>
                  <a:pt x="2518922" y="805531"/>
                  <a:pt x="2532527" y="835600"/>
                  <a:pt x="2444273" y="747346"/>
                </a:cubicBezTo>
                <a:cubicBezTo>
                  <a:pt x="2414965" y="718038"/>
                  <a:pt x="2379341" y="693909"/>
                  <a:pt x="2356350" y="659423"/>
                </a:cubicBezTo>
                <a:cubicBezTo>
                  <a:pt x="2278366" y="542449"/>
                  <a:pt x="2354464" y="664443"/>
                  <a:pt x="2303596" y="562707"/>
                </a:cubicBezTo>
                <a:cubicBezTo>
                  <a:pt x="2295954" y="547422"/>
                  <a:pt x="2285518" y="533684"/>
                  <a:pt x="2277219" y="518746"/>
                </a:cubicBezTo>
                <a:cubicBezTo>
                  <a:pt x="2270854" y="507288"/>
                  <a:pt x="2265496" y="495299"/>
                  <a:pt x="2259634" y="483576"/>
                </a:cubicBezTo>
                <a:cubicBezTo>
                  <a:pt x="2256703" y="471853"/>
                  <a:pt x="2250411" y="460483"/>
                  <a:pt x="2250842" y="448407"/>
                </a:cubicBezTo>
                <a:cubicBezTo>
                  <a:pt x="2253361" y="377870"/>
                  <a:pt x="2256435" y="306948"/>
                  <a:pt x="2268427" y="237392"/>
                </a:cubicBezTo>
                <a:cubicBezTo>
                  <a:pt x="2271379" y="220268"/>
                  <a:pt x="2304417" y="178228"/>
                  <a:pt x="2321180" y="167053"/>
                </a:cubicBezTo>
                <a:cubicBezTo>
                  <a:pt x="2366666" y="136729"/>
                  <a:pt x="2370340" y="142452"/>
                  <a:pt x="2417896" y="131884"/>
                </a:cubicBezTo>
                <a:cubicBezTo>
                  <a:pt x="2565814" y="99014"/>
                  <a:pt x="2362022" y="143656"/>
                  <a:pt x="2479442" y="114300"/>
                </a:cubicBezTo>
                <a:cubicBezTo>
                  <a:pt x="2493940" y="110675"/>
                  <a:pt x="2508815" y="108749"/>
                  <a:pt x="2523403" y="105507"/>
                </a:cubicBezTo>
                <a:cubicBezTo>
                  <a:pt x="2535199" y="102886"/>
                  <a:pt x="2546850" y="99646"/>
                  <a:pt x="2558573" y="96715"/>
                </a:cubicBezTo>
                <a:cubicBezTo>
                  <a:pt x="2757865" y="99646"/>
                  <a:pt x="2957257" y="98558"/>
                  <a:pt x="3156450" y="105507"/>
                </a:cubicBezTo>
                <a:cubicBezTo>
                  <a:pt x="3209027" y="107341"/>
                  <a:pt x="3311470" y="122629"/>
                  <a:pt x="3376257" y="131884"/>
                </a:cubicBezTo>
                <a:lnTo>
                  <a:pt x="3499350" y="167053"/>
                </a:lnTo>
                <a:cubicBezTo>
                  <a:pt x="3519865" y="172915"/>
                  <a:pt x="3541812" y="175096"/>
                  <a:pt x="3560896" y="184638"/>
                </a:cubicBezTo>
                <a:lnTo>
                  <a:pt x="3631234" y="219807"/>
                </a:lnTo>
                <a:cubicBezTo>
                  <a:pt x="3642957" y="225669"/>
                  <a:pt x="3653688" y="234213"/>
                  <a:pt x="3666403" y="237392"/>
                </a:cubicBezTo>
                <a:lnTo>
                  <a:pt x="3701573" y="246184"/>
                </a:lnTo>
                <a:cubicBezTo>
                  <a:pt x="3710365" y="254976"/>
                  <a:pt x="3720316" y="262746"/>
                  <a:pt x="3727950" y="272561"/>
                </a:cubicBezTo>
                <a:cubicBezTo>
                  <a:pt x="3740925" y="289243"/>
                  <a:pt x="3763119" y="325315"/>
                  <a:pt x="3763119" y="325315"/>
                </a:cubicBezTo>
                <a:lnTo>
                  <a:pt x="3780703" y="378069"/>
                </a:lnTo>
                <a:cubicBezTo>
                  <a:pt x="3783634" y="386861"/>
                  <a:pt x="3783935" y="397032"/>
                  <a:pt x="3789496" y="404446"/>
                </a:cubicBezTo>
                <a:lnTo>
                  <a:pt x="3815873" y="439615"/>
                </a:lnTo>
                <a:cubicBezTo>
                  <a:pt x="3816860" y="445540"/>
                  <a:pt x="3829770" y="526499"/>
                  <a:pt x="3833457" y="536330"/>
                </a:cubicBezTo>
                <a:cubicBezTo>
                  <a:pt x="3837167" y="546224"/>
                  <a:pt x="3845180" y="553915"/>
                  <a:pt x="3851042" y="562707"/>
                </a:cubicBezTo>
                <a:cubicBezTo>
                  <a:pt x="3848111" y="709246"/>
                  <a:pt x="3847675" y="855855"/>
                  <a:pt x="3842250" y="1002323"/>
                </a:cubicBezTo>
                <a:cubicBezTo>
                  <a:pt x="3841803" y="1014399"/>
                  <a:pt x="3840387" y="1027593"/>
                  <a:pt x="3833457" y="1037492"/>
                </a:cubicBezTo>
                <a:cubicBezTo>
                  <a:pt x="3819196" y="1057865"/>
                  <a:pt x="3798288" y="1072661"/>
                  <a:pt x="3780703" y="1090246"/>
                </a:cubicBezTo>
                <a:cubicBezTo>
                  <a:pt x="3771911" y="1099038"/>
                  <a:pt x="3764274" y="1109163"/>
                  <a:pt x="3754327" y="1116623"/>
                </a:cubicBezTo>
                <a:cubicBezTo>
                  <a:pt x="3727745" y="1136559"/>
                  <a:pt x="3673647" y="1178685"/>
                  <a:pt x="3648819" y="1186961"/>
                </a:cubicBezTo>
                <a:cubicBezTo>
                  <a:pt x="3631234" y="1192823"/>
                  <a:pt x="3614047" y="1200051"/>
                  <a:pt x="3596065" y="1204546"/>
                </a:cubicBezTo>
                <a:cubicBezTo>
                  <a:pt x="3550905" y="1215836"/>
                  <a:pt x="3562040" y="1214045"/>
                  <a:pt x="3508142" y="1222130"/>
                </a:cubicBezTo>
                <a:lnTo>
                  <a:pt x="3385050" y="1239715"/>
                </a:lnTo>
                <a:lnTo>
                  <a:pt x="3323503" y="1248507"/>
                </a:lnTo>
                <a:lnTo>
                  <a:pt x="2347557" y="1239715"/>
                </a:lnTo>
                <a:cubicBezTo>
                  <a:pt x="2327649" y="1239383"/>
                  <a:pt x="2221124" y="1224359"/>
                  <a:pt x="2198088" y="1222130"/>
                </a:cubicBezTo>
                <a:lnTo>
                  <a:pt x="1995865" y="1204546"/>
                </a:lnTo>
                <a:lnTo>
                  <a:pt x="808903" y="1213338"/>
                </a:lnTo>
                <a:cubicBezTo>
                  <a:pt x="788181" y="1213630"/>
                  <a:pt x="767827" y="1218898"/>
                  <a:pt x="747357" y="1222130"/>
                </a:cubicBezTo>
                <a:cubicBezTo>
                  <a:pt x="547949" y="1253616"/>
                  <a:pt x="719844" y="1228574"/>
                  <a:pt x="580303" y="1248507"/>
                </a:cubicBezTo>
                <a:cubicBezTo>
                  <a:pt x="525334" y="1264213"/>
                  <a:pt x="465639" y="1280305"/>
                  <a:pt x="413250" y="1301261"/>
                </a:cubicBezTo>
                <a:cubicBezTo>
                  <a:pt x="398596" y="1307123"/>
                  <a:pt x="384151" y="1313538"/>
                  <a:pt x="369288" y="1318846"/>
                </a:cubicBezTo>
                <a:cubicBezTo>
                  <a:pt x="312612" y="1339087"/>
                  <a:pt x="251459" y="1352266"/>
                  <a:pt x="202234" y="1389184"/>
                </a:cubicBezTo>
                <a:cubicBezTo>
                  <a:pt x="192287" y="1396645"/>
                  <a:pt x="185409" y="1407601"/>
                  <a:pt x="175857" y="1415561"/>
                </a:cubicBezTo>
                <a:cubicBezTo>
                  <a:pt x="138098" y="1447027"/>
                  <a:pt x="105894" y="1441378"/>
                  <a:pt x="70350" y="1494692"/>
                </a:cubicBezTo>
                <a:lnTo>
                  <a:pt x="35180" y="1547446"/>
                </a:lnTo>
                <a:cubicBezTo>
                  <a:pt x="32249" y="1556238"/>
                  <a:pt x="30039" y="1565304"/>
                  <a:pt x="26388" y="1573823"/>
                </a:cubicBezTo>
                <a:cubicBezTo>
                  <a:pt x="21225" y="1585870"/>
                  <a:pt x="13405" y="1596720"/>
                  <a:pt x="8803" y="1608992"/>
                </a:cubicBezTo>
                <a:cubicBezTo>
                  <a:pt x="4560" y="1620306"/>
                  <a:pt x="2942" y="1632438"/>
                  <a:pt x="11" y="1644161"/>
                </a:cubicBezTo>
                <a:cubicBezTo>
                  <a:pt x="2942" y="1796561"/>
                  <a:pt x="-5880" y="1949642"/>
                  <a:pt x="8803" y="2101361"/>
                </a:cubicBezTo>
                <a:cubicBezTo>
                  <a:pt x="11959" y="2133976"/>
                  <a:pt x="38111" y="2159976"/>
                  <a:pt x="52765" y="2189284"/>
                </a:cubicBezTo>
                <a:cubicBezTo>
                  <a:pt x="61557" y="2206869"/>
                  <a:pt x="71397" y="2223967"/>
                  <a:pt x="79142" y="2242038"/>
                </a:cubicBezTo>
                <a:cubicBezTo>
                  <a:pt x="94212" y="2277202"/>
                  <a:pt x="112318" y="2322776"/>
                  <a:pt x="131896" y="2356338"/>
                </a:cubicBezTo>
                <a:cubicBezTo>
                  <a:pt x="171083" y="2423516"/>
                  <a:pt x="191302" y="2432616"/>
                  <a:pt x="246196" y="2505807"/>
                </a:cubicBezTo>
                <a:cubicBezTo>
                  <a:pt x="272202" y="2540481"/>
                  <a:pt x="280321" y="2554760"/>
                  <a:pt x="316534" y="2584938"/>
                </a:cubicBezTo>
                <a:cubicBezTo>
                  <a:pt x="335902" y="2601078"/>
                  <a:pt x="358567" y="2612935"/>
                  <a:pt x="378080" y="2628900"/>
                </a:cubicBezTo>
                <a:cubicBezTo>
                  <a:pt x="439906" y="2679485"/>
                  <a:pt x="384013" y="2652104"/>
                  <a:pt x="457211" y="2690446"/>
                </a:cubicBezTo>
                <a:cubicBezTo>
                  <a:pt x="503653" y="2714773"/>
                  <a:pt x="552368" y="2734773"/>
                  <a:pt x="597888" y="2760784"/>
                </a:cubicBezTo>
                <a:cubicBezTo>
                  <a:pt x="774856" y="2861908"/>
                  <a:pt x="492879" y="2703881"/>
                  <a:pt x="782527" y="2848707"/>
                </a:cubicBezTo>
                <a:cubicBezTo>
                  <a:pt x="817696" y="2866292"/>
                  <a:pt x="850732" y="2889027"/>
                  <a:pt x="888034" y="2901461"/>
                </a:cubicBezTo>
                <a:cubicBezTo>
                  <a:pt x="941338" y="2919229"/>
                  <a:pt x="945631" y="2921509"/>
                  <a:pt x="1002334" y="2936630"/>
                </a:cubicBezTo>
                <a:cubicBezTo>
                  <a:pt x="1025686" y="2942857"/>
                  <a:pt x="1048945" y="2949623"/>
                  <a:pt x="1072673" y="2954215"/>
                </a:cubicBezTo>
                <a:cubicBezTo>
                  <a:pt x="1139846" y="2967216"/>
                  <a:pt x="1207518" y="2977494"/>
                  <a:pt x="1274896" y="2989384"/>
                </a:cubicBezTo>
                <a:cubicBezTo>
                  <a:pt x="1299593" y="2993742"/>
                  <a:pt x="1455825" y="3022915"/>
                  <a:pt x="1477119" y="3024553"/>
                </a:cubicBezTo>
                <a:lnTo>
                  <a:pt x="1591419" y="3033346"/>
                </a:lnTo>
                <a:cubicBezTo>
                  <a:pt x="1837604" y="3027484"/>
                  <a:pt x="2084430" y="3034469"/>
                  <a:pt x="2329973" y="3015761"/>
                </a:cubicBezTo>
                <a:cubicBezTo>
                  <a:pt x="2393797" y="3010898"/>
                  <a:pt x="2453887" y="2983248"/>
                  <a:pt x="2514611" y="2963007"/>
                </a:cubicBezTo>
                <a:cubicBezTo>
                  <a:pt x="2540988" y="2954215"/>
                  <a:pt x="2567829" y="2946707"/>
                  <a:pt x="2593742" y="2936630"/>
                </a:cubicBezTo>
                <a:cubicBezTo>
                  <a:pt x="2675018" y="2905023"/>
                  <a:pt x="2774180" y="2849731"/>
                  <a:pt x="2839927" y="2804746"/>
                </a:cubicBezTo>
                <a:cubicBezTo>
                  <a:pt x="2895611" y="2766646"/>
                  <a:pt x="2953721" y="2731869"/>
                  <a:pt x="3006980" y="2690446"/>
                </a:cubicBezTo>
                <a:cubicBezTo>
                  <a:pt x="3058666" y="2650246"/>
                  <a:pt x="3100178" y="2619973"/>
                  <a:pt x="3147657" y="2576146"/>
                </a:cubicBezTo>
                <a:cubicBezTo>
                  <a:pt x="3285248" y="2449139"/>
                  <a:pt x="3118022" y="2600833"/>
                  <a:pt x="3244373" y="2461846"/>
                </a:cubicBezTo>
                <a:cubicBezTo>
                  <a:pt x="3357904" y="2336961"/>
                  <a:pt x="3216108" y="2524722"/>
                  <a:pt x="3332296" y="2382715"/>
                </a:cubicBezTo>
                <a:cubicBezTo>
                  <a:pt x="3372881" y="2333112"/>
                  <a:pt x="3369331" y="2317903"/>
                  <a:pt x="3402634" y="2259623"/>
                </a:cubicBezTo>
                <a:cubicBezTo>
                  <a:pt x="3413119" y="2241273"/>
                  <a:pt x="3424917" y="2223620"/>
                  <a:pt x="3437803" y="2206869"/>
                </a:cubicBezTo>
                <a:cubicBezTo>
                  <a:pt x="3454278" y="2185452"/>
                  <a:pt x="3473863" y="2166570"/>
                  <a:pt x="3490557" y="2145323"/>
                </a:cubicBezTo>
                <a:cubicBezTo>
                  <a:pt x="3512559" y="2117321"/>
                  <a:pt x="3562863" y="2043695"/>
                  <a:pt x="3578480" y="2013438"/>
                </a:cubicBezTo>
                <a:cubicBezTo>
                  <a:pt x="3612750" y="1947040"/>
                  <a:pt x="3643380" y="1878823"/>
                  <a:pt x="3675196" y="1811215"/>
                </a:cubicBezTo>
                <a:cubicBezTo>
                  <a:pt x="3690275" y="1779173"/>
                  <a:pt x="3709428" y="1748550"/>
                  <a:pt x="3719157" y="1714500"/>
                </a:cubicBezTo>
                <a:cubicBezTo>
                  <a:pt x="3779841" y="1502107"/>
                  <a:pt x="3745915" y="1588353"/>
                  <a:pt x="3807080" y="1450730"/>
                </a:cubicBezTo>
                <a:cubicBezTo>
                  <a:pt x="3812942" y="1421422"/>
                  <a:pt x="3818181" y="1391983"/>
                  <a:pt x="3824665" y="1362807"/>
                </a:cubicBezTo>
                <a:cubicBezTo>
                  <a:pt x="3829908" y="1339215"/>
                  <a:pt x="3837796" y="1316223"/>
                  <a:pt x="3842250" y="1292469"/>
                </a:cubicBezTo>
                <a:cubicBezTo>
                  <a:pt x="3845760" y="1273748"/>
                  <a:pt x="3858062" y="1158062"/>
                  <a:pt x="3859834" y="1143000"/>
                </a:cubicBezTo>
                <a:cubicBezTo>
                  <a:pt x="3862595" y="1119533"/>
                  <a:pt x="3863993" y="1095831"/>
                  <a:pt x="3868627" y="1072661"/>
                </a:cubicBezTo>
                <a:cubicBezTo>
                  <a:pt x="3872811" y="1051739"/>
                  <a:pt x="3881741" y="1031978"/>
                  <a:pt x="3886211" y="1011115"/>
                </a:cubicBezTo>
                <a:cubicBezTo>
                  <a:pt x="3890553" y="990851"/>
                  <a:pt x="3890661" y="969833"/>
                  <a:pt x="3895003" y="949569"/>
                </a:cubicBezTo>
                <a:cubicBezTo>
                  <a:pt x="3905107" y="902416"/>
                  <a:pt x="3918424" y="870126"/>
                  <a:pt x="3938965" y="826476"/>
                </a:cubicBezTo>
                <a:cubicBezTo>
                  <a:pt x="3952917" y="796828"/>
                  <a:pt x="3982927" y="738553"/>
                  <a:pt x="3982927" y="738553"/>
                </a:cubicBezTo>
                <a:cubicBezTo>
                  <a:pt x="3985858" y="726830"/>
                  <a:pt x="3987476" y="714698"/>
                  <a:pt x="3991719" y="703384"/>
                </a:cubicBezTo>
                <a:cubicBezTo>
                  <a:pt x="4014840" y="641727"/>
                  <a:pt x="4001379" y="692856"/>
                  <a:pt x="4026888" y="641838"/>
                </a:cubicBezTo>
                <a:cubicBezTo>
                  <a:pt x="4033946" y="627721"/>
                  <a:pt x="4038063" y="612299"/>
                  <a:pt x="4044473" y="597876"/>
                </a:cubicBezTo>
                <a:cubicBezTo>
                  <a:pt x="4049796" y="585899"/>
                  <a:pt x="4056894" y="574754"/>
                  <a:pt x="4062057" y="562707"/>
                </a:cubicBezTo>
                <a:cubicBezTo>
                  <a:pt x="4065708" y="554188"/>
                  <a:pt x="4066705" y="544620"/>
                  <a:pt x="4070850" y="536330"/>
                </a:cubicBezTo>
                <a:cubicBezTo>
                  <a:pt x="4078493" y="521045"/>
                  <a:pt x="4089585" y="507654"/>
                  <a:pt x="4097227" y="492369"/>
                </a:cubicBezTo>
                <a:cubicBezTo>
                  <a:pt x="4125108" y="436606"/>
                  <a:pt x="4100834" y="459357"/>
                  <a:pt x="4141188" y="413238"/>
                </a:cubicBezTo>
                <a:cubicBezTo>
                  <a:pt x="4182168" y="366404"/>
                  <a:pt x="4168607" y="386167"/>
                  <a:pt x="4220319" y="351692"/>
                </a:cubicBezTo>
                <a:cubicBezTo>
                  <a:pt x="4274123" y="315823"/>
                  <a:pt x="4233877" y="330718"/>
                  <a:pt x="4290657" y="316523"/>
                </a:cubicBezTo>
                <a:cubicBezTo>
                  <a:pt x="4377032" y="320636"/>
                  <a:pt x="4609641" y="259313"/>
                  <a:pt x="4703896" y="369276"/>
                </a:cubicBezTo>
                <a:cubicBezTo>
                  <a:pt x="4760524" y="435341"/>
                  <a:pt x="4654245" y="356690"/>
                  <a:pt x="4739065" y="413238"/>
                </a:cubicBezTo>
                <a:cubicBezTo>
                  <a:pt x="4755842" y="480348"/>
                  <a:pt x="4736209" y="416319"/>
                  <a:pt x="4774234" y="492369"/>
                </a:cubicBezTo>
                <a:cubicBezTo>
                  <a:pt x="4778379" y="500659"/>
                  <a:pt x="4780588" y="509805"/>
                  <a:pt x="4783027" y="518746"/>
                </a:cubicBezTo>
                <a:cubicBezTo>
                  <a:pt x="4801804" y="587594"/>
                  <a:pt x="4798947" y="579102"/>
                  <a:pt x="4809403" y="641838"/>
                </a:cubicBezTo>
                <a:cubicBezTo>
                  <a:pt x="4795083" y="899608"/>
                  <a:pt x="4818198" y="734145"/>
                  <a:pt x="4791819" y="826476"/>
                </a:cubicBezTo>
                <a:cubicBezTo>
                  <a:pt x="4788499" y="838095"/>
                  <a:pt x="4789022" y="851154"/>
                  <a:pt x="4783027" y="861646"/>
                </a:cubicBezTo>
                <a:cubicBezTo>
                  <a:pt x="4705223" y="997806"/>
                  <a:pt x="4800902" y="790729"/>
                  <a:pt x="4739065" y="914400"/>
                </a:cubicBezTo>
                <a:cubicBezTo>
                  <a:pt x="4720643" y="951242"/>
                  <a:pt x="4723633" y="969717"/>
                  <a:pt x="4695103" y="1002323"/>
                </a:cubicBezTo>
                <a:cubicBezTo>
                  <a:pt x="4685453" y="1013351"/>
                  <a:pt x="4671657" y="1019908"/>
                  <a:pt x="4659934" y="1028700"/>
                </a:cubicBezTo>
                <a:cubicBezTo>
                  <a:pt x="4651142" y="1043354"/>
                  <a:pt x="4641199" y="1057376"/>
                  <a:pt x="4633557" y="1072661"/>
                </a:cubicBezTo>
                <a:cubicBezTo>
                  <a:pt x="4626499" y="1086778"/>
                  <a:pt x="4624093" y="1103089"/>
                  <a:pt x="4615973" y="1116623"/>
                </a:cubicBezTo>
                <a:cubicBezTo>
                  <a:pt x="4572529" y="1189029"/>
                  <a:pt x="4592232" y="1133621"/>
                  <a:pt x="4545634" y="1195753"/>
                </a:cubicBezTo>
                <a:cubicBezTo>
                  <a:pt x="4520273" y="1229568"/>
                  <a:pt x="4494199" y="1263455"/>
                  <a:pt x="4475296" y="1301261"/>
                </a:cubicBezTo>
                <a:cubicBezTo>
                  <a:pt x="4466504" y="1318846"/>
                  <a:pt x="4459474" y="1337428"/>
                  <a:pt x="4448919" y="1354015"/>
                </a:cubicBezTo>
                <a:cubicBezTo>
                  <a:pt x="4438844" y="1369847"/>
                  <a:pt x="4423825" y="1382144"/>
                  <a:pt x="4413750" y="1397976"/>
                </a:cubicBezTo>
                <a:cubicBezTo>
                  <a:pt x="4381490" y="1448671"/>
                  <a:pt x="4391322" y="1449651"/>
                  <a:pt x="4369788" y="1503484"/>
                </a:cubicBezTo>
                <a:cubicBezTo>
                  <a:pt x="4364920" y="1515653"/>
                  <a:pt x="4358065" y="1526930"/>
                  <a:pt x="4352203" y="1538653"/>
                </a:cubicBezTo>
                <a:cubicBezTo>
                  <a:pt x="4340455" y="1644390"/>
                  <a:pt x="4336091" y="1627707"/>
                  <a:pt x="4360996" y="1758461"/>
                </a:cubicBezTo>
                <a:cubicBezTo>
                  <a:pt x="4367084" y="1790423"/>
                  <a:pt x="4390676" y="1825085"/>
                  <a:pt x="4413750" y="1846384"/>
                </a:cubicBezTo>
                <a:cubicBezTo>
                  <a:pt x="4438304" y="1869049"/>
                  <a:pt x="4467209" y="1886538"/>
                  <a:pt x="4492880" y="1907930"/>
                </a:cubicBezTo>
                <a:cubicBezTo>
                  <a:pt x="4510465" y="1922584"/>
                  <a:pt x="4525760" y="1940535"/>
                  <a:pt x="4545634" y="1951892"/>
                </a:cubicBezTo>
                <a:cubicBezTo>
                  <a:pt x="4567375" y="1964316"/>
                  <a:pt x="4592723" y="1968969"/>
                  <a:pt x="4615973" y="1978269"/>
                </a:cubicBezTo>
                <a:cubicBezTo>
                  <a:pt x="4636697" y="1986558"/>
                  <a:pt x="4655783" y="1999574"/>
                  <a:pt x="4677519" y="2004646"/>
                </a:cubicBezTo>
                <a:cubicBezTo>
                  <a:pt x="4779336" y="2028403"/>
                  <a:pt x="4854565" y="2036668"/>
                  <a:pt x="4950080" y="2048607"/>
                </a:cubicBezTo>
                <a:cubicBezTo>
                  <a:pt x="5029211" y="2039815"/>
                  <a:pt x="5109563" y="2038632"/>
                  <a:pt x="5187473" y="2022230"/>
                </a:cubicBezTo>
                <a:cubicBezTo>
                  <a:pt x="5222126" y="2014935"/>
                  <a:pt x="5252216" y="1993494"/>
                  <a:pt x="5284188" y="1978269"/>
                </a:cubicBezTo>
                <a:cubicBezTo>
                  <a:pt x="5313772" y="1964181"/>
                  <a:pt x="5344250" y="1951554"/>
                  <a:pt x="5372111" y="1934307"/>
                </a:cubicBezTo>
                <a:cubicBezTo>
                  <a:pt x="5406005" y="1913325"/>
                  <a:pt x="5438561" y="1889911"/>
                  <a:pt x="5468827" y="1863969"/>
                </a:cubicBezTo>
                <a:cubicBezTo>
                  <a:pt x="5535945" y="1806440"/>
                  <a:pt x="5603789" y="1723919"/>
                  <a:pt x="5653465" y="1652953"/>
                </a:cubicBezTo>
                <a:cubicBezTo>
                  <a:pt x="5708445" y="1574409"/>
                  <a:pt x="5779706" y="1453942"/>
                  <a:pt x="5811727" y="1362807"/>
                </a:cubicBezTo>
                <a:cubicBezTo>
                  <a:pt x="5844954" y="1268239"/>
                  <a:pt x="5864451" y="1137302"/>
                  <a:pt x="5882065" y="1037492"/>
                </a:cubicBezTo>
                <a:cubicBezTo>
                  <a:pt x="5884996" y="978877"/>
                  <a:pt x="5887772" y="920253"/>
                  <a:pt x="5890857" y="861646"/>
                </a:cubicBezTo>
                <a:cubicBezTo>
                  <a:pt x="5893634" y="808884"/>
                  <a:pt x="5898330" y="756203"/>
                  <a:pt x="5899650" y="703384"/>
                </a:cubicBezTo>
                <a:cubicBezTo>
                  <a:pt x="5904192" y="521709"/>
                  <a:pt x="5895494" y="339530"/>
                  <a:pt x="5908442" y="158261"/>
                </a:cubicBezTo>
                <a:cubicBezTo>
                  <a:pt x="5913431" y="88409"/>
                  <a:pt x="5976207" y="62404"/>
                  <a:pt x="6031534" y="43961"/>
                </a:cubicBezTo>
                <a:cubicBezTo>
                  <a:pt x="6049119" y="38099"/>
                  <a:pt x="6066572" y="31827"/>
                  <a:pt x="6084288" y="26376"/>
                </a:cubicBezTo>
                <a:cubicBezTo>
                  <a:pt x="6104681" y="20101"/>
                  <a:pt x="6124759" y="12120"/>
                  <a:pt x="6145834" y="8792"/>
                </a:cubicBezTo>
                <a:cubicBezTo>
                  <a:pt x="6180693" y="3288"/>
                  <a:pt x="6216173" y="2931"/>
                  <a:pt x="6251342" y="0"/>
                </a:cubicBezTo>
                <a:cubicBezTo>
                  <a:pt x="6380296" y="5861"/>
                  <a:pt x="6509628" y="6104"/>
                  <a:pt x="6638203" y="17584"/>
                </a:cubicBezTo>
                <a:cubicBezTo>
                  <a:pt x="6674311" y="20808"/>
                  <a:pt x="6710052" y="30497"/>
                  <a:pt x="6743711" y="43961"/>
                </a:cubicBezTo>
                <a:cubicBezTo>
                  <a:pt x="6775539" y="56692"/>
                  <a:pt x="6904975" y="117555"/>
                  <a:pt x="6954727" y="158261"/>
                </a:cubicBezTo>
                <a:cubicBezTo>
                  <a:pt x="6970766" y="171384"/>
                  <a:pt x="6986099" y="185761"/>
                  <a:pt x="6998688" y="202223"/>
                </a:cubicBezTo>
                <a:cubicBezTo>
                  <a:pt x="7050479" y="269950"/>
                  <a:pt x="7098118" y="348007"/>
                  <a:pt x="7121780" y="430823"/>
                </a:cubicBezTo>
                <a:lnTo>
                  <a:pt x="7139365" y="492369"/>
                </a:lnTo>
                <a:cubicBezTo>
                  <a:pt x="7142296" y="512884"/>
                  <a:pt x="7148702" y="533199"/>
                  <a:pt x="7148157" y="553915"/>
                </a:cubicBezTo>
                <a:cubicBezTo>
                  <a:pt x="7145762" y="644926"/>
                  <a:pt x="7139413" y="735864"/>
                  <a:pt x="7130573" y="826476"/>
                </a:cubicBezTo>
                <a:cubicBezTo>
                  <a:pt x="7127671" y="856223"/>
                  <a:pt x="7119145" y="885153"/>
                  <a:pt x="7112988" y="914400"/>
                </a:cubicBezTo>
                <a:cubicBezTo>
                  <a:pt x="7092928" y="1009685"/>
                  <a:pt x="7078706" y="1066359"/>
                  <a:pt x="7042650" y="1169376"/>
                </a:cubicBezTo>
                <a:cubicBezTo>
                  <a:pt x="7022134" y="1227992"/>
                  <a:pt x="6993282" y="1284327"/>
                  <a:pt x="6981103" y="1345223"/>
                </a:cubicBezTo>
                <a:cubicBezTo>
                  <a:pt x="6958779" y="1456844"/>
                  <a:pt x="6970768" y="1404150"/>
                  <a:pt x="6945934" y="1503484"/>
                </a:cubicBezTo>
                <a:cubicBezTo>
                  <a:pt x="6926546" y="1658593"/>
                  <a:pt x="6950645" y="1488724"/>
                  <a:pt x="6919557" y="1644161"/>
                </a:cubicBezTo>
                <a:cubicBezTo>
                  <a:pt x="6913285" y="1675522"/>
                  <a:pt x="6905020" y="1757411"/>
                  <a:pt x="6901973" y="1784838"/>
                </a:cubicBezTo>
                <a:cubicBezTo>
                  <a:pt x="6907834" y="1852246"/>
                  <a:pt x="6907237" y="1920530"/>
                  <a:pt x="6919557" y="1987061"/>
                </a:cubicBezTo>
                <a:cubicBezTo>
                  <a:pt x="6926466" y="2024371"/>
                  <a:pt x="6963496" y="2028081"/>
                  <a:pt x="6989896" y="2039815"/>
                </a:cubicBezTo>
                <a:cubicBezTo>
                  <a:pt x="7001873" y="2045138"/>
                  <a:pt x="7012511" y="2053634"/>
                  <a:pt x="7025065" y="2057400"/>
                </a:cubicBezTo>
                <a:cubicBezTo>
                  <a:pt x="7042140" y="2062523"/>
                  <a:pt x="7060416" y="2062325"/>
                  <a:pt x="7077819" y="2066192"/>
                </a:cubicBezTo>
                <a:cubicBezTo>
                  <a:pt x="7086866" y="2068202"/>
                  <a:pt x="7095404" y="2072053"/>
                  <a:pt x="7104196" y="2074984"/>
                </a:cubicBezTo>
                <a:cubicBezTo>
                  <a:pt x="7180396" y="2066192"/>
                  <a:pt x="7257328" y="2062329"/>
                  <a:pt x="7332796" y="2048607"/>
                </a:cubicBezTo>
                <a:cubicBezTo>
                  <a:pt x="7390982" y="2038028"/>
                  <a:pt x="7517865" y="1937448"/>
                  <a:pt x="7535019" y="1925515"/>
                </a:cubicBezTo>
                <a:cubicBezTo>
                  <a:pt x="7555715" y="1911118"/>
                  <a:pt x="7576050" y="1896207"/>
                  <a:pt x="7596565" y="1881553"/>
                </a:cubicBezTo>
                <a:cubicBezTo>
                  <a:pt x="7648761" y="1844270"/>
                  <a:pt x="7667372" y="1838817"/>
                  <a:pt x="7702073" y="1784838"/>
                </a:cubicBezTo>
                <a:cubicBezTo>
                  <a:pt x="7716248" y="1762788"/>
                  <a:pt x="7726735" y="1738516"/>
                  <a:pt x="7737242" y="1714500"/>
                </a:cubicBezTo>
                <a:cubicBezTo>
                  <a:pt x="7747279" y="1691559"/>
                  <a:pt x="7756917" y="1668288"/>
                  <a:pt x="7763619" y="1644161"/>
                </a:cubicBezTo>
                <a:cubicBezTo>
                  <a:pt x="7782438" y="1576412"/>
                  <a:pt x="7794195" y="1457683"/>
                  <a:pt x="7798788" y="1397976"/>
                </a:cubicBezTo>
                <a:cubicBezTo>
                  <a:pt x="7810303" y="1248275"/>
                  <a:pt x="7809606" y="1272947"/>
                  <a:pt x="7816373" y="1090246"/>
                </a:cubicBezTo>
                <a:cubicBezTo>
                  <a:pt x="7836019" y="559803"/>
                  <a:pt x="7689897" y="667542"/>
                  <a:pt x="7860334" y="553915"/>
                </a:cubicBezTo>
                <a:cubicBezTo>
                  <a:pt x="7936534" y="556846"/>
                  <a:pt x="8013819" y="549562"/>
                  <a:pt x="8088934" y="562707"/>
                </a:cubicBezTo>
                <a:cubicBezTo>
                  <a:pt x="8155558" y="574366"/>
                  <a:pt x="8214654" y="619992"/>
                  <a:pt x="8273573" y="650630"/>
                </a:cubicBezTo>
                <a:cubicBezTo>
                  <a:pt x="8325901" y="677841"/>
                  <a:pt x="8379080" y="703384"/>
                  <a:pt x="8431834" y="729761"/>
                </a:cubicBezTo>
                <a:cubicBezTo>
                  <a:pt x="8455280" y="741484"/>
                  <a:pt x="8479413" y="751924"/>
                  <a:pt x="8502173" y="764930"/>
                </a:cubicBezTo>
                <a:cubicBezTo>
                  <a:pt x="8582068" y="810586"/>
                  <a:pt x="8544059" y="786993"/>
                  <a:pt x="8616473" y="835269"/>
                </a:cubicBezTo>
                <a:cubicBezTo>
                  <a:pt x="8619404" y="849923"/>
                  <a:pt x="8617851" y="866255"/>
                  <a:pt x="8625265" y="879230"/>
                </a:cubicBezTo>
                <a:cubicBezTo>
                  <a:pt x="8630508" y="888405"/>
                  <a:pt x="8646041" y="887854"/>
                  <a:pt x="8651642" y="896815"/>
                </a:cubicBezTo>
                <a:cubicBezTo>
                  <a:pt x="8661466" y="912533"/>
                  <a:pt x="8663365" y="931984"/>
                  <a:pt x="8669227" y="949569"/>
                </a:cubicBezTo>
                <a:cubicBezTo>
                  <a:pt x="8663365" y="1014046"/>
                  <a:pt x="8659063" y="1078684"/>
                  <a:pt x="8651642" y="1143000"/>
                </a:cubicBezTo>
                <a:cubicBezTo>
                  <a:pt x="8650257" y="1155004"/>
                  <a:pt x="8648718" y="1167606"/>
                  <a:pt x="8642850" y="1178169"/>
                </a:cubicBezTo>
                <a:cubicBezTo>
                  <a:pt x="8624580" y="1211054"/>
                  <a:pt x="8526436" y="1304805"/>
                  <a:pt x="8519757" y="1310053"/>
                </a:cubicBezTo>
                <a:cubicBezTo>
                  <a:pt x="8478726" y="1342292"/>
                  <a:pt x="8441971" y="1380880"/>
                  <a:pt x="8396665" y="1406769"/>
                </a:cubicBezTo>
                <a:cubicBezTo>
                  <a:pt x="8355634" y="1430215"/>
                  <a:pt x="8314096" y="1452794"/>
                  <a:pt x="8273573" y="1477107"/>
                </a:cubicBezTo>
                <a:cubicBezTo>
                  <a:pt x="8240806" y="1496767"/>
                  <a:pt x="8210090" y="1519791"/>
                  <a:pt x="8176857" y="1538653"/>
                </a:cubicBezTo>
                <a:cubicBezTo>
                  <a:pt x="8162657" y="1546712"/>
                  <a:pt x="7898207" y="1688490"/>
                  <a:pt x="7833957" y="1723292"/>
                </a:cubicBezTo>
                <a:cubicBezTo>
                  <a:pt x="7794487" y="1744672"/>
                  <a:pt x="7671831" y="1813378"/>
                  <a:pt x="7631734" y="1828800"/>
                </a:cubicBezTo>
                <a:cubicBezTo>
                  <a:pt x="7593634" y="1843454"/>
                  <a:pt x="7554543" y="1855753"/>
                  <a:pt x="7517434" y="1872761"/>
                </a:cubicBezTo>
                <a:cubicBezTo>
                  <a:pt x="7484051" y="1888062"/>
                  <a:pt x="7453564" y="1909092"/>
                  <a:pt x="7420719" y="1925515"/>
                </a:cubicBezTo>
                <a:cubicBezTo>
                  <a:pt x="7389045" y="1941352"/>
                  <a:pt x="7355677" y="1953639"/>
                  <a:pt x="7324003" y="1969476"/>
                </a:cubicBezTo>
                <a:cubicBezTo>
                  <a:pt x="7291158" y="1985899"/>
                  <a:pt x="7260719" y="2007034"/>
                  <a:pt x="7227288" y="2022230"/>
                </a:cubicBezTo>
                <a:cubicBezTo>
                  <a:pt x="7196059" y="2036425"/>
                  <a:pt x="7161544" y="2042652"/>
                  <a:pt x="7130573" y="2057400"/>
                </a:cubicBezTo>
                <a:cubicBezTo>
                  <a:pt x="7099715" y="2072094"/>
                  <a:pt x="7072895" y="2094235"/>
                  <a:pt x="7042650" y="2110153"/>
                </a:cubicBezTo>
                <a:cubicBezTo>
                  <a:pt x="7017107" y="2123597"/>
                  <a:pt x="6988648" y="2131120"/>
                  <a:pt x="6963519" y="2145323"/>
                </a:cubicBezTo>
                <a:cubicBezTo>
                  <a:pt x="6899473" y="2181523"/>
                  <a:pt x="6797833" y="2249462"/>
                  <a:pt x="6743711" y="2303584"/>
                </a:cubicBezTo>
                <a:lnTo>
                  <a:pt x="6708542" y="2338753"/>
                </a:lnTo>
                <a:cubicBezTo>
                  <a:pt x="6702680" y="2353407"/>
                  <a:pt x="6698015" y="2368598"/>
                  <a:pt x="6690957" y="2382715"/>
                </a:cubicBezTo>
                <a:cubicBezTo>
                  <a:pt x="6686231" y="2392166"/>
                  <a:pt x="6678616" y="2399917"/>
                  <a:pt x="6673373" y="2409092"/>
                </a:cubicBezTo>
                <a:cubicBezTo>
                  <a:pt x="6666870" y="2420472"/>
                  <a:pt x="6661650" y="2432538"/>
                  <a:pt x="6655788" y="2444261"/>
                </a:cubicBezTo>
                <a:cubicBezTo>
                  <a:pt x="6634707" y="2549665"/>
                  <a:pt x="6643116" y="2502703"/>
                  <a:pt x="6629411" y="2584938"/>
                </a:cubicBezTo>
                <a:cubicBezTo>
                  <a:pt x="6635273" y="2705100"/>
                  <a:pt x="6633412" y="2825888"/>
                  <a:pt x="6646996" y="2945423"/>
                </a:cubicBezTo>
                <a:cubicBezTo>
                  <a:pt x="6648400" y="2957778"/>
                  <a:pt x="6663558" y="2964166"/>
                  <a:pt x="6673373" y="2971800"/>
                </a:cubicBezTo>
                <a:cubicBezTo>
                  <a:pt x="6690055" y="2984775"/>
                  <a:pt x="6706077" y="3000286"/>
                  <a:pt x="6726127" y="3006969"/>
                </a:cubicBezTo>
                <a:cubicBezTo>
                  <a:pt x="6734919" y="3009900"/>
                  <a:pt x="6743985" y="3012110"/>
                  <a:pt x="6752503" y="3015761"/>
                </a:cubicBezTo>
                <a:cubicBezTo>
                  <a:pt x="6786312" y="3030251"/>
                  <a:pt x="6794140" y="3040704"/>
                  <a:pt x="6831634" y="3050930"/>
                </a:cubicBezTo>
                <a:cubicBezTo>
                  <a:pt x="6848833" y="3055621"/>
                  <a:pt x="6866985" y="3055856"/>
                  <a:pt x="6884388" y="3059723"/>
                </a:cubicBezTo>
                <a:cubicBezTo>
                  <a:pt x="6893435" y="3061734"/>
                  <a:pt x="6901774" y="3066267"/>
                  <a:pt x="6910765" y="3068515"/>
                </a:cubicBezTo>
                <a:cubicBezTo>
                  <a:pt x="6925263" y="3072139"/>
                  <a:pt x="6940073" y="3074376"/>
                  <a:pt x="6954727" y="3077307"/>
                </a:cubicBezTo>
                <a:cubicBezTo>
                  <a:pt x="7066096" y="3074376"/>
                  <a:pt x="7177547" y="3073691"/>
                  <a:pt x="7288834" y="3068515"/>
                </a:cubicBezTo>
                <a:cubicBezTo>
                  <a:pt x="7338759" y="3066193"/>
                  <a:pt x="7328967" y="3055172"/>
                  <a:pt x="7376757" y="3042138"/>
                </a:cubicBezTo>
                <a:cubicBezTo>
                  <a:pt x="7393956" y="3037447"/>
                  <a:pt x="7411926" y="3036277"/>
                  <a:pt x="7429511" y="3033346"/>
                </a:cubicBezTo>
                <a:cubicBezTo>
                  <a:pt x="7547801" y="2974199"/>
                  <a:pt x="7372295" y="3058099"/>
                  <a:pt x="7508642" y="3006969"/>
                </a:cubicBezTo>
                <a:cubicBezTo>
                  <a:pt x="7518536" y="3003259"/>
                  <a:pt x="7525844" y="2994627"/>
                  <a:pt x="7535019" y="2989384"/>
                </a:cubicBezTo>
                <a:cubicBezTo>
                  <a:pt x="7556504" y="2977107"/>
                  <a:pt x="7577935" y="2970982"/>
                  <a:pt x="7596565" y="2954215"/>
                </a:cubicBezTo>
                <a:cubicBezTo>
                  <a:pt x="7621401" y="2931862"/>
                  <a:pt x="7664478" y="2890850"/>
                  <a:pt x="7684488" y="2857500"/>
                </a:cubicBezTo>
                <a:cubicBezTo>
                  <a:pt x="7694603" y="2840641"/>
                  <a:pt x="7700750" y="2821605"/>
                  <a:pt x="7710865" y="2804746"/>
                </a:cubicBezTo>
                <a:cubicBezTo>
                  <a:pt x="7718404" y="2792180"/>
                  <a:pt x="7730058" y="2782348"/>
                  <a:pt x="7737242" y="2769576"/>
                </a:cubicBezTo>
                <a:cubicBezTo>
                  <a:pt x="7756519" y="2735305"/>
                  <a:pt x="7768185" y="2696785"/>
                  <a:pt x="7789996" y="2664069"/>
                </a:cubicBezTo>
                <a:cubicBezTo>
                  <a:pt x="7813442" y="2628900"/>
                  <a:pt x="7841431" y="2596367"/>
                  <a:pt x="7860334" y="2558561"/>
                </a:cubicBezTo>
                <a:lnTo>
                  <a:pt x="7913088" y="2453053"/>
                </a:lnTo>
                <a:cubicBezTo>
                  <a:pt x="7921880" y="2435469"/>
                  <a:pt x="7927669" y="2416028"/>
                  <a:pt x="7939465" y="2400300"/>
                </a:cubicBezTo>
                <a:cubicBezTo>
                  <a:pt x="7982710" y="2342639"/>
                  <a:pt x="7952431" y="2389361"/>
                  <a:pt x="7983427" y="2321169"/>
                </a:cubicBezTo>
                <a:cubicBezTo>
                  <a:pt x="7991562" y="2303271"/>
                  <a:pt x="8002677" y="2286738"/>
                  <a:pt x="8009803" y="2268415"/>
                </a:cubicBezTo>
                <a:cubicBezTo>
                  <a:pt x="8023239" y="2233864"/>
                  <a:pt x="8031205" y="2197327"/>
                  <a:pt x="8044973" y="2162907"/>
                </a:cubicBezTo>
                <a:cubicBezTo>
                  <a:pt x="8063205" y="2117327"/>
                  <a:pt x="8075079" y="2080582"/>
                  <a:pt x="8097727" y="2039815"/>
                </a:cubicBezTo>
                <a:cubicBezTo>
                  <a:pt x="8106026" y="2024876"/>
                  <a:pt x="8115311" y="2010507"/>
                  <a:pt x="8124103" y="1995853"/>
                </a:cubicBezTo>
                <a:cubicBezTo>
                  <a:pt x="8127034" y="1981199"/>
                  <a:pt x="8128170" y="1966069"/>
                  <a:pt x="8132896" y="1951892"/>
                </a:cubicBezTo>
                <a:cubicBezTo>
                  <a:pt x="8137041" y="1939458"/>
                  <a:pt x="8145157" y="1928700"/>
                  <a:pt x="8150480" y="1916723"/>
                </a:cubicBezTo>
                <a:cubicBezTo>
                  <a:pt x="8179158" y="1852198"/>
                  <a:pt x="8154511" y="1893092"/>
                  <a:pt x="8185650" y="1846384"/>
                </a:cubicBezTo>
                <a:cubicBezTo>
                  <a:pt x="8188581" y="1837592"/>
                  <a:pt x="8190791" y="1828526"/>
                  <a:pt x="8194442" y="1820007"/>
                </a:cubicBezTo>
                <a:cubicBezTo>
                  <a:pt x="8205479" y="1794254"/>
                  <a:pt x="8213846" y="1780532"/>
                  <a:pt x="8229611" y="1758461"/>
                </a:cubicBezTo>
                <a:cubicBezTo>
                  <a:pt x="8238128" y="1746537"/>
                  <a:pt x="8244731" y="1732673"/>
                  <a:pt x="8255988" y="1723292"/>
                </a:cubicBezTo>
                <a:cubicBezTo>
                  <a:pt x="8263108" y="1717359"/>
                  <a:pt x="8273687" y="1717754"/>
                  <a:pt x="8282365" y="1714500"/>
                </a:cubicBezTo>
                <a:cubicBezTo>
                  <a:pt x="8297143" y="1708958"/>
                  <a:pt x="8311494" y="1702309"/>
                  <a:pt x="8326327" y="1696915"/>
                </a:cubicBezTo>
                <a:cubicBezTo>
                  <a:pt x="8335473" y="1693589"/>
                  <a:pt x="8397001" y="1672038"/>
                  <a:pt x="8414250" y="1670538"/>
                </a:cubicBezTo>
                <a:cubicBezTo>
                  <a:pt x="8469802" y="1665708"/>
                  <a:pt x="8525619" y="1664677"/>
                  <a:pt x="8581303" y="1661746"/>
                </a:cubicBezTo>
                <a:cubicBezTo>
                  <a:pt x="8656780" y="1663047"/>
                  <a:pt x="8975207" y="1608118"/>
                  <a:pt x="9135219" y="1688123"/>
                </a:cubicBezTo>
                <a:cubicBezTo>
                  <a:pt x="9144670" y="1692849"/>
                  <a:pt x="9152804" y="1699846"/>
                  <a:pt x="9161596" y="1705707"/>
                </a:cubicBezTo>
                <a:cubicBezTo>
                  <a:pt x="9191760" y="1745926"/>
                  <a:pt x="9204579" y="1766471"/>
                  <a:pt x="9249519" y="1802423"/>
                </a:cubicBezTo>
                <a:cubicBezTo>
                  <a:pt x="9264173" y="1814146"/>
                  <a:pt x="9279357" y="1825235"/>
                  <a:pt x="9293480" y="1837592"/>
                </a:cubicBezTo>
                <a:cubicBezTo>
                  <a:pt x="9366952" y="1901880"/>
                  <a:pt x="9266619" y="1824041"/>
                  <a:pt x="9355027" y="1890346"/>
                </a:cubicBezTo>
                <a:cubicBezTo>
                  <a:pt x="9371841" y="1940791"/>
                  <a:pt x="9351778" y="1893706"/>
                  <a:pt x="9390196" y="1943100"/>
                </a:cubicBezTo>
                <a:cubicBezTo>
                  <a:pt x="9403171" y="1959782"/>
                  <a:pt x="9425365" y="1995853"/>
                  <a:pt x="9425365" y="1995853"/>
                </a:cubicBezTo>
                <a:cubicBezTo>
                  <a:pt x="9431227" y="2016369"/>
                  <a:pt x="9435026" y="2037589"/>
                  <a:pt x="9442950" y="2057400"/>
                </a:cubicBezTo>
                <a:cubicBezTo>
                  <a:pt x="9446874" y="2067211"/>
                  <a:pt x="9457192" y="2073752"/>
                  <a:pt x="9460534" y="2083776"/>
                </a:cubicBezTo>
                <a:cubicBezTo>
                  <a:pt x="9466172" y="2100688"/>
                  <a:pt x="9465460" y="2119127"/>
                  <a:pt x="9469327" y="2136530"/>
                </a:cubicBezTo>
                <a:cubicBezTo>
                  <a:pt x="9471338" y="2145577"/>
                  <a:pt x="9475871" y="2153916"/>
                  <a:pt x="9478119" y="2162907"/>
                </a:cubicBezTo>
                <a:cubicBezTo>
                  <a:pt x="9481743" y="2177405"/>
                  <a:pt x="9483980" y="2192215"/>
                  <a:pt x="9486911" y="2206869"/>
                </a:cubicBezTo>
                <a:cubicBezTo>
                  <a:pt x="9483980" y="2280138"/>
                  <a:pt x="9487810" y="2353992"/>
                  <a:pt x="9478119" y="2426676"/>
                </a:cubicBezTo>
                <a:cubicBezTo>
                  <a:pt x="9475860" y="2443615"/>
                  <a:pt x="9460799" y="2456146"/>
                  <a:pt x="9451742" y="2470638"/>
                </a:cubicBezTo>
                <a:cubicBezTo>
                  <a:pt x="9443422" y="2483950"/>
                  <a:pt x="9416377" y="2523587"/>
                  <a:pt x="9407780" y="2532184"/>
                </a:cubicBezTo>
                <a:cubicBezTo>
                  <a:pt x="9397418" y="2542546"/>
                  <a:pt x="9384334" y="2549769"/>
                  <a:pt x="9372611" y="2558561"/>
                </a:cubicBezTo>
                <a:cubicBezTo>
                  <a:pt x="9331171" y="2620723"/>
                  <a:pt x="9385291" y="2545881"/>
                  <a:pt x="9319857" y="2611315"/>
                </a:cubicBezTo>
                <a:cubicBezTo>
                  <a:pt x="9312385" y="2618787"/>
                  <a:pt x="9309745" y="2630220"/>
                  <a:pt x="9302273" y="2637692"/>
                </a:cubicBezTo>
                <a:cubicBezTo>
                  <a:pt x="9294801" y="2645164"/>
                  <a:pt x="9284442" y="2649061"/>
                  <a:pt x="9275896" y="2655276"/>
                </a:cubicBezTo>
                <a:cubicBezTo>
                  <a:pt x="9252194" y="2672514"/>
                  <a:pt x="9229003" y="2690445"/>
                  <a:pt x="9205557" y="2708030"/>
                </a:cubicBezTo>
                <a:cubicBezTo>
                  <a:pt x="9203535" y="2709546"/>
                  <a:pt x="9152581" y="2748778"/>
                  <a:pt x="9144011" y="2751992"/>
                </a:cubicBezTo>
                <a:cubicBezTo>
                  <a:pt x="9130019" y="2757239"/>
                  <a:pt x="9114704" y="2757853"/>
                  <a:pt x="9100050" y="2760784"/>
                </a:cubicBezTo>
                <a:cubicBezTo>
                  <a:pt x="9080024" y="2770797"/>
                  <a:pt x="9027430" y="2793458"/>
                  <a:pt x="9003334" y="2813538"/>
                </a:cubicBezTo>
                <a:cubicBezTo>
                  <a:pt x="8993782" y="2821498"/>
                  <a:pt x="8985749" y="2831123"/>
                  <a:pt x="8976957" y="2839915"/>
                </a:cubicBezTo>
                <a:cubicBezTo>
                  <a:pt x="8936384" y="2921061"/>
                  <a:pt x="8948145" y="2884822"/>
                  <a:pt x="8932996" y="2945423"/>
                </a:cubicBezTo>
                <a:cubicBezTo>
                  <a:pt x="8935927" y="3012831"/>
                  <a:pt x="8936804" y="3080359"/>
                  <a:pt x="8941788" y="3147646"/>
                </a:cubicBezTo>
                <a:cubicBezTo>
                  <a:pt x="8943278" y="3167758"/>
                  <a:pt x="8954083" y="3189796"/>
                  <a:pt x="8959373" y="3209192"/>
                </a:cubicBezTo>
                <a:cubicBezTo>
                  <a:pt x="8982549" y="3294169"/>
                  <a:pt x="8958543" y="3261116"/>
                  <a:pt x="9003334" y="3305907"/>
                </a:cubicBezTo>
                <a:cubicBezTo>
                  <a:pt x="9006265" y="3314699"/>
                  <a:pt x="9006337" y="3325047"/>
                  <a:pt x="9012127" y="3332284"/>
                </a:cubicBezTo>
                <a:cubicBezTo>
                  <a:pt x="9024524" y="3347780"/>
                  <a:pt x="9047502" y="3352869"/>
                  <a:pt x="9064880" y="3358661"/>
                </a:cubicBezTo>
                <a:cubicBezTo>
                  <a:pt x="9073672" y="3364523"/>
                  <a:pt x="9081601" y="3371954"/>
                  <a:pt x="9091257" y="3376246"/>
                </a:cubicBezTo>
                <a:cubicBezTo>
                  <a:pt x="9128854" y="3392956"/>
                  <a:pt x="9143383" y="3392395"/>
                  <a:pt x="9179180" y="3402623"/>
                </a:cubicBezTo>
                <a:cubicBezTo>
                  <a:pt x="9188091" y="3405169"/>
                  <a:pt x="9196765" y="3408484"/>
                  <a:pt x="9205557" y="3411415"/>
                </a:cubicBezTo>
                <a:cubicBezTo>
                  <a:pt x="9243657" y="3408484"/>
                  <a:pt x="9282660" y="3411375"/>
                  <a:pt x="9319857" y="3402623"/>
                </a:cubicBezTo>
                <a:cubicBezTo>
                  <a:pt x="9334122" y="3399267"/>
                  <a:pt x="9343901" y="3385783"/>
                  <a:pt x="9355027" y="3376246"/>
                </a:cubicBezTo>
                <a:cubicBezTo>
                  <a:pt x="9364468" y="3368154"/>
                  <a:pt x="9371962" y="3357961"/>
                  <a:pt x="9381403" y="3349869"/>
                </a:cubicBezTo>
                <a:cubicBezTo>
                  <a:pt x="9392529" y="3340332"/>
                  <a:pt x="9405447" y="3333029"/>
                  <a:pt x="9416573" y="3323492"/>
                </a:cubicBezTo>
                <a:cubicBezTo>
                  <a:pt x="9426014" y="3315400"/>
                  <a:pt x="9433135" y="3304749"/>
                  <a:pt x="9442950" y="3297115"/>
                </a:cubicBezTo>
                <a:cubicBezTo>
                  <a:pt x="9459632" y="3284140"/>
                  <a:pt x="9495703" y="3261946"/>
                  <a:pt x="9495703" y="3261946"/>
                </a:cubicBezTo>
                <a:cubicBezTo>
                  <a:pt x="9501565" y="3253154"/>
                  <a:pt x="9505816" y="3243041"/>
                  <a:pt x="9513288" y="3235569"/>
                </a:cubicBezTo>
                <a:cubicBezTo>
                  <a:pt x="9582450" y="3166407"/>
                  <a:pt x="9494022" y="3278030"/>
                  <a:pt x="9566042" y="3191607"/>
                </a:cubicBezTo>
                <a:cubicBezTo>
                  <a:pt x="9572807" y="3183489"/>
                  <a:pt x="9576862" y="3173348"/>
                  <a:pt x="9583627" y="3165230"/>
                </a:cubicBezTo>
                <a:cubicBezTo>
                  <a:pt x="9640042" y="3097532"/>
                  <a:pt x="9583927" y="3177966"/>
                  <a:pt x="9627588" y="3112476"/>
                </a:cubicBezTo>
                <a:cubicBezTo>
                  <a:pt x="9727234" y="3115407"/>
                  <a:pt x="9827447" y="3110260"/>
                  <a:pt x="9926527" y="3121269"/>
                </a:cubicBezTo>
                <a:cubicBezTo>
                  <a:pt x="9937029" y="3122436"/>
                  <a:pt x="9936639" y="3140174"/>
                  <a:pt x="9944111" y="3147646"/>
                </a:cubicBezTo>
                <a:cubicBezTo>
                  <a:pt x="9951583" y="3155118"/>
                  <a:pt x="9961696" y="3159369"/>
                  <a:pt x="9970488" y="3165230"/>
                </a:cubicBezTo>
                <a:lnTo>
                  <a:pt x="10014450" y="3297115"/>
                </a:lnTo>
                <a:cubicBezTo>
                  <a:pt x="10017381" y="3305907"/>
                  <a:pt x="10018101" y="3315781"/>
                  <a:pt x="10023242" y="3323492"/>
                </a:cubicBezTo>
                <a:lnTo>
                  <a:pt x="10040827" y="3349869"/>
                </a:lnTo>
              </a:path>
            </a:pathLst>
          </a:custGeom>
          <a:noFill/>
          <a:ln w="571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2" name="Google Shape;602;p42"/>
          <p:cNvSpPr txBox="1"/>
          <p:nvPr/>
        </p:nvSpPr>
        <p:spPr>
          <a:xfrm>
            <a:off x="10120679" y="5637955"/>
            <a:ext cx="705581" cy="52322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endParaRPr sz="2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3" name="Google Shape;603;p42"/>
          <p:cNvSpPr txBox="1"/>
          <p:nvPr/>
        </p:nvSpPr>
        <p:spPr>
          <a:xfrm>
            <a:off x="630850" y="2200934"/>
            <a:ext cx="705581" cy="52322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endParaRPr sz="2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4" name="Google Shape;604;p42"/>
          <p:cNvSpPr txBox="1"/>
          <p:nvPr/>
        </p:nvSpPr>
        <p:spPr>
          <a:xfrm>
            <a:off x="2556769" y="5878107"/>
            <a:ext cx="7403977" cy="757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…and there are different ways of understanding causality …but that’s another presentation…</a:t>
            </a:r>
            <a:endParaRPr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p43"/>
          <p:cNvSpPr txBox="1">
            <a:spLocks noGrp="1"/>
          </p:cNvSpPr>
          <p:nvPr>
            <p:ph type="sldNum" idx="12"/>
          </p:nvPr>
        </p:nvSpPr>
        <p:spPr>
          <a:xfrm>
            <a:off x="8196594" y="6495691"/>
            <a:ext cx="2743200" cy="225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51</a:t>
            </a:fld>
            <a:endParaRPr/>
          </a:p>
        </p:txBody>
      </p:sp>
      <p:sp>
        <p:nvSpPr>
          <p:cNvPr id="611" name="Google Shape;611;p43"/>
          <p:cNvSpPr txBox="1">
            <a:spLocks noGrp="1"/>
          </p:cNvSpPr>
          <p:nvPr>
            <p:ph type="title"/>
          </p:nvPr>
        </p:nvSpPr>
        <p:spPr>
          <a:xfrm>
            <a:off x="1" y="956759"/>
            <a:ext cx="12191999" cy="991312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dk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631825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</a:pPr>
            <a:r>
              <a:rPr lang="en-GB" dirty="0"/>
              <a:t>Why care?</a:t>
            </a:r>
            <a:endParaRPr dirty="0"/>
          </a:p>
        </p:txBody>
      </p:sp>
      <p:sp>
        <p:nvSpPr>
          <p:cNvPr id="612" name="Google Shape;612;p43"/>
          <p:cNvSpPr txBox="1"/>
          <p:nvPr/>
        </p:nvSpPr>
        <p:spPr>
          <a:xfrm>
            <a:off x="639639" y="2245401"/>
            <a:ext cx="10983792" cy="33865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GB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 can have a good evaluation without exploring causality</a:t>
            </a:r>
            <a:endParaRPr dirty="0"/>
          </a:p>
          <a:p>
            <a:pPr marL="285750" marR="0" lvl="0" indent="-133350" algn="l" rtl="0">
              <a:lnSpc>
                <a:spcPct val="90000"/>
              </a:lnSpc>
              <a:spcBef>
                <a:spcPts val="8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90000"/>
              </a:lnSpc>
              <a:spcBef>
                <a:spcPts val="8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GB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But you need to consider causation to discuss </a:t>
            </a:r>
            <a:r>
              <a:rPr lang="en-GB" sz="2400" b="1" u="sng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IMPACT</a:t>
            </a:r>
            <a:endParaRPr dirty="0"/>
          </a:p>
          <a:p>
            <a:pPr marL="285750" marR="0" lvl="0" indent="-133350" algn="l" rtl="0">
              <a:lnSpc>
                <a:spcPct val="90000"/>
              </a:lnSpc>
              <a:spcBef>
                <a:spcPts val="8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1" u="sng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90000"/>
              </a:lnSpc>
              <a:spcBef>
                <a:spcPts val="8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GB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 are all motivated by having the biggest possible impact on equality gaps</a:t>
            </a:r>
            <a:endParaRPr dirty="0"/>
          </a:p>
          <a:p>
            <a:pPr marL="285750" marR="0" lvl="0" indent="-133350" algn="l" rtl="0">
              <a:lnSpc>
                <a:spcPct val="90000"/>
              </a:lnSpc>
              <a:spcBef>
                <a:spcPts val="8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90000"/>
              </a:lnSpc>
              <a:spcBef>
                <a:spcPts val="8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GB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Let’s explore how different methods can help us do that</a:t>
            </a:r>
            <a:endParaRPr dirty="0"/>
          </a:p>
          <a:p>
            <a:pPr marL="285750" marR="0" lvl="0" indent="-171450" algn="l" rtl="0">
              <a:lnSpc>
                <a:spcPct val="90000"/>
              </a:lnSpc>
              <a:spcBef>
                <a:spcPts val="84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9"/>
          <p:cNvSpPr txBox="1">
            <a:spLocks noGrp="1"/>
          </p:cNvSpPr>
          <p:nvPr>
            <p:ph type="sldNum" idx="12"/>
          </p:nvPr>
        </p:nvSpPr>
        <p:spPr>
          <a:xfrm>
            <a:off x="8196594" y="6495691"/>
            <a:ext cx="2743200" cy="225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52</a:t>
            </a:fld>
            <a:endParaRPr/>
          </a:p>
        </p:txBody>
      </p:sp>
      <p:sp>
        <p:nvSpPr>
          <p:cNvPr id="154" name="Google Shape;154;p9"/>
          <p:cNvSpPr txBox="1">
            <a:spLocks noGrp="1"/>
          </p:cNvSpPr>
          <p:nvPr>
            <p:ph type="title"/>
          </p:nvPr>
        </p:nvSpPr>
        <p:spPr>
          <a:xfrm>
            <a:off x="1" y="956759"/>
            <a:ext cx="12191999" cy="991312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dk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631825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</a:pPr>
            <a:r>
              <a:rPr lang="en-GB"/>
              <a:t>The missing type of evidence</a:t>
            </a:r>
            <a:endParaRPr/>
          </a:p>
        </p:txBody>
      </p:sp>
      <p:sp>
        <p:nvSpPr>
          <p:cNvPr id="155" name="Google Shape;155;p9"/>
          <p:cNvSpPr txBox="1"/>
          <p:nvPr/>
        </p:nvSpPr>
        <p:spPr>
          <a:xfrm>
            <a:off x="8805244" y="3643734"/>
            <a:ext cx="2957668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i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We’ve got quite a lot of this</a:t>
            </a:r>
            <a:endParaRPr sz="1800" dirty="0"/>
          </a:p>
        </p:txBody>
      </p:sp>
      <p:sp>
        <p:nvSpPr>
          <p:cNvPr id="156" name="Google Shape;156;p9"/>
          <p:cNvSpPr txBox="1"/>
          <p:nvPr/>
        </p:nvSpPr>
        <p:spPr>
          <a:xfrm>
            <a:off x="8805243" y="4637794"/>
            <a:ext cx="3090833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i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Some of this, and getting better</a:t>
            </a:r>
            <a:endParaRPr sz="1800" dirty="0"/>
          </a:p>
        </p:txBody>
      </p:sp>
      <p:sp>
        <p:nvSpPr>
          <p:cNvPr id="157" name="Google Shape;157;p9"/>
          <p:cNvSpPr txBox="1"/>
          <p:nvPr/>
        </p:nvSpPr>
        <p:spPr>
          <a:xfrm>
            <a:off x="8816846" y="5908853"/>
            <a:ext cx="2679736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i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Missing piece of the puzzle</a:t>
            </a:r>
            <a:endParaRPr sz="1800" dirty="0"/>
          </a:p>
        </p:txBody>
      </p:sp>
      <p:cxnSp>
        <p:nvCxnSpPr>
          <p:cNvPr id="158" name="Google Shape;158;p9"/>
          <p:cNvCxnSpPr/>
          <p:nvPr/>
        </p:nvCxnSpPr>
        <p:spPr>
          <a:xfrm rot="10800000">
            <a:off x="6946285" y="3935944"/>
            <a:ext cx="1477073" cy="0"/>
          </a:xfrm>
          <a:prstGeom prst="straightConnector1">
            <a:avLst/>
          </a:prstGeom>
          <a:noFill/>
          <a:ln w="57150" cap="flat" cmpd="sng">
            <a:solidFill>
              <a:schemeClr val="accent2"/>
            </a:solidFill>
            <a:prstDash val="solid"/>
            <a:miter lim="800000"/>
            <a:headEnd type="none" w="sm" len="sm"/>
            <a:tailEnd type="triangle" w="med" len="med"/>
          </a:ln>
        </p:spPr>
      </p:cxnSp>
      <p:pic>
        <p:nvPicPr>
          <p:cNvPr id="159" name="Google Shape;159;p9"/>
          <p:cNvPicPr preferRelativeResize="0"/>
          <p:nvPr/>
        </p:nvPicPr>
        <p:blipFill rotWithShape="1">
          <a:blip r:embed="rId3">
            <a:alphaModFix/>
          </a:blip>
          <a:srcRect l="1158" t="5514" r="2716" b="23048"/>
          <a:stretch/>
        </p:blipFill>
        <p:spPr>
          <a:xfrm>
            <a:off x="3317695" y="3429000"/>
            <a:ext cx="3430048" cy="3181504"/>
          </a:xfrm>
          <a:prstGeom prst="rect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pic>
      <p:cxnSp>
        <p:nvCxnSpPr>
          <p:cNvPr id="160" name="Google Shape;160;p9"/>
          <p:cNvCxnSpPr/>
          <p:nvPr/>
        </p:nvCxnSpPr>
        <p:spPr>
          <a:xfrm rot="10800000">
            <a:off x="6968966" y="5099459"/>
            <a:ext cx="1477073" cy="0"/>
          </a:xfrm>
          <a:prstGeom prst="straightConnector1">
            <a:avLst/>
          </a:prstGeom>
          <a:noFill/>
          <a:ln w="57150" cap="flat" cmpd="sng">
            <a:solidFill>
              <a:schemeClr val="accent2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61" name="Google Shape;161;p9"/>
          <p:cNvCxnSpPr/>
          <p:nvPr/>
        </p:nvCxnSpPr>
        <p:spPr>
          <a:xfrm rot="10800000">
            <a:off x="6971733" y="6232018"/>
            <a:ext cx="1477073" cy="0"/>
          </a:xfrm>
          <a:prstGeom prst="straightConnector1">
            <a:avLst/>
          </a:prstGeom>
          <a:noFill/>
          <a:ln w="57150" cap="flat" cmpd="sng">
            <a:solidFill>
              <a:schemeClr val="accent2"/>
            </a:solidFill>
            <a:prstDash val="solid"/>
            <a:miter lim="800000"/>
            <a:headEnd type="none" w="sm" len="sm"/>
            <a:tailEnd type="triangle" w="med" len="med"/>
          </a:ln>
        </p:spPr>
      </p:cxnSp>
      <p:pic>
        <p:nvPicPr>
          <p:cNvPr id="4098" name="Picture 2" descr="Home - Office for Students">
            <a:extLst>
              <a:ext uri="{FF2B5EF4-FFF2-40B4-BE49-F238E27FC236}">
                <a16:creationId xmlns:a16="http://schemas.microsoft.com/office/drawing/2014/main" id="{1D5A041D-B110-473B-8DD1-36481459D9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695" y="2026548"/>
            <a:ext cx="3448050" cy="132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p44"/>
          <p:cNvSpPr txBox="1">
            <a:spLocks noGrp="1"/>
          </p:cNvSpPr>
          <p:nvPr>
            <p:ph type="sldNum" idx="12"/>
          </p:nvPr>
        </p:nvSpPr>
        <p:spPr>
          <a:xfrm>
            <a:off x="8196594" y="6495691"/>
            <a:ext cx="2743200" cy="225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53</a:t>
            </a:fld>
            <a:endParaRPr/>
          </a:p>
        </p:txBody>
      </p:sp>
      <p:sp>
        <p:nvSpPr>
          <p:cNvPr id="619" name="Google Shape;619;p44"/>
          <p:cNvSpPr txBox="1">
            <a:spLocks noGrp="1"/>
          </p:cNvSpPr>
          <p:nvPr>
            <p:ph type="title"/>
          </p:nvPr>
        </p:nvSpPr>
        <p:spPr>
          <a:xfrm>
            <a:off x="1" y="956759"/>
            <a:ext cx="12191999" cy="991312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dk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631825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</a:pPr>
            <a:r>
              <a:rPr lang="en-GB" dirty="0"/>
              <a:t>So how can we develop causal evidence?</a:t>
            </a:r>
            <a:endParaRPr dirty="0"/>
          </a:p>
        </p:txBody>
      </p:sp>
      <p:grpSp>
        <p:nvGrpSpPr>
          <p:cNvPr id="620" name="Google Shape;620;p44"/>
          <p:cNvGrpSpPr/>
          <p:nvPr/>
        </p:nvGrpSpPr>
        <p:grpSpPr>
          <a:xfrm>
            <a:off x="1979247" y="2610060"/>
            <a:ext cx="7410064" cy="3715201"/>
            <a:chOff x="0" y="21835"/>
            <a:chExt cx="7410064" cy="3715201"/>
          </a:xfrm>
        </p:grpSpPr>
        <p:sp>
          <p:nvSpPr>
            <p:cNvPr id="621" name="Google Shape;621;p44"/>
            <p:cNvSpPr/>
            <p:nvPr/>
          </p:nvSpPr>
          <p:spPr>
            <a:xfrm>
              <a:off x="0" y="21835"/>
              <a:ext cx="7410064" cy="1123200"/>
            </a:xfrm>
            <a:prstGeom prst="roundRect">
              <a:avLst>
                <a:gd name="adj" fmla="val 16667"/>
              </a:avLst>
            </a:prstGeom>
            <a:solidFill>
              <a:srgbClr val="3865BC"/>
            </a:solidFill>
            <a:ln w="12700" cap="flat" cmpd="sng">
              <a:solidFill>
                <a:schemeClr val="l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44"/>
            <p:cNvSpPr txBox="1"/>
            <p:nvPr/>
          </p:nvSpPr>
          <p:spPr>
            <a:xfrm>
              <a:off x="54830" y="76665"/>
              <a:ext cx="7300404" cy="10135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Arial"/>
                <a:buNone/>
              </a:pPr>
              <a:r>
                <a:rPr lang="en-GB" sz="2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Quasi-experiments</a:t>
              </a:r>
              <a:endParaRPr/>
            </a:p>
          </p:txBody>
        </p:sp>
        <p:sp>
          <p:nvSpPr>
            <p:cNvPr id="623" name="Google Shape;623;p44"/>
            <p:cNvSpPr/>
            <p:nvPr/>
          </p:nvSpPr>
          <p:spPr>
            <a:xfrm>
              <a:off x="0" y="1317835"/>
              <a:ext cx="7410064" cy="1123200"/>
            </a:xfrm>
            <a:prstGeom prst="roundRect">
              <a:avLst>
                <a:gd name="adj" fmla="val 16667"/>
              </a:avLst>
            </a:prstGeom>
            <a:solidFill>
              <a:srgbClr val="3865BC"/>
            </a:solidFill>
            <a:ln w="12700" cap="flat" cmpd="sng">
              <a:solidFill>
                <a:schemeClr val="l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44"/>
            <p:cNvSpPr txBox="1"/>
            <p:nvPr/>
          </p:nvSpPr>
          <p:spPr>
            <a:xfrm>
              <a:off x="54830" y="1372665"/>
              <a:ext cx="7300404" cy="10135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Arial"/>
                <a:buNone/>
              </a:pPr>
              <a:r>
                <a:rPr lang="en-GB" sz="2800" b="0" i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Small n evaluation</a:t>
              </a:r>
              <a:endParaRPr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5" name="Google Shape;625;p44"/>
            <p:cNvSpPr/>
            <p:nvPr/>
          </p:nvSpPr>
          <p:spPr>
            <a:xfrm>
              <a:off x="0" y="2613836"/>
              <a:ext cx="7410064" cy="1123200"/>
            </a:xfrm>
            <a:prstGeom prst="roundRect">
              <a:avLst>
                <a:gd name="adj" fmla="val 16667"/>
              </a:avLst>
            </a:prstGeom>
            <a:solidFill>
              <a:srgbClr val="3865BC"/>
            </a:solidFill>
            <a:ln w="12700" cap="flat" cmpd="sng">
              <a:solidFill>
                <a:schemeClr val="l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44"/>
            <p:cNvSpPr txBox="1"/>
            <p:nvPr/>
          </p:nvSpPr>
          <p:spPr>
            <a:xfrm>
              <a:off x="54830" y="2668666"/>
              <a:ext cx="7300404" cy="10135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Arial"/>
                <a:buNone/>
              </a:pPr>
              <a:r>
                <a:rPr lang="en-GB" sz="2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RCTs</a:t>
              </a:r>
              <a:endParaRPr/>
            </a:p>
          </p:txBody>
        </p:sp>
      </p:grpSp>
      <p:sp>
        <p:nvSpPr>
          <p:cNvPr id="627" name="Google Shape;627;p44"/>
          <p:cNvSpPr txBox="1"/>
          <p:nvPr/>
        </p:nvSpPr>
        <p:spPr>
          <a:xfrm>
            <a:off x="803275" y="2133600"/>
            <a:ext cx="6097464" cy="341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Presentations today include…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p45"/>
          <p:cNvSpPr txBox="1">
            <a:spLocks noGrp="1"/>
          </p:cNvSpPr>
          <p:nvPr>
            <p:ph type="sldNum" idx="12"/>
          </p:nvPr>
        </p:nvSpPr>
        <p:spPr>
          <a:xfrm>
            <a:off x="8196594" y="6495691"/>
            <a:ext cx="2743200" cy="225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54</a:t>
            </a:fld>
            <a:endParaRPr/>
          </a:p>
        </p:txBody>
      </p:sp>
      <p:sp>
        <p:nvSpPr>
          <p:cNvPr id="634" name="Google Shape;634;p45"/>
          <p:cNvSpPr txBox="1">
            <a:spLocks noGrp="1"/>
          </p:cNvSpPr>
          <p:nvPr>
            <p:ph type="title"/>
          </p:nvPr>
        </p:nvSpPr>
        <p:spPr>
          <a:xfrm>
            <a:off x="1" y="956759"/>
            <a:ext cx="12191999" cy="991312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dk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631825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</a:pPr>
            <a:r>
              <a:rPr lang="en-GB" dirty="0"/>
              <a:t>This afternoon</a:t>
            </a:r>
            <a:endParaRPr dirty="0"/>
          </a:p>
        </p:txBody>
      </p:sp>
      <p:grpSp>
        <p:nvGrpSpPr>
          <p:cNvPr id="635" name="Google Shape;635;p45"/>
          <p:cNvGrpSpPr/>
          <p:nvPr/>
        </p:nvGrpSpPr>
        <p:grpSpPr>
          <a:xfrm>
            <a:off x="2032000" y="2948496"/>
            <a:ext cx="7410064" cy="2620801"/>
            <a:chOff x="0" y="569035"/>
            <a:chExt cx="7410064" cy="2620801"/>
          </a:xfrm>
        </p:grpSpPr>
        <p:sp>
          <p:nvSpPr>
            <p:cNvPr id="636" name="Google Shape;636;p45"/>
            <p:cNvSpPr/>
            <p:nvPr/>
          </p:nvSpPr>
          <p:spPr>
            <a:xfrm>
              <a:off x="0" y="569035"/>
              <a:ext cx="7410064" cy="1216800"/>
            </a:xfrm>
            <a:prstGeom prst="roundRect">
              <a:avLst>
                <a:gd name="adj" fmla="val 16667"/>
              </a:avLst>
            </a:prstGeom>
            <a:solidFill>
              <a:srgbClr val="3865BC"/>
            </a:solidFill>
            <a:ln w="12700" cap="flat" cmpd="sng">
              <a:solidFill>
                <a:schemeClr val="l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45"/>
            <p:cNvSpPr txBox="1"/>
            <p:nvPr/>
          </p:nvSpPr>
          <p:spPr>
            <a:xfrm>
              <a:off x="59399" y="628434"/>
              <a:ext cx="7291266" cy="109800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Arial"/>
                <a:buNone/>
              </a:pPr>
              <a:r>
                <a:rPr lang="en-GB" sz="2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Theory of change</a:t>
              </a:r>
              <a:endParaRPr/>
            </a:p>
          </p:txBody>
        </p:sp>
        <p:sp>
          <p:nvSpPr>
            <p:cNvPr id="638" name="Google Shape;638;p45"/>
            <p:cNvSpPr/>
            <p:nvPr/>
          </p:nvSpPr>
          <p:spPr>
            <a:xfrm>
              <a:off x="0" y="1973036"/>
              <a:ext cx="7410064" cy="1216800"/>
            </a:xfrm>
            <a:prstGeom prst="roundRect">
              <a:avLst>
                <a:gd name="adj" fmla="val 16667"/>
              </a:avLst>
            </a:prstGeom>
            <a:solidFill>
              <a:srgbClr val="3865BC"/>
            </a:solidFill>
            <a:ln w="12700" cap="flat" cmpd="sng">
              <a:solidFill>
                <a:schemeClr val="l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45"/>
            <p:cNvSpPr txBox="1"/>
            <p:nvPr/>
          </p:nvSpPr>
          <p:spPr>
            <a:xfrm>
              <a:off x="59399" y="2032435"/>
              <a:ext cx="7291266" cy="109800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Arial"/>
                <a:buNone/>
              </a:pPr>
              <a:r>
                <a:rPr lang="en-GB" sz="2800" b="0" i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Survey design and validity</a:t>
              </a:r>
              <a:endParaRPr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p46"/>
          <p:cNvSpPr txBox="1">
            <a:spLocks noGrp="1"/>
          </p:cNvSpPr>
          <p:nvPr>
            <p:ph type="title"/>
          </p:nvPr>
        </p:nvSpPr>
        <p:spPr>
          <a:xfrm>
            <a:off x="0" y="2255471"/>
            <a:ext cx="12191999" cy="1713213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dk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631825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</a:pPr>
            <a:r>
              <a:rPr lang="en-GB"/>
              <a:t>Thank you</a:t>
            </a:r>
            <a:endParaRPr/>
          </a:p>
        </p:txBody>
      </p:sp>
      <p:sp>
        <p:nvSpPr>
          <p:cNvPr id="645" name="Google Shape;645;p46"/>
          <p:cNvSpPr txBox="1">
            <a:spLocks noGrp="1"/>
          </p:cNvSpPr>
          <p:nvPr>
            <p:ph type="sldNum" idx="12"/>
          </p:nvPr>
        </p:nvSpPr>
        <p:spPr>
          <a:xfrm>
            <a:off x="9230264" y="6495691"/>
            <a:ext cx="2743200" cy="225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55</a:t>
            </a:fld>
            <a:endParaRPr/>
          </a:p>
        </p:txBody>
      </p:sp>
      <p:pic>
        <p:nvPicPr>
          <p:cNvPr id="646" name="Google Shape;646;p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75175" y="4256202"/>
            <a:ext cx="4920412" cy="19519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6"/>
          <p:cNvSpPr txBox="1">
            <a:spLocks noGrp="1"/>
          </p:cNvSpPr>
          <p:nvPr>
            <p:ph type="sldNum" idx="12"/>
          </p:nvPr>
        </p:nvSpPr>
        <p:spPr>
          <a:xfrm>
            <a:off x="8196594" y="6495691"/>
            <a:ext cx="2743200" cy="225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6</a:t>
            </a:fld>
            <a:endParaRPr/>
          </a:p>
        </p:txBody>
      </p:sp>
      <p:sp>
        <p:nvSpPr>
          <p:cNvPr id="121" name="Google Shape;121;p6"/>
          <p:cNvSpPr txBox="1">
            <a:spLocks noGrp="1"/>
          </p:cNvSpPr>
          <p:nvPr>
            <p:ph type="title"/>
          </p:nvPr>
        </p:nvSpPr>
        <p:spPr>
          <a:xfrm>
            <a:off x="1" y="956759"/>
            <a:ext cx="12191999" cy="991312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dk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631825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</a:pPr>
            <a:r>
              <a:rPr lang="en-GB"/>
              <a:t>The missing type of evidence</a:t>
            </a:r>
            <a:endParaRPr/>
          </a:p>
        </p:txBody>
      </p:sp>
      <p:pic>
        <p:nvPicPr>
          <p:cNvPr id="122" name="Google Shape;122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2851" y="2092570"/>
            <a:ext cx="2542959" cy="3596054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23" name="Google Shape;123;p6"/>
          <p:cNvSpPr txBox="1"/>
          <p:nvPr/>
        </p:nvSpPr>
        <p:spPr>
          <a:xfrm>
            <a:off x="4638623" y="3166666"/>
            <a:ext cx="6094428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i="1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“Most of the studies analysed found positive but modest effects. There are still some gaps in the research base, and the evidence often does not demonstrate </a:t>
            </a:r>
            <a:r>
              <a:rPr lang="en-GB" sz="2400" b="1" i="1" u="sng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causality…</a:t>
            </a:r>
            <a:r>
              <a:rPr lang="en-GB" sz="2400" i="1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dirty="0"/>
          </a:p>
        </p:txBody>
      </p:sp>
      <p:sp>
        <p:nvSpPr>
          <p:cNvPr id="124" name="Google Shape;124;p6"/>
          <p:cNvSpPr txBox="1"/>
          <p:nvPr/>
        </p:nvSpPr>
        <p:spPr>
          <a:xfrm>
            <a:off x="-1464" y="6581001"/>
            <a:ext cx="6097464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See: https://taso.org.uk/publications/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/>
          <p:cNvSpPr txBox="1">
            <a:spLocks noGrp="1"/>
          </p:cNvSpPr>
          <p:nvPr>
            <p:ph type="sldNum" idx="12"/>
          </p:nvPr>
        </p:nvSpPr>
        <p:spPr>
          <a:xfrm>
            <a:off x="8196594" y="6495691"/>
            <a:ext cx="2743200" cy="225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7</a:t>
            </a:fld>
            <a:endParaRPr/>
          </a:p>
        </p:txBody>
      </p:sp>
      <p:sp>
        <p:nvSpPr>
          <p:cNvPr id="131" name="Google Shape;131;p7"/>
          <p:cNvSpPr txBox="1">
            <a:spLocks noGrp="1"/>
          </p:cNvSpPr>
          <p:nvPr>
            <p:ph type="title"/>
          </p:nvPr>
        </p:nvSpPr>
        <p:spPr>
          <a:xfrm>
            <a:off x="1" y="956759"/>
            <a:ext cx="12191999" cy="991312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dk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631825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</a:pPr>
            <a:r>
              <a:rPr lang="en-GB"/>
              <a:t>The missing type of evidence</a:t>
            </a:r>
            <a:endParaRPr/>
          </a:p>
        </p:txBody>
      </p:sp>
      <p:pic>
        <p:nvPicPr>
          <p:cNvPr id="132" name="Google Shape;132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2851" y="2092570"/>
            <a:ext cx="2542959" cy="3596054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33" name="Google Shape;133;p7"/>
          <p:cNvSpPr txBox="1"/>
          <p:nvPr/>
        </p:nvSpPr>
        <p:spPr>
          <a:xfrm>
            <a:off x="4638623" y="3166666"/>
            <a:ext cx="6094428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i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“There are still some gaps in the research base, and the evidence often does not demonstrate </a:t>
            </a:r>
            <a:r>
              <a:rPr lang="en-GB" sz="2400" b="1" i="1" u="sng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causality</a:t>
            </a:r>
            <a:r>
              <a:rPr lang="en-GB" sz="2400" i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…”</a:t>
            </a:r>
            <a:endParaRPr/>
          </a:p>
        </p:txBody>
      </p:sp>
      <p:sp>
        <p:nvSpPr>
          <p:cNvPr id="134" name="Google Shape;134;p7"/>
          <p:cNvSpPr txBox="1"/>
          <p:nvPr/>
        </p:nvSpPr>
        <p:spPr>
          <a:xfrm>
            <a:off x="-1464" y="6581001"/>
            <a:ext cx="6097464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See: https://taso.org.uk/publications/</a:t>
            </a:r>
            <a:endParaRPr/>
          </a:p>
        </p:txBody>
      </p:sp>
      <p:pic>
        <p:nvPicPr>
          <p:cNvPr id="135" name="Google Shape;135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0579" y="2364050"/>
            <a:ext cx="2550086" cy="3596054"/>
          </a:xfrm>
          <a:prstGeom prst="rect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8"/>
          <p:cNvSpPr txBox="1">
            <a:spLocks noGrp="1"/>
          </p:cNvSpPr>
          <p:nvPr>
            <p:ph type="sldNum" idx="12"/>
          </p:nvPr>
        </p:nvSpPr>
        <p:spPr>
          <a:xfrm>
            <a:off x="8196594" y="6495691"/>
            <a:ext cx="2743200" cy="225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8</a:t>
            </a:fld>
            <a:endParaRPr/>
          </a:p>
        </p:txBody>
      </p:sp>
      <p:sp>
        <p:nvSpPr>
          <p:cNvPr id="142" name="Google Shape;142;p8"/>
          <p:cNvSpPr txBox="1">
            <a:spLocks noGrp="1"/>
          </p:cNvSpPr>
          <p:nvPr>
            <p:ph type="title"/>
          </p:nvPr>
        </p:nvSpPr>
        <p:spPr>
          <a:xfrm>
            <a:off x="1" y="956759"/>
            <a:ext cx="12191999" cy="991312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dk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631825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</a:pPr>
            <a:r>
              <a:rPr lang="en-GB"/>
              <a:t>The missing type of evidence</a:t>
            </a:r>
            <a:endParaRPr/>
          </a:p>
        </p:txBody>
      </p:sp>
      <p:pic>
        <p:nvPicPr>
          <p:cNvPr id="143" name="Google Shape;143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2851" y="2092570"/>
            <a:ext cx="2542959" cy="3596054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44" name="Google Shape;144;p8"/>
          <p:cNvSpPr txBox="1"/>
          <p:nvPr/>
        </p:nvSpPr>
        <p:spPr>
          <a:xfrm>
            <a:off x="4638623" y="3166666"/>
            <a:ext cx="6094428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i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“However, small sample sizes and gaps in data coverage hinder the development of robust </a:t>
            </a:r>
            <a:r>
              <a:rPr lang="en-GB" sz="2400" b="1" i="1" u="sng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causal</a:t>
            </a:r>
            <a:r>
              <a:rPr lang="en-GB" sz="2400" i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studies…”</a:t>
            </a:r>
            <a:endParaRPr/>
          </a:p>
        </p:txBody>
      </p:sp>
      <p:sp>
        <p:nvSpPr>
          <p:cNvPr id="145" name="Google Shape;145;p8"/>
          <p:cNvSpPr txBox="1"/>
          <p:nvPr/>
        </p:nvSpPr>
        <p:spPr>
          <a:xfrm>
            <a:off x="-1464" y="6581001"/>
            <a:ext cx="6097464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See: https://taso.org.uk/publications/</a:t>
            </a:r>
            <a:endParaRPr/>
          </a:p>
        </p:txBody>
      </p:sp>
      <p:pic>
        <p:nvPicPr>
          <p:cNvPr id="146" name="Google Shape;146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0579" y="2364050"/>
            <a:ext cx="2550086" cy="3596054"/>
          </a:xfrm>
          <a:prstGeom prst="rect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47" name="Google Shape;147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54330" y="2674499"/>
            <a:ext cx="2567990" cy="3596054"/>
          </a:xfrm>
          <a:prstGeom prst="rect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0"/>
          <p:cNvSpPr txBox="1">
            <a:spLocks noGrp="1"/>
          </p:cNvSpPr>
          <p:nvPr>
            <p:ph type="sldNum" idx="12"/>
          </p:nvPr>
        </p:nvSpPr>
        <p:spPr>
          <a:xfrm>
            <a:off x="8196594" y="6495691"/>
            <a:ext cx="2743200" cy="225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9</a:t>
            </a:fld>
            <a:endParaRPr/>
          </a:p>
        </p:txBody>
      </p:sp>
      <p:sp>
        <p:nvSpPr>
          <p:cNvPr id="168" name="Google Shape;168;p10"/>
          <p:cNvSpPr txBox="1">
            <a:spLocks noGrp="1"/>
          </p:cNvSpPr>
          <p:nvPr>
            <p:ph type="title"/>
          </p:nvPr>
        </p:nvSpPr>
        <p:spPr>
          <a:xfrm>
            <a:off x="1" y="956759"/>
            <a:ext cx="12191999" cy="991312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dk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631825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</a:pPr>
            <a:r>
              <a:rPr lang="en-GB"/>
              <a:t>But what does it mean?</a:t>
            </a:r>
            <a:endParaRPr/>
          </a:p>
        </p:txBody>
      </p:sp>
      <p:sp>
        <p:nvSpPr>
          <p:cNvPr id="169" name="Google Shape;169;p10"/>
          <p:cNvSpPr txBox="1"/>
          <p:nvPr/>
        </p:nvSpPr>
        <p:spPr>
          <a:xfrm>
            <a:off x="956164" y="4023515"/>
            <a:ext cx="6097464" cy="545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Causal attribution</a:t>
            </a:r>
            <a:endParaRPr sz="2800" b="0" i="0" u="none" strike="noStrike" cap="non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0" name="Google Shape;170;p10" descr="Confused person with solid fil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41227" y="3708238"/>
            <a:ext cx="2368062" cy="2368062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10"/>
          <p:cNvSpPr txBox="1"/>
          <p:nvPr/>
        </p:nvSpPr>
        <p:spPr>
          <a:xfrm>
            <a:off x="3110279" y="2352011"/>
            <a:ext cx="6097464" cy="545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Causality</a:t>
            </a:r>
            <a:endParaRPr sz="2800" b="0" i="0" u="none" strike="noStrike" cap="non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10"/>
          <p:cNvSpPr txBox="1"/>
          <p:nvPr/>
        </p:nvSpPr>
        <p:spPr>
          <a:xfrm>
            <a:off x="6275509" y="2765940"/>
            <a:ext cx="6097464" cy="545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Causal evidence</a:t>
            </a:r>
            <a:endParaRPr sz="2800" b="0" i="0" u="none" strike="noStrike" cap="non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10"/>
          <p:cNvSpPr txBox="1"/>
          <p:nvPr/>
        </p:nvSpPr>
        <p:spPr>
          <a:xfrm>
            <a:off x="6909289" y="4296378"/>
            <a:ext cx="6185388" cy="545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0" i="0" u="none" strike="noStrike" cap="none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Causal inference</a:t>
            </a:r>
            <a:endParaRPr sz="2800" b="0" i="0" u="none" strike="noStrike" cap="none" dirty="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10"/>
          <p:cNvSpPr txBox="1"/>
          <p:nvPr/>
        </p:nvSpPr>
        <p:spPr>
          <a:xfrm>
            <a:off x="5007222" y="2974042"/>
            <a:ext cx="1177435" cy="675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3600" b="1" i="0" u="none" strike="noStrike" cap="none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ASO">
      <a:dk1>
        <a:srgbClr val="000000"/>
      </a:dk1>
      <a:lt1>
        <a:srgbClr val="FFFFFF"/>
      </a:lt1>
      <a:dk2>
        <a:srgbClr val="3B66BC"/>
      </a:dk2>
      <a:lt2>
        <a:srgbClr val="EDEBE3"/>
      </a:lt2>
      <a:accent1>
        <a:srgbClr val="07DBB3"/>
      </a:accent1>
      <a:accent2>
        <a:srgbClr val="F9466C"/>
      </a:accent2>
      <a:accent3>
        <a:srgbClr val="3B66BC"/>
      </a:accent3>
      <a:accent4>
        <a:srgbClr val="EDEBE3"/>
      </a:accent4>
      <a:accent5>
        <a:srgbClr val="000000"/>
      </a:accent5>
      <a:accent6>
        <a:srgbClr val="FFFFFF"/>
      </a:accent6>
      <a:hlink>
        <a:srgbClr val="F9466C"/>
      </a:hlink>
      <a:folHlink>
        <a:srgbClr val="07DBB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402</TotalTime>
  <Words>1316</Words>
  <Application>Microsoft Office PowerPoint</Application>
  <PresentationFormat>Widescreen</PresentationFormat>
  <Paragraphs>317</Paragraphs>
  <Slides>55</Slides>
  <Notes>55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8" baseType="lpstr">
      <vt:lpstr>Arial</vt:lpstr>
      <vt:lpstr>Calibri</vt:lpstr>
      <vt:lpstr>Office Theme</vt:lpstr>
      <vt:lpstr>Welcome and keynote: correlation versus causation</vt:lpstr>
      <vt:lpstr>Who we are</vt:lpstr>
      <vt:lpstr>Our vision and mission</vt:lpstr>
      <vt:lpstr>Correlation versus causation</vt:lpstr>
      <vt:lpstr>What we really want to know</vt:lpstr>
      <vt:lpstr>The missing type of evidence</vt:lpstr>
      <vt:lpstr>The missing type of evidence</vt:lpstr>
      <vt:lpstr>The missing type of evidence</vt:lpstr>
      <vt:lpstr>But what does it mean?</vt:lpstr>
      <vt:lpstr>Correlation</vt:lpstr>
      <vt:lpstr>A definition</vt:lpstr>
      <vt:lpstr>Types of correlation</vt:lpstr>
      <vt:lpstr>Be careful!</vt:lpstr>
      <vt:lpstr>Example: the dangers of ice cream</vt:lpstr>
      <vt:lpstr>Example: the dangers of ice cream</vt:lpstr>
      <vt:lpstr>The dangers of ice cream</vt:lpstr>
      <vt:lpstr>The dangers of ice cream</vt:lpstr>
      <vt:lpstr>Assessing a ‘causal’ claim</vt:lpstr>
      <vt:lpstr>Coincidence</vt:lpstr>
      <vt:lpstr>Coincidental correlation</vt:lpstr>
      <vt:lpstr>Coincidental correlation</vt:lpstr>
      <vt:lpstr>Coincidental correlation</vt:lpstr>
      <vt:lpstr>Causation checklist</vt:lpstr>
      <vt:lpstr>Reverse causation</vt:lpstr>
      <vt:lpstr>Reverse causation</vt:lpstr>
      <vt:lpstr>Reverse causation</vt:lpstr>
      <vt:lpstr>Reverse causation</vt:lpstr>
      <vt:lpstr>Causation checklist</vt:lpstr>
      <vt:lpstr>Confounders</vt:lpstr>
      <vt:lpstr>Confounders</vt:lpstr>
      <vt:lpstr>Confound it all!</vt:lpstr>
      <vt:lpstr>Confound it all!</vt:lpstr>
      <vt:lpstr>Causation checklist</vt:lpstr>
      <vt:lpstr>Causation checklist</vt:lpstr>
      <vt:lpstr>Some examples</vt:lpstr>
      <vt:lpstr>Causation checklist: tutoring</vt:lpstr>
      <vt:lpstr>Causation checklist: tutoring</vt:lpstr>
      <vt:lpstr>Causation checklist: outreach</vt:lpstr>
      <vt:lpstr>Causation checklist: outreach</vt:lpstr>
      <vt:lpstr>Causation checklist: outreach</vt:lpstr>
      <vt:lpstr>Causation checklist: books</vt:lpstr>
      <vt:lpstr>Causation checklist: books</vt:lpstr>
      <vt:lpstr>What we really want to know</vt:lpstr>
      <vt:lpstr>Why this matters</vt:lpstr>
      <vt:lpstr>Why this matters</vt:lpstr>
      <vt:lpstr>Why this matters</vt:lpstr>
      <vt:lpstr>Why this matters</vt:lpstr>
      <vt:lpstr>So what can we do?</vt:lpstr>
      <vt:lpstr>Looks straightforward</vt:lpstr>
      <vt:lpstr>Of course, it can be very complex...</vt:lpstr>
      <vt:lpstr>Why care?</vt:lpstr>
      <vt:lpstr>The missing type of evidence</vt:lpstr>
      <vt:lpstr>So how can we develop causal evidence?</vt:lpstr>
      <vt:lpstr>This afternoon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Correlation versus causation</dc:title>
  <dc:creator>Eliza Kozman</dc:creator>
  <cp:lastModifiedBy>Eliza Kozman</cp:lastModifiedBy>
  <cp:revision>76</cp:revision>
  <dcterms:created xsi:type="dcterms:W3CDTF">2021-03-24T10:34:03Z</dcterms:created>
  <dcterms:modified xsi:type="dcterms:W3CDTF">2021-04-22T08:56:51Z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0x010100CFFB2645B4192C469F8306416C22C8A4</vt:lpwstr>
  </property>
</Properties>
</file>