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8" roundtripDataSignature="AMtx7mjFfdqJFh2bBKu4Q494Yqc7nqtt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customschemas.google.com/relationships/presentationmetadata" Target="meta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" name="Google Shape;69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p3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4" name="Google Shape;214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3" name="Google Shape;223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2" name="Google Shape;232;p3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76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62" name="Google Shape;262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8" name="Google Shape;278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90" name="Google Shape;290;p3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" name="Google Shape;78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03" name="Google Shape;303;p4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16" name="Google Shape;316;p4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7" name="Google Shape;337;p4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8" name="Google Shape;348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/>
          </a:p>
        </p:txBody>
      </p:sp>
      <p:sp>
        <p:nvSpPr>
          <p:cNvPr id="374" name="Google Shape;374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3" name="Google Shape;39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4" name="Google Shape;394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8" name="Google Shape;408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9" name="Google Shape;409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5" name="Google Shape;425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6" name="Google Shape;426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8" name="Google Shape;438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9" name="Google Shape;439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1" name="Google Shape;491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92" name="Google Shape;492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" name="Google Shape;9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8" name="Google Shape;528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5" name="Google Shape;535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3" name="Google Shape;543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/>
          </a:p>
        </p:txBody>
      </p:sp>
      <p:sp>
        <p:nvSpPr>
          <p:cNvPr id="134" name="Google Shape;134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3" name="Google Shape;143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chemeClr val="dk2"/>
            </a:gs>
            <a:gs pos="12000">
              <a:schemeClr val="dk2"/>
            </a:gs>
            <a:gs pos="89000">
              <a:schemeClr val="accent1"/>
            </a:gs>
            <a:gs pos="100000">
              <a:schemeClr val="accent1"/>
            </a:gs>
          </a:gsLst>
          <a:lin ang="0" scaled="0"/>
        </a:gra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/>
          <p:nvPr>
            <p:ph type="ctrTitle"/>
          </p:nvPr>
        </p:nvSpPr>
        <p:spPr>
          <a:xfrm>
            <a:off x="759125" y="1122363"/>
            <a:ext cx="990887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8"/>
          <p:cNvSpPr txBox="1"/>
          <p:nvPr>
            <p:ph idx="1" type="subTitle"/>
          </p:nvPr>
        </p:nvSpPr>
        <p:spPr>
          <a:xfrm>
            <a:off x="759125" y="3602038"/>
            <a:ext cx="9908875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8"/>
          <p:cNvSpPr txBox="1"/>
          <p:nvPr>
            <p:ph idx="10" type="dt"/>
          </p:nvPr>
        </p:nvSpPr>
        <p:spPr>
          <a:xfrm>
            <a:off x="759125" y="6495691"/>
            <a:ext cx="2983925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8"/>
          <p:cNvSpPr txBox="1"/>
          <p:nvPr>
            <p:ph idx="11" type="ftr"/>
          </p:nvPr>
        </p:nvSpPr>
        <p:spPr>
          <a:xfrm>
            <a:off x="4038599" y="6495691"/>
            <a:ext cx="4950125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8"/>
          <p:cNvSpPr txBox="1"/>
          <p:nvPr>
            <p:ph idx="12" type="sldNum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A picture containing drawing&#10;&#10;Description automatically generated" id="21" name="Google Shape;21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0"/>
            <a:ext cx="3581400" cy="1076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9"/>
          <p:cNvSpPr txBox="1"/>
          <p:nvPr>
            <p:ph type="title"/>
          </p:nvPr>
        </p:nvSpPr>
        <p:spPr>
          <a:xfrm>
            <a:off x="0" y="2255471"/>
            <a:ext cx="12191999" cy="171321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9"/>
          <p:cNvSpPr txBox="1"/>
          <p:nvPr>
            <p:ph idx="10" type="dt"/>
          </p:nvPr>
        </p:nvSpPr>
        <p:spPr>
          <a:xfrm>
            <a:off x="759125" y="6495691"/>
            <a:ext cx="2983925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9"/>
          <p:cNvSpPr txBox="1"/>
          <p:nvPr>
            <p:ph idx="11" type="ftr"/>
          </p:nvPr>
        </p:nvSpPr>
        <p:spPr>
          <a:xfrm>
            <a:off x="4038599" y="6495691"/>
            <a:ext cx="4950125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9"/>
          <p:cNvSpPr txBox="1"/>
          <p:nvPr>
            <p:ph idx="12" type="sldNum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A picture containing clock&#10;&#10;Description automatically generated" id="27" name="Google Shape;27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8386" y="-4469"/>
            <a:ext cx="3108297" cy="1060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0"/>
          <p:cNvSpPr txBox="1"/>
          <p:nvPr>
            <p:ph type="title"/>
          </p:nvPr>
        </p:nvSpPr>
        <p:spPr>
          <a:xfrm>
            <a:off x="759125" y="1056400"/>
            <a:ext cx="10594675" cy="634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0"/>
          <p:cNvSpPr txBox="1"/>
          <p:nvPr>
            <p:ph idx="1" type="body"/>
          </p:nvPr>
        </p:nvSpPr>
        <p:spPr>
          <a:xfrm>
            <a:off x="759125" y="1825624"/>
            <a:ext cx="11214339" cy="45320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30"/>
          <p:cNvSpPr txBox="1"/>
          <p:nvPr>
            <p:ph idx="10" type="dt"/>
          </p:nvPr>
        </p:nvSpPr>
        <p:spPr>
          <a:xfrm>
            <a:off x="759125" y="6495691"/>
            <a:ext cx="2983925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0"/>
          <p:cNvSpPr txBox="1"/>
          <p:nvPr>
            <p:ph idx="11" type="ftr"/>
          </p:nvPr>
        </p:nvSpPr>
        <p:spPr>
          <a:xfrm>
            <a:off x="4038599" y="6495691"/>
            <a:ext cx="4950125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0"/>
          <p:cNvSpPr txBox="1"/>
          <p:nvPr>
            <p:ph idx="12" type="sldNum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A picture containing clock&#10;&#10;Description automatically generated" id="34" name="Google Shape;34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8386" y="-4469"/>
            <a:ext cx="3108297" cy="1060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32"/>
          <p:cNvSpPr txBox="1"/>
          <p:nvPr>
            <p:ph idx="10" type="dt"/>
          </p:nvPr>
        </p:nvSpPr>
        <p:spPr>
          <a:xfrm>
            <a:off x="759125" y="6495691"/>
            <a:ext cx="2983925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2"/>
          <p:cNvSpPr txBox="1"/>
          <p:nvPr>
            <p:ph idx="11" type="ftr"/>
          </p:nvPr>
        </p:nvSpPr>
        <p:spPr>
          <a:xfrm>
            <a:off x="4038599" y="6495691"/>
            <a:ext cx="4950125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2"/>
          <p:cNvSpPr txBox="1"/>
          <p:nvPr>
            <p:ph idx="12" type="sldNum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A picture containing clock&#10;&#10;Description automatically generated" id="41" name="Google Shape;41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8386" y="-4469"/>
            <a:ext cx="3108297" cy="1060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3"/>
          <p:cNvSpPr txBox="1"/>
          <p:nvPr>
            <p:ph type="title"/>
          </p:nvPr>
        </p:nvSpPr>
        <p:spPr>
          <a:xfrm>
            <a:off x="759125" y="1056400"/>
            <a:ext cx="11214339" cy="634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3"/>
          <p:cNvSpPr txBox="1"/>
          <p:nvPr>
            <p:ph idx="1" type="body"/>
          </p:nvPr>
        </p:nvSpPr>
        <p:spPr>
          <a:xfrm>
            <a:off x="759125" y="1825625"/>
            <a:ext cx="526067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3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3"/>
          <p:cNvSpPr txBox="1"/>
          <p:nvPr>
            <p:ph idx="10" type="dt"/>
          </p:nvPr>
        </p:nvSpPr>
        <p:spPr>
          <a:xfrm>
            <a:off x="759125" y="6495691"/>
            <a:ext cx="2983925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3"/>
          <p:cNvSpPr txBox="1"/>
          <p:nvPr>
            <p:ph idx="11" type="ftr"/>
          </p:nvPr>
        </p:nvSpPr>
        <p:spPr>
          <a:xfrm>
            <a:off x="4038599" y="6495691"/>
            <a:ext cx="4950125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3"/>
          <p:cNvSpPr txBox="1"/>
          <p:nvPr>
            <p:ph idx="12" type="sldNum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A picture containing clock&#10;&#10;Description automatically generated" id="49" name="Google Shape;49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8386" y="-4469"/>
            <a:ext cx="3108297" cy="1060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4"/>
          <p:cNvSpPr txBox="1"/>
          <p:nvPr>
            <p:ph type="title"/>
          </p:nvPr>
        </p:nvSpPr>
        <p:spPr>
          <a:xfrm>
            <a:off x="839788" y="1056400"/>
            <a:ext cx="10515600" cy="634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3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3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3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34"/>
          <p:cNvSpPr txBox="1"/>
          <p:nvPr>
            <p:ph idx="10" type="dt"/>
          </p:nvPr>
        </p:nvSpPr>
        <p:spPr>
          <a:xfrm>
            <a:off x="759125" y="6495691"/>
            <a:ext cx="2983925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4"/>
          <p:cNvSpPr txBox="1"/>
          <p:nvPr>
            <p:ph idx="11" type="ftr"/>
          </p:nvPr>
        </p:nvSpPr>
        <p:spPr>
          <a:xfrm>
            <a:off x="4038599" y="6495691"/>
            <a:ext cx="4950125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4"/>
          <p:cNvSpPr txBox="1"/>
          <p:nvPr>
            <p:ph idx="12" type="sldNum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A picture containing clock&#10;&#10;Description automatically generated" id="59" name="Google Shape;5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8386" y="-4469"/>
            <a:ext cx="3108297" cy="1060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5"/>
          <p:cNvSpPr txBox="1"/>
          <p:nvPr>
            <p:ph type="title"/>
          </p:nvPr>
        </p:nvSpPr>
        <p:spPr>
          <a:xfrm>
            <a:off x="759125" y="1056400"/>
            <a:ext cx="11214339" cy="634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5"/>
          <p:cNvSpPr txBox="1"/>
          <p:nvPr>
            <p:ph idx="10" type="dt"/>
          </p:nvPr>
        </p:nvSpPr>
        <p:spPr>
          <a:xfrm>
            <a:off x="759125" y="6495691"/>
            <a:ext cx="2983925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5"/>
          <p:cNvSpPr txBox="1"/>
          <p:nvPr>
            <p:ph idx="11" type="ftr"/>
          </p:nvPr>
        </p:nvSpPr>
        <p:spPr>
          <a:xfrm>
            <a:off x="4038599" y="6495691"/>
            <a:ext cx="4950125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5"/>
          <p:cNvSpPr txBox="1"/>
          <p:nvPr>
            <p:ph idx="12" type="sldNum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A picture containing clock&#10;&#10;Description automatically generated" id="65" name="Google Shape;65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8386" y="-4469"/>
            <a:ext cx="3108297" cy="1060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/>
          <p:nvPr>
            <p:ph type="title"/>
          </p:nvPr>
        </p:nvSpPr>
        <p:spPr>
          <a:xfrm>
            <a:off x="759125" y="1056400"/>
            <a:ext cx="11214339" cy="634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7"/>
          <p:cNvSpPr txBox="1"/>
          <p:nvPr>
            <p:ph idx="1" type="body"/>
          </p:nvPr>
        </p:nvSpPr>
        <p:spPr>
          <a:xfrm>
            <a:off x="759125" y="1825624"/>
            <a:ext cx="11214339" cy="45320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7"/>
          <p:cNvSpPr txBox="1"/>
          <p:nvPr>
            <p:ph idx="10" type="dt"/>
          </p:nvPr>
        </p:nvSpPr>
        <p:spPr>
          <a:xfrm>
            <a:off x="759125" y="6495691"/>
            <a:ext cx="2983925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7"/>
          <p:cNvSpPr txBox="1"/>
          <p:nvPr>
            <p:ph idx="11" type="ftr"/>
          </p:nvPr>
        </p:nvSpPr>
        <p:spPr>
          <a:xfrm>
            <a:off x="4038599" y="6495691"/>
            <a:ext cx="4950125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7"/>
          <p:cNvSpPr txBox="1"/>
          <p:nvPr>
            <p:ph idx="12" type="sldNum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png"/><Relationship Id="rId4" Type="http://schemas.openxmlformats.org/officeDocument/2006/relationships/image" Target="../media/image21.png"/><Relationship Id="rId5" Type="http://schemas.openxmlformats.org/officeDocument/2006/relationships/image" Target="../media/image26.png"/><Relationship Id="rId6" Type="http://schemas.openxmlformats.org/officeDocument/2006/relationships/image" Target="../media/image30.png"/><Relationship Id="rId7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png"/><Relationship Id="rId4" Type="http://schemas.openxmlformats.org/officeDocument/2006/relationships/image" Target="../media/image24.png"/><Relationship Id="rId5" Type="http://schemas.openxmlformats.org/officeDocument/2006/relationships/image" Target="../media/image32.png"/><Relationship Id="rId6" Type="http://schemas.openxmlformats.org/officeDocument/2006/relationships/image" Target="../media/image20.png"/><Relationship Id="rId7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Relationship Id="rId4" Type="http://schemas.openxmlformats.org/officeDocument/2006/relationships/image" Target="../media/image35.png"/><Relationship Id="rId5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Relationship Id="rId4" Type="http://schemas.openxmlformats.org/officeDocument/2006/relationships/image" Target="../media/image24.png"/><Relationship Id="rId5" Type="http://schemas.openxmlformats.org/officeDocument/2006/relationships/image" Target="../media/image37.png"/><Relationship Id="rId6" Type="http://schemas.openxmlformats.org/officeDocument/2006/relationships/image" Target="../media/image30.png"/><Relationship Id="rId7" Type="http://schemas.openxmlformats.org/officeDocument/2006/relationships/image" Target="../media/image3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4.png"/><Relationship Id="rId4" Type="http://schemas.openxmlformats.org/officeDocument/2006/relationships/image" Target="../media/image30.png"/><Relationship Id="rId5" Type="http://schemas.openxmlformats.org/officeDocument/2006/relationships/image" Target="../media/image3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5.png"/><Relationship Id="rId4" Type="http://schemas.openxmlformats.org/officeDocument/2006/relationships/image" Target="../media/image41.png"/><Relationship Id="rId5" Type="http://schemas.openxmlformats.org/officeDocument/2006/relationships/image" Target="../media/image40.png"/><Relationship Id="rId6" Type="http://schemas.openxmlformats.org/officeDocument/2006/relationships/image" Target="../media/image3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"/>
          <p:cNvSpPr txBox="1"/>
          <p:nvPr>
            <p:ph type="ctrTitle"/>
          </p:nvPr>
        </p:nvSpPr>
        <p:spPr>
          <a:xfrm>
            <a:off x="582889" y="1649742"/>
            <a:ext cx="10382865" cy="8511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GB"/>
              <a:t>TASO Conference 2021 </a:t>
            </a:r>
            <a:endParaRPr b="1" sz="4400"/>
          </a:p>
        </p:txBody>
      </p:sp>
      <p:sp>
        <p:nvSpPr>
          <p:cNvPr id="72" name="Google Shape;72;p1"/>
          <p:cNvSpPr txBox="1"/>
          <p:nvPr>
            <p:ph idx="1" type="subTitle"/>
          </p:nvPr>
        </p:nvSpPr>
        <p:spPr>
          <a:xfrm>
            <a:off x="582889" y="3899583"/>
            <a:ext cx="10382865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</a:pPr>
            <a:r>
              <a:rPr lang="en-GB" sz="2800"/>
              <a:t>Rain Sherlock / Zahra Boudalaoui-Buresi</a:t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</a:pPr>
            <a:r>
              <a:rPr lang="en-GB"/>
              <a:t>Evaluation Manager / Research Officer  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</a:pPr>
            <a:r>
              <a:rPr lang="en-GB"/>
              <a:t>Centre for Transforming Access and Student Outcomes in Higher Education (TASO) 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</a:pPr>
            <a:r>
              <a:rPr lang="en-GB"/>
              <a:t>April 2021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73" name="Google Shape;73;p1"/>
          <p:cNvSpPr txBox="1"/>
          <p:nvPr/>
        </p:nvSpPr>
        <p:spPr>
          <a:xfrm>
            <a:off x="582889" y="2504640"/>
            <a:ext cx="932893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GB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Survey design and validation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"/>
          <p:cNvSpPr txBox="1"/>
          <p:nvPr>
            <p:ph idx="12" type="sldNum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"/>
          <p:cNvSpPr txBox="1"/>
          <p:nvPr>
            <p:ph type="title"/>
          </p:nvPr>
        </p:nvSpPr>
        <p:spPr>
          <a:xfrm>
            <a:off x="0" y="989971"/>
            <a:ext cx="12192000" cy="634288"/>
          </a:xfrm>
          <a:prstGeom prst="rect">
            <a:avLst/>
          </a:prstGeom>
          <a:gradFill>
            <a:gsLst>
              <a:gs pos="0">
                <a:schemeClr val="dk2"/>
              </a:gs>
              <a:gs pos="12000">
                <a:schemeClr val="dk2"/>
              </a:gs>
              <a:gs pos="89000">
                <a:schemeClr val="accent1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>
                <a:solidFill>
                  <a:schemeClr val="lt1"/>
                </a:solidFill>
              </a:rPr>
              <a:t>A quick activity 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8" name="Google Shape;178;p10"/>
          <p:cNvSpPr txBox="1"/>
          <p:nvPr>
            <p:ph idx="1" type="body"/>
          </p:nvPr>
        </p:nvSpPr>
        <p:spPr>
          <a:xfrm>
            <a:off x="807500" y="1768774"/>
            <a:ext cx="4717500" cy="43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</a:pPr>
            <a:r>
              <a:rPr lang="en-GB" sz="9600"/>
              <a:t>Which of these examples do you think we can we reasonably represent with a single score? </a:t>
            </a:r>
            <a:endParaRPr sz="96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9600"/>
              <a:t>Self-esteem </a:t>
            </a:r>
            <a:endParaRPr sz="96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9600"/>
              <a:t>Depression</a:t>
            </a:r>
            <a:endParaRPr sz="96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9600"/>
              <a:t>Job satisfaction</a:t>
            </a:r>
            <a:endParaRPr sz="96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9600"/>
              <a:t>IQ</a:t>
            </a:r>
            <a:endParaRPr sz="96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9600"/>
              <a:t>Personality</a:t>
            </a:r>
            <a:endParaRPr sz="9600"/>
          </a:p>
          <a:p>
            <a:pPr indent="-101600" lvl="2" marL="1143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/>
          </a:p>
          <a:p>
            <a:pPr indent="-76200" lvl="2" marL="1143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2400"/>
          </a:p>
          <a:p>
            <a:pPr indent="-76200" lvl="2" marL="1143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2400"/>
          </a:p>
          <a:p>
            <a:pPr indent="-101600" lvl="2" marL="1143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400"/>
          </a:p>
          <a:p>
            <a:pPr indent="-762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  <a:p>
            <a:pPr indent="-1333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4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79" name="Google Shape;179;p10"/>
          <p:cNvSpPr txBox="1"/>
          <p:nvPr>
            <p:ph idx="12" type="sldNum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0" name="Google Shape;18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67211" y="2423466"/>
            <a:ext cx="5872842" cy="3263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6"/>
          <p:cNvSpPr txBox="1"/>
          <p:nvPr>
            <p:ph type="title"/>
          </p:nvPr>
        </p:nvSpPr>
        <p:spPr>
          <a:xfrm>
            <a:off x="0" y="989971"/>
            <a:ext cx="12192000" cy="634288"/>
          </a:xfrm>
          <a:prstGeom prst="rect">
            <a:avLst/>
          </a:prstGeom>
          <a:gradFill>
            <a:gsLst>
              <a:gs pos="0">
                <a:schemeClr val="dk2"/>
              </a:gs>
              <a:gs pos="12000">
                <a:schemeClr val="dk2"/>
              </a:gs>
              <a:gs pos="89000">
                <a:schemeClr val="accent1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>
                <a:solidFill>
                  <a:schemeClr val="lt1"/>
                </a:solidFill>
              </a:rPr>
              <a:t>A quick activity 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7" name="Google Shape;187;p36"/>
          <p:cNvSpPr txBox="1"/>
          <p:nvPr>
            <p:ph idx="1" type="body"/>
          </p:nvPr>
        </p:nvSpPr>
        <p:spPr>
          <a:xfrm>
            <a:off x="886529" y="2900287"/>
            <a:ext cx="3476240" cy="2825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400"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/>
              <a:t>Self-esteem 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/>
              <a:t>Depression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/>
              <a:t>IQ</a:t>
            </a:r>
            <a:endParaRPr/>
          </a:p>
          <a:p>
            <a:pPr indent="-76200" lvl="2" marL="1143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/>
          </a:p>
          <a:p>
            <a:pPr indent="-76200" lvl="2" marL="1143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/>
          </a:p>
          <a:p>
            <a:pPr indent="-101600" lvl="2" marL="1143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4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762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1333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400"/>
          </a:p>
        </p:txBody>
      </p:sp>
      <p:sp>
        <p:nvSpPr>
          <p:cNvPr id="188" name="Google Shape;188;p36"/>
          <p:cNvSpPr txBox="1"/>
          <p:nvPr>
            <p:ph idx="12" type="sldNum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9" name="Google Shape;189;p36"/>
          <p:cNvSpPr txBox="1"/>
          <p:nvPr/>
        </p:nvSpPr>
        <p:spPr>
          <a:xfrm>
            <a:off x="936662" y="2175776"/>
            <a:ext cx="460410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be represented with a single score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6"/>
          <p:cNvSpPr txBox="1"/>
          <p:nvPr/>
        </p:nvSpPr>
        <p:spPr>
          <a:xfrm>
            <a:off x="6651233" y="2132967"/>
            <a:ext cx="460410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Requires multiple scores to represent it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6"/>
          <p:cNvSpPr txBox="1"/>
          <p:nvPr/>
        </p:nvSpPr>
        <p:spPr>
          <a:xfrm>
            <a:off x="6725906" y="3039691"/>
            <a:ext cx="2825068" cy="13060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2" marL="11430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200" lvl="2" marL="11430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200" lvl="2" marL="11430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2" marL="11430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200" lvl="1" marL="685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2" name="Google Shape;192;p36"/>
          <p:cNvCxnSpPr/>
          <p:nvPr/>
        </p:nvCxnSpPr>
        <p:spPr>
          <a:xfrm>
            <a:off x="5862918" y="2293335"/>
            <a:ext cx="0" cy="3816000"/>
          </a:xfrm>
          <a:prstGeom prst="straightConnector1">
            <a:avLst/>
          </a:prstGeom>
          <a:noFill/>
          <a:ln cap="flat" cmpd="sng" w="9525">
            <a:solidFill>
              <a:srgbClr val="00DAB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3" name="Google Shape;193;p36"/>
          <p:cNvSpPr txBox="1"/>
          <p:nvPr/>
        </p:nvSpPr>
        <p:spPr>
          <a:xfrm>
            <a:off x="4288389" y="4378675"/>
            <a:ext cx="3406996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Job satisfaction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"/>
          <p:cNvSpPr txBox="1"/>
          <p:nvPr>
            <p:ph type="title"/>
          </p:nvPr>
        </p:nvSpPr>
        <p:spPr>
          <a:xfrm>
            <a:off x="759125" y="1056400"/>
            <a:ext cx="10594675" cy="634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0" name="Google Shape;200;p11"/>
          <p:cNvSpPr txBox="1"/>
          <p:nvPr>
            <p:ph idx="12" type="sldNum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1" name="Google Shape;201;p11"/>
          <p:cNvSpPr txBox="1"/>
          <p:nvPr/>
        </p:nvSpPr>
        <p:spPr>
          <a:xfrm>
            <a:off x="78641" y="1056400"/>
            <a:ext cx="12191999" cy="634288"/>
          </a:xfrm>
          <a:prstGeom prst="rect">
            <a:avLst/>
          </a:prstGeom>
          <a:gradFill>
            <a:gsLst>
              <a:gs pos="0">
                <a:schemeClr val="dk2"/>
              </a:gs>
              <a:gs pos="12000">
                <a:schemeClr val="dk2"/>
              </a:gs>
              <a:gs pos="89000">
                <a:schemeClr val="accent1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en-GB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Measurement concepts</a:t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2" name="Google Shape;202;p11"/>
          <p:cNvGrpSpPr/>
          <p:nvPr/>
        </p:nvGrpSpPr>
        <p:grpSpPr>
          <a:xfrm>
            <a:off x="4620361" y="2017081"/>
            <a:ext cx="2743200" cy="4705383"/>
            <a:chOff x="823568" y="2016092"/>
            <a:chExt cx="2115132" cy="4209117"/>
          </a:xfrm>
        </p:grpSpPr>
        <p:grpSp>
          <p:nvGrpSpPr>
            <p:cNvPr id="203" name="Google Shape;203;p11"/>
            <p:cNvGrpSpPr/>
            <p:nvPr/>
          </p:nvGrpSpPr>
          <p:grpSpPr>
            <a:xfrm>
              <a:off x="823568" y="2016092"/>
              <a:ext cx="2115132" cy="4209117"/>
              <a:chOff x="823568" y="2122417"/>
              <a:chExt cx="2115132" cy="4209117"/>
            </a:xfrm>
          </p:grpSpPr>
          <p:sp>
            <p:nvSpPr>
              <p:cNvPr id="204" name="Google Shape;204;p11"/>
              <p:cNvSpPr/>
              <p:nvPr/>
            </p:nvSpPr>
            <p:spPr>
              <a:xfrm>
                <a:off x="850700" y="2122417"/>
                <a:ext cx="2088000" cy="720000"/>
              </a:xfrm>
              <a:prstGeom prst="flowChartAlternateProcess">
                <a:avLst/>
              </a:prstGeom>
              <a:solidFill>
                <a:srgbClr val="C6FDF3"/>
              </a:solidFill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200"/>
                  <a:buFont typeface="Arial"/>
                  <a:buNone/>
                </a:pPr>
                <a:r>
                  <a:rPr b="0" i="0" lang="en-GB" sz="2200" u="none" cap="none" strike="noStrike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Construct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>
                <a:off x="823568" y="3285456"/>
                <a:ext cx="2088000" cy="720000"/>
              </a:xfrm>
              <a:prstGeom prst="flowChartAlternateProcess">
                <a:avLst/>
              </a:prstGeom>
              <a:solidFill>
                <a:srgbClr val="8EFCE7"/>
              </a:solidFill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200"/>
                  <a:buFont typeface="Arial"/>
                  <a:buNone/>
                </a:pPr>
                <a:r>
                  <a:rPr b="0" i="0" lang="en-GB" sz="2200" u="none" cap="none" strike="noStrike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Indicator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>
                <a:off x="850700" y="4448495"/>
                <a:ext cx="2088000" cy="720000"/>
              </a:xfrm>
              <a:prstGeom prst="flowChartAlternateProcess">
                <a:avLst/>
              </a:prstGeom>
              <a:solidFill>
                <a:srgbClr val="59F9DB"/>
              </a:solidFill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200"/>
                  <a:buFont typeface="Arial"/>
                  <a:buNone/>
                </a:pPr>
                <a:r>
                  <a:rPr b="0" i="0" lang="en-GB" sz="2200" u="none" cap="none" strike="noStrike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Data Collection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>
                <a:off x="850700" y="5611534"/>
                <a:ext cx="2088000" cy="720000"/>
              </a:xfrm>
              <a:prstGeom prst="flowChartAlternateProcess">
                <a:avLst/>
              </a:prstGeom>
              <a:solidFill>
                <a:schemeClr val="accent1"/>
              </a:solidFill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200"/>
                  <a:buFont typeface="Arial"/>
                  <a:buNone/>
                </a:pPr>
                <a:r>
                  <a:rPr b="0" i="0" lang="en-GB" sz="2200" u="none" cap="none" strike="noStrike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Data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08" name="Google Shape;208;p11"/>
            <p:cNvCxnSpPr/>
            <p:nvPr/>
          </p:nvCxnSpPr>
          <p:spPr>
            <a:xfrm>
              <a:off x="1878930" y="2727254"/>
              <a:ext cx="0" cy="432000"/>
            </a:xfrm>
            <a:prstGeom prst="straightConnector1">
              <a:avLst/>
            </a:prstGeom>
            <a:noFill/>
            <a:ln cap="flat" cmpd="sng" w="12700">
              <a:solidFill>
                <a:srgbClr val="7F7F7F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09" name="Google Shape;209;p11"/>
            <p:cNvCxnSpPr/>
            <p:nvPr/>
          </p:nvCxnSpPr>
          <p:spPr>
            <a:xfrm>
              <a:off x="1861210" y="3900375"/>
              <a:ext cx="0" cy="432000"/>
            </a:xfrm>
            <a:prstGeom prst="straightConnector1">
              <a:avLst/>
            </a:prstGeom>
            <a:noFill/>
            <a:ln cap="flat" cmpd="sng" w="12700">
              <a:solidFill>
                <a:srgbClr val="7F7F7F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10" name="Google Shape;210;p11"/>
            <p:cNvCxnSpPr/>
            <p:nvPr/>
          </p:nvCxnSpPr>
          <p:spPr>
            <a:xfrm>
              <a:off x="1886020" y="5052231"/>
              <a:ext cx="0" cy="432000"/>
            </a:xfrm>
            <a:prstGeom prst="straightConnector1">
              <a:avLst/>
            </a:prstGeom>
            <a:noFill/>
            <a:ln cap="flat" cmpd="sng" w="12700">
              <a:solidFill>
                <a:srgbClr val="7F7F7F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 txBox="1"/>
          <p:nvPr>
            <p:ph type="title"/>
          </p:nvPr>
        </p:nvSpPr>
        <p:spPr>
          <a:xfrm>
            <a:off x="0" y="989971"/>
            <a:ext cx="12192000" cy="634288"/>
          </a:xfrm>
          <a:prstGeom prst="rect">
            <a:avLst/>
          </a:prstGeom>
          <a:gradFill>
            <a:gsLst>
              <a:gs pos="0">
                <a:schemeClr val="dk2"/>
              </a:gs>
              <a:gs pos="12000">
                <a:schemeClr val="dk2"/>
              </a:gs>
              <a:gs pos="89000">
                <a:schemeClr val="accent1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>
                <a:solidFill>
                  <a:schemeClr val="lt1"/>
                </a:solidFill>
              </a:rPr>
              <a:t>Dimensionality 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7" name="Google Shape;217;p12"/>
          <p:cNvSpPr txBox="1"/>
          <p:nvPr>
            <p:ph idx="12" type="sldNum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18" name="Google Shape;21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387" y="1730878"/>
            <a:ext cx="4294894" cy="3075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22013" y="1624260"/>
            <a:ext cx="6354181" cy="5234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7"/>
          <p:cNvSpPr txBox="1"/>
          <p:nvPr>
            <p:ph type="title"/>
          </p:nvPr>
        </p:nvSpPr>
        <p:spPr>
          <a:xfrm>
            <a:off x="0" y="989971"/>
            <a:ext cx="12192000" cy="634288"/>
          </a:xfrm>
          <a:prstGeom prst="rect">
            <a:avLst/>
          </a:prstGeom>
          <a:gradFill>
            <a:gsLst>
              <a:gs pos="0">
                <a:schemeClr val="dk2"/>
              </a:gs>
              <a:gs pos="12000">
                <a:schemeClr val="dk2"/>
              </a:gs>
              <a:gs pos="89000">
                <a:schemeClr val="accent1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>
                <a:solidFill>
                  <a:schemeClr val="lt1"/>
                </a:solidFill>
              </a:rPr>
              <a:t>Unidimensional scale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6" name="Google Shape;226;p37"/>
          <p:cNvSpPr txBox="1"/>
          <p:nvPr>
            <p:ph idx="12" type="sldNum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7" name="Google Shape;227;p37"/>
          <p:cNvSpPr txBox="1"/>
          <p:nvPr/>
        </p:nvSpPr>
        <p:spPr>
          <a:xfrm>
            <a:off x="96320" y="6187914"/>
            <a:ext cx="893980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Rosenberg, M. (1965). Society and the adolescent self-image. Princeton, NJ: Princeton University Press.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320" y="1771523"/>
            <a:ext cx="11946999" cy="3586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8"/>
          <p:cNvSpPr txBox="1"/>
          <p:nvPr>
            <p:ph type="title"/>
          </p:nvPr>
        </p:nvSpPr>
        <p:spPr>
          <a:xfrm>
            <a:off x="0" y="989971"/>
            <a:ext cx="12192000" cy="634288"/>
          </a:xfrm>
          <a:prstGeom prst="rect">
            <a:avLst/>
          </a:prstGeom>
          <a:gradFill>
            <a:gsLst>
              <a:gs pos="0">
                <a:schemeClr val="dk2"/>
              </a:gs>
              <a:gs pos="12000">
                <a:schemeClr val="dk2"/>
              </a:gs>
              <a:gs pos="89000">
                <a:schemeClr val="accent1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>
                <a:solidFill>
                  <a:schemeClr val="lt1"/>
                </a:solidFill>
              </a:rPr>
              <a:t>Multidimensional scale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5" name="Google Shape;235;p38"/>
          <p:cNvSpPr txBox="1"/>
          <p:nvPr>
            <p:ph idx="12" type="sldNum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6" name="Google Shape;23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930" y="1851903"/>
            <a:ext cx="11858140" cy="4016126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8"/>
          <p:cNvSpPr txBox="1"/>
          <p:nvPr/>
        </p:nvSpPr>
        <p:spPr>
          <a:xfrm>
            <a:off x="166930" y="6300806"/>
            <a:ext cx="94226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McCrae, R. R., &amp; Costa Jr, P. T. (2008). Empirical and theoretical status of the five-factor model of personality traits.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"/>
          <p:cNvSpPr txBox="1"/>
          <p:nvPr>
            <p:ph idx="12" type="sldNum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4" name="Google Shape;244;p13"/>
          <p:cNvSpPr/>
          <p:nvPr/>
        </p:nvSpPr>
        <p:spPr>
          <a:xfrm>
            <a:off x="0" y="932062"/>
            <a:ext cx="12192000" cy="707886"/>
          </a:xfrm>
          <a:prstGeom prst="rect">
            <a:avLst/>
          </a:prstGeom>
          <a:gradFill>
            <a:gsLst>
              <a:gs pos="0">
                <a:schemeClr val="dk2"/>
              </a:gs>
              <a:gs pos="12000">
                <a:schemeClr val="dk2"/>
              </a:gs>
              <a:gs pos="89000">
                <a:schemeClr val="accent1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Validity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5" name="Google Shape;245;p13"/>
          <p:cNvGrpSpPr/>
          <p:nvPr/>
        </p:nvGrpSpPr>
        <p:grpSpPr>
          <a:xfrm>
            <a:off x="1621980" y="1903200"/>
            <a:ext cx="2743200" cy="4705383"/>
            <a:chOff x="823568" y="2016092"/>
            <a:chExt cx="2115132" cy="4209117"/>
          </a:xfrm>
        </p:grpSpPr>
        <p:grpSp>
          <p:nvGrpSpPr>
            <p:cNvPr id="246" name="Google Shape;246;p13"/>
            <p:cNvGrpSpPr/>
            <p:nvPr/>
          </p:nvGrpSpPr>
          <p:grpSpPr>
            <a:xfrm>
              <a:off x="823568" y="2016092"/>
              <a:ext cx="2115132" cy="4209117"/>
              <a:chOff x="823568" y="2122417"/>
              <a:chExt cx="2115132" cy="4209117"/>
            </a:xfrm>
          </p:grpSpPr>
          <p:sp>
            <p:nvSpPr>
              <p:cNvPr id="247" name="Google Shape;247;p13"/>
              <p:cNvSpPr/>
              <p:nvPr/>
            </p:nvSpPr>
            <p:spPr>
              <a:xfrm>
                <a:off x="850700" y="2122417"/>
                <a:ext cx="2088000" cy="720000"/>
              </a:xfrm>
              <a:prstGeom prst="flowChartAlternateProcess">
                <a:avLst/>
              </a:prstGeom>
              <a:solidFill>
                <a:srgbClr val="C6FDF3"/>
              </a:solidFill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200"/>
                  <a:buFont typeface="Arial"/>
                  <a:buNone/>
                </a:pPr>
                <a:r>
                  <a:rPr b="0" i="0" lang="en-GB" sz="2200" u="none" cap="none" strike="noStrike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Construct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3"/>
              <p:cNvSpPr/>
              <p:nvPr/>
            </p:nvSpPr>
            <p:spPr>
              <a:xfrm>
                <a:off x="823568" y="3285456"/>
                <a:ext cx="2088000" cy="720000"/>
              </a:xfrm>
              <a:prstGeom prst="flowChartAlternateProcess">
                <a:avLst/>
              </a:prstGeom>
              <a:solidFill>
                <a:srgbClr val="8EFCE7"/>
              </a:solidFill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200"/>
                  <a:buFont typeface="Arial"/>
                  <a:buNone/>
                </a:pPr>
                <a:r>
                  <a:rPr b="0" i="0" lang="en-GB" sz="2200" u="none" cap="none" strike="noStrike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Indicator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3"/>
              <p:cNvSpPr/>
              <p:nvPr/>
            </p:nvSpPr>
            <p:spPr>
              <a:xfrm>
                <a:off x="850700" y="4448495"/>
                <a:ext cx="2088000" cy="720000"/>
              </a:xfrm>
              <a:prstGeom prst="flowChartAlternateProcess">
                <a:avLst/>
              </a:prstGeom>
              <a:solidFill>
                <a:srgbClr val="59F9DB"/>
              </a:solidFill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200"/>
                  <a:buFont typeface="Arial"/>
                  <a:buNone/>
                </a:pPr>
                <a:r>
                  <a:rPr b="0" i="0" lang="en-GB" sz="2200" u="none" cap="none" strike="noStrike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Data Collation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13"/>
              <p:cNvSpPr/>
              <p:nvPr/>
            </p:nvSpPr>
            <p:spPr>
              <a:xfrm>
                <a:off x="850700" y="5611534"/>
                <a:ext cx="2088000" cy="720000"/>
              </a:xfrm>
              <a:prstGeom prst="flowChartAlternateProcess">
                <a:avLst/>
              </a:prstGeom>
              <a:solidFill>
                <a:schemeClr val="accent1"/>
              </a:solidFill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200"/>
                  <a:buFont typeface="Arial"/>
                  <a:buNone/>
                </a:pPr>
                <a:r>
                  <a:rPr b="0" i="0" lang="en-GB" sz="2200" u="none" cap="none" strike="noStrike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Data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51" name="Google Shape;251;p13"/>
            <p:cNvCxnSpPr/>
            <p:nvPr/>
          </p:nvCxnSpPr>
          <p:spPr>
            <a:xfrm>
              <a:off x="1878930" y="2727254"/>
              <a:ext cx="0" cy="432000"/>
            </a:xfrm>
            <a:prstGeom prst="straightConnector1">
              <a:avLst/>
            </a:prstGeom>
            <a:noFill/>
            <a:ln cap="flat" cmpd="sng" w="12700">
              <a:solidFill>
                <a:srgbClr val="7F7F7F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52" name="Google Shape;252;p13"/>
            <p:cNvCxnSpPr/>
            <p:nvPr/>
          </p:nvCxnSpPr>
          <p:spPr>
            <a:xfrm>
              <a:off x="1861210" y="3900375"/>
              <a:ext cx="0" cy="432000"/>
            </a:xfrm>
            <a:prstGeom prst="straightConnector1">
              <a:avLst/>
            </a:prstGeom>
            <a:noFill/>
            <a:ln cap="flat" cmpd="sng" w="12700">
              <a:solidFill>
                <a:srgbClr val="7F7F7F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53" name="Google Shape;253;p13"/>
            <p:cNvCxnSpPr/>
            <p:nvPr/>
          </p:nvCxnSpPr>
          <p:spPr>
            <a:xfrm>
              <a:off x="1886020" y="5052231"/>
              <a:ext cx="0" cy="432000"/>
            </a:xfrm>
            <a:prstGeom prst="straightConnector1">
              <a:avLst/>
            </a:prstGeom>
            <a:noFill/>
            <a:ln cap="flat" cmpd="sng" w="12700">
              <a:solidFill>
                <a:srgbClr val="7F7F7F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grpSp>
        <p:nvGrpSpPr>
          <p:cNvPr id="254" name="Google Shape;254;p13"/>
          <p:cNvGrpSpPr/>
          <p:nvPr/>
        </p:nvGrpSpPr>
        <p:grpSpPr>
          <a:xfrm>
            <a:off x="4658725" y="2582132"/>
            <a:ext cx="5101964" cy="715089"/>
            <a:chOff x="4476699" y="4855556"/>
            <a:chExt cx="5101964" cy="715089"/>
          </a:xfrm>
        </p:grpSpPr>
        <p:grpSp>
          <p:nvGrpSpPr>
            <p:cNvPr id="255" name="Google Shape;255;p13"/>
            <p:cNvGrpSpPr/>
            <p:nvPr/>
          </p:nvGrpSpPr>
          <p:grpSpPr>
            <a:xfrm>
              <a:off x="4476699" y="4855556"/>
              <a:ext cx="5101964" cy="715089"/>
              <a:chOff x="4366214" y="3610601"/>
              <a:chExt cx="5101964" cy="715089"/>
            </a:xfrm>
          </p:grpSpPr>
          <p:sp>
            <p:nvSpPr>
              <p:cNvPr id="256" name="Google Shape;256;p13"/>
              <p:cNvSpPr/>
              <p:nvPr/>
            </p:nvSpPr>
            <p:spPr>
              <a:xfrm>
                <a:off x="4366214" y="3610601"/>
                <a:ext cx="5101964" cy="715089"/>
              </a:xfrm>
              <a:prstGeom prst="roundRect">
                <a:avLst>
                  <a:gd fmla="val 16667" name="adj"/>
                </a:avLst>
              </a:prstGeom>
              <a:solidFill>
                <a:srgbClr val="FDD9E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GB" sz="1800" u="none" cap="none" strike="noStrike">
                    <a:solidFill>
                      <a:schemeClr val="accent2"/>
                    </a:solidFill>
                    <a:latin typeface="Arial"/>
                    <a:ea typeface="Arial"/>
                    <a:cs typeface="Arial"/>
                    <a:sym typeface="Arial"/>
                  </a:rPr>
                  <a:t>            In theory: how well do indicators map to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GB" sz="1800" u="none" cap="none" strike="noStrike">
                    <a:solidFill>
                      <a:schemeClr val="accent2"/>
                    </a:solidFill>
                    <a:latin typeface="Arial"/>
                    <a:ea typeface="Arial"/>
                    <a:cs typeface="Arial"/>
                    <a:sym typeface="Arial"/>
                  </a:rPr>
                  <a:t>            the construct we are trying to measure?</a:t>
                </a:r>
                <a:endParaRPr b="0" i="0" sz="1800" u="none" cap="none" strike="noStrik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13"/>
              <p:cNvSpPr/>
              <p:nvPr/>
            </p:nvSpPr>
            <p:spPr>
              <a:xfrm>
                <a:off x="4461964" y="3662635"/>
                <a:ext cx="547305" cy="50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58" name="Google Shape;258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91982" y="4904693"/>
              <a:ext cx="468000" cy="468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4"/>
          <p:cNvSpPr txBox="1"/>
          <p:nvPr>
            <p:ph type="title"/>
          </p:nvPr>
        </p:nvSpPr>
        <p:spPr>
          <a:xfrm>
            <a:off x="0" y="989971"/>
            <a:ext cx="12192000" cy="634288"/>
          </a:xfrm>
          <a:prstGeom prst="rect">
            <a:avLst/>
          </a:prstGeom>
          <a:gradFill>
            <a:gsLst>
              <a:gs pos="0">
                <a:schemeClr val="dk2"/>
              </a:gs>
              <a:gs pos="12000">
                <a:schemeClr val="dk2"/>
              </a:gs>
              <a:gs pos="89000">
                <a:schemeClr val="accent1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>
                <a:solidFill>
                  <a:schemeClr val="lt1"/>
                </a:solidFill>
              </a:rPr>
              <a:t>Types of validity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5" name="Google Shape;265;p14"/>
          <p:cNvSpPr txBox="1"/>
          <p:nvPr>
            <p:ph idx="12" type="sldNum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6" name="Google Shape;266;p14"/>
          <p:cNvSpPr/>
          <p:nvPr/>
        </p:nvSpPr>
        <p:spPr>
          <a:xfrm>
            <a:off x="4349817" y="1841584"/>
            <a:ext cx="3255657" cy="931412"/>
          </a:xfrm>
          <a:prstGeom prst="flowChartAlternateProcess">
            <a:avLst/>
          </a:prstGeom>
          <a:solidFill>
            <a:srgbClr val="8EFCE7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Validity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4"/>
          <p:cNvSpPr/>
          <p:nvPr/>
        </p:nvSpPr>
        <p:spPr>
          <a:xfrm>
            <a:off x="3181169" y="4260206"/>
            <a:ext cx="2708011" cy="847400"/>
          </a:xfrm>
          <a:prstGeom prst="ellipse">
            <a:avLst/>
          </a:prstGeom>
          <a:solidFill>
            <a:srgbClr val="C6FDF3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Content validity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8" name="Google Shape;268;p14"/>
          <p:cNvCxnSpPr/>
          <p:nvPr/>
        </p:nvCxnSpPr>
        <p:spPr>
          <a:xfrm flipH="1">
            <a:off x="1926404" y="2886513"/>
            <a:ext cx="2332235" cy="120069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69" name="Google Shape;269;p14"/>
          <p:cNvCxnSpPr/>
          <p:nvPr/>
        </p:nvCxnSpPr>
        <p:spPr>
          <a:xfrm>
            <a:off x="7664521" y="2840804"/>
            <a:ext cx="2373331" cy="116098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70" name="Google Shape;270;p14"/>
          <p:cNvCxnSpPr/>
          <p:nvPr/>
        </p:nvCxnSpPr>
        <p:spPr>
          <a:xfrm>
            <a:off x="6251469" y="3194762"/>
            <a:ext cx="1635662" cy="84262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71" name="Google Shape;271;p14"/>
          <p:cNvCxnSpPr/>
          <p:nvPr/>
        </p:nvCxnSpPr>
        <p:spPr>
          <a:xfrm flipH="1">
            <a:off x="4022333" y="3194762"/>
            <a:ext cx="1534331" cy="892445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72" name="Google Shape;272;p14"/>
          <p:cNvSpPr/>
          <p:nvPr/>
        </p:nvSpPr>
        <p:spPr>
          <a:xfrm>
            <a:off x="6251469" y="4219109"/>
            <a:ext cx="2708011" cy="847400"/>
          </a:xfrm>
          <a:prstGeom prst="ellipse">
            <a:avLst/>
          </a:prstGeom>
          <a:solidFill>
            <a:srgbClr val="C6FDF3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Face validity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4"/>
          <p:cNvSpPr/>
          <p:nvPr/>
        </p:nvSpPr>
        <p:spPr>
          <a:xfrm>
            <a:off x="9265453" y="4219109"/>
            <a:ext cx="2708011" cy="847400"/>
          </a:xfrm>
          <a:prstGeom prst="ellipse">
            <a:avLst/>
          </a:prstGeom>
          <a:solidFill>
            <a:srgbClr val="C6FDF3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Criterion validity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4"/>
          <p:cNvSpPr/>
          <p:nvPr/>
        </p:nvSpPr>
        <p:spPr>
          <a:xfrm>
            <a:off x="167185" y="4260206"/>
            <a:ext cx="2708011" cy="847400"/>
          </a:xfrm>
          <a:prstGeom prst="ellipse">
            <a:avLst/>
          </a:prstGeom>
          <a:solidFill>
            <a:srgbClr val="C6FDF3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Construct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validity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5"/>
          <p:cNvSpPr txBox="1"/>
          <p:nvPr>
            <p:ph type="title"/>
          </p:nvPr>
        </p:nvSpPr>
        <p:spPr>
          <a:xfrm>
            <a:off x="0" y="989971"/>
            <a:ext cx="12192000" cy="634288"/>
          </a:xfrm>
          <a:prstGeom prst="rect">
            <a:avLst/>
          </a:prstGeom>
          <a:gradFill>
            <a:gsLst>
              <a:gs pos="0">
                <a:schemeClr val="dk2"/>
              </a:gs>
              <a:gs pos="12000">
                <a:schemeClr val="dk2"/>
              </a:gs>
              <a:gs pos="89000">
                <a:schemeClr val="accent1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>
                <a:solidFill>
                  <a:schemeClr val="lt1"/>
                </a:solidFill>
              </a:rPr>
              <a:t>Construct validity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81" name="Google Shape;281;p15"/>
          <p:cNvSpPr txBox="1"/>
          <p:nvPr>
            <p:ph idx="12" type="sldNum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Child with balloon with solid fill" id="282" name="Google Shape;28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627" y="2617341"/>
            <a:ext cx="3357937" cy="33579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tist female with solid fill" id="283" name="Google Shape;28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65205" y="3010325"/>
            <a:ext cx="3017177" cy="3017177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5"/>
          <p:cNvSpPr/>
          <p:nvPr/>
        </p:nvSpPr>
        <p:spPr>
          <a:xfrm>
            <a:off x="4170058" y="4431582"/>
            <a:ext cx="2934522" cy="19692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059F8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0432" y="2686938"/>
            <a:ext cx="1247087" cy="1212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ars with solid fill" id="286" name="Google Shape;286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97029" y="2793445"/>
            <a:ext cx="735825" cy="73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9"/>
          <p:cNvSpPr txBox="1"/>
          <p:nvPr>
            <p:ph type="title"/>
          </p:nvPr>
        </p:nvSpPr>
        <p:spPr>
          <a:xfrm>
            <a:off x="0" y="989971"/>
            <a:ext cx="12192000" cy="634288"/>
          </a:xfrm>
          <a:prstGeom prst="rect">
            <a:avLst/>
          </a:prstGeom>
          <a:gradFill>
            <a:gsLst>
              <a:gs pos="0">
                <a:schemeClr val="dk2"/>
              </a:gs>
              <a:gs pos="12000">
                <a:schemeClr val="dk2"/>
              </a:gs>
              <a:gs pos="89000">
                <a:schemeClr val="accent1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>
                <a:solidFill>
                  <a:schemeClr val="lt1"/>
                </a:solidFill>
              </a:rPr>
              <a:t>Content validity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93" name="Google Shape;293;p39"/>
          <p:cNvSpPr txBox="1"/>
          <p:nvPr>
            <p:ph idx="12" type="sldNum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Algebra Facts | KidsKonnect" id="294" name="Google Shape;29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6426" y="2838235"/>
            <a:ext cx="2660310" cy="10641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assroom with solid fill" id="295" name="Google Shape;295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5007" y="1895582"/>
            <a:ext cx="5039474" cy="50394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emale Profile with solid fill" id="296" name="Google Shape;296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99030" y="4400327"/>
            <a:ext cx="2110356" cy="21103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ipboard with solid fill" id="297" name="Google Shape;297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80052" y="3980350"/>
            <a:ext cx="1180594" cy="1180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74418" y="1853982"/>
            <a:ext cx="2611269" cy="2611269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9"/>
          <p:cNvSpPr txBox="1"/>
          <p:nvPr/>
        </p:nvSpPr>
        <p:spPr>
          <a:xfrm>
            <a:off x="9263046" y="2451731"/>
            <a:ext cx="49725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 txBox="1"/>
          <p:nvPr>
            <p:ph idx="12" type="sldNum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2"/>
          <p:cNvSpPr txBox="1"/>
          <p:nvPr>
            <p:ph type="title"/>
          </p:nvPr>
        </p:nvSpPr>
        <p:spPr>
          <a:xfrm>
            <a:off x="1" y="956759"/>
            <a:ext cx="12191999" cy="82754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6318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</a:pPr>
            <a:r>
              <a:rPr lang="en-GB" sz="4000"/>
              <a:t>Who we are </a:t>
            </a:r>
            <a:endParaRPr/>
          </a:p>
        </p:txBody>
      </p:sp>
      <p:pic>
        <p:nvPicPr>
          <p:cNvPr descr="A picture containing person&#10;&#10;Description automatically generated" id="82" name="Google Shape;8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0656" y="2655481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smiling in front of a brick wall&#10;&#10;Description automatically generated" id="83" name="Google Shape;8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6611" y="2657697"/>
            <a:ext cx="2743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"/>
          <p:cNvSpPr txBox="1"/>
          <p:nvPr/>
        </p:nvSpPr>
        <p:spPr>
          <a:xfrm>
            <a:off x="2429238" y="5398986"/>
            <a:ext cx="3105364" cy="608305"/>
          </a:xfrm>
          <a:prstGeom prst="rect">
            <a:avLst/>
          </a:prstGeom>
          <a:solidFill>
            <a:srgbClr val="D8D8D8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Rain Sherlock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"/>
          <p:cNvSpPr txBox="1"/>
          <p:nvPr/>
        </p:nvSpPr>
        <p:spPr>
          <a:xfrm>
            <a:off x="6753146" y="5398986"/>
            <a:ext cx="3105364" cy="608305"/>
          </a:xfrm>
          <a:prstGeom prst="rect">
            <a:avLst/>
          </a:prstGeom>
          <a:solidFill>
            <a:srgbClr val="D8D8D8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Zahra Boudalaoui-Buresi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"/>
          <p:cNvSpPr txBox="1"/>
          <p:nvPr/>
        </p:nvSpPr>
        <p:spPr>
          <a:xfrm>
            <a:off x="2429238" y="2049730"/>
            <a:ext cx="3105364" cy="608305"/>
          </a:xfrm>
          <a:prstGeom prst="rect">
            <a:avLst/>
          </a:prstGeom>
          <a:solidFill>
            <a:srgbClr val="D8D8D8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Evaluation Manager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"/>
          <p:cNvSpPr txBox="1"/>
          <p:nvPr/>
        </p:nvSpPr>
        <p:spPr>
          <a:xfrm>
            <a:off x="6753145" y="2049730"/>
            <a:ext cx="3105364" cy="608305"/>
          </a:xfrm>
          <a:prstGeom prst="rect">
            <a:avLst/>
          </a:prstGeom>
          <a:solidFill>
            <a:srgbClr val="D8D8D8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 Officer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0"/>
          <p:cNvSpPr txBox="1"/>
          <p:nvPr>
            <p:ph type="title"/>
          </p:nvPr>
        </p:nvSpPr>
        <p:spPr>
          <a:xfrm>
            <a:off x="0" y="989971"/>
            <a:ext cx="12192000" cy="634288"/>
          </a:xfrm>
          <a:prstGeom prst="rect">
            <a:avLst/>
          </a:prstGeom>
          <a:gradFill>
            <a:gsLst>
              <a:gs pos="0">
                <a:schemeClr val="dk2"/>
              </a:gs>
              <a:gs pos="12000">
                <a:schemeClr val="dk2"/>
              </a:gs>
              <a:gs pos="89000">
                <a:schemeClr val="accent1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>
                <a:solidFill>
                  <a:schemeClr val="lt1"/>
                </a:solidFill>
              </a:rPr>
              <a:t>Face validity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06" name="Google Shape;306;p40"/>
          <p:cNvSpPr txBox="1"/>
          <p:nvPr>
            <p:ph idx="12" type="sldNum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Clipboard with solid fill" id="307" name="Google Shape;30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03189" y="3654699"/>
            <a:ext cx="1180594" cy="1180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4418" y="1853982"/>
            <a:ext cx="2611269" cy="2611269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40"/>
          <p:cNvSpPr txBox="1"/>
          <p:nvPr/>
        </p:nvSpPr>
        <p:spPr>
          <a:xfrm>
            <a:off x="9263046" y="2451731"/>
            <a:ext cx="49725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hool boy with solid fill" id="310" name="Google Shape;310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75488" y="3992220"/>
            <a:ext cx="2810199" cy="2810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oat standing on a stump&#10;&#10;Description automatically generated" id="311" name="Google Shape;311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6613" y="3231285"/>
            <a:ext cx="2314256" cy="22139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athletic game, sport, tennis&#10;&#10;Description automatically generated" id="312" name="Google Shape;312;p4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58779" y="3412497"/>
            <a:ext cx="3179581" cy="1851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1"/>
          <p:cNvSpPr txBox="1"/>
          <p:nvPr>
            <p:ph type="title"/>
          </p:nvPr>
        </p:nvSpPr>
        <p:spPr>
          <a:xfrm>
            <a:off x="0" y="989971"/>
            <a:ext cx="12192000" cy="634288"/>
          </a:xfrm>
          <a:prstGeom prst="rect">
            <a:avLst/>
          </a:prstGeom>
          <a:gradFill>
            <a:gsLst>
              <a:gs pos="0">
                <a:schemeClr val="dk2"/>
              </a:gs>
              <a:gs pos="12000">
                <a:schemeClr val="dk2"/>
              </a:gs>
              <a:gs pos="89000">
                <a:schemeClr val="accent1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>
                <a:solidFill>
                  <a:schemeClr val="lt1"/>
                </a:solidFill>
              </a:rPr>
              <a:t>Criterion validity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19" name="Google Shape;319;p41"/>
          <p:cNvSpPr txBox="1"/>
          <p:nvPr>
            <p:ph idx="12" type="sldNum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0" name="Google Shape;320;p41"/>
          <p:cNvSpPr/>
          <p:nvPr/>
        </p:nvSpPr>
        <p:spPr>
          <a:xfrm>
            <a:off x="4785328" y="1797258"/>
            <a:ext cx="2400304" cy="706407"/>
          </a:xfrm>
          <a:prstGeom prst="flowChartAlternateProcess">
            <a:avLst/>
          </a:prstGeom>
          <a:solidFill>
            <a:srgbClr val="8EFCE7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Validity</a:t>
            </a:r>
            <a:r>
              <a:rPr b="0" i="0" lang="en-GB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1" name="Google Shape;321;p41"/>
          <p:cNvCxnSpPr/>
          <p:nvPr/>
        </p:nvCxnSpPr>
        <p:spPr>
          <a:xfrm flipH="1">
            <a:off x="3599077" y="2503665"/>
            <a:ext cx="904128" cy="54720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22" name="Google Shape;322;p41"/>
          <p:cNvCxnSpPr/>
          <p:nvPr/>
        </p:nvCxnSpPr>
        <p:spPr>
          <a:xfrm>
            <a:off x="7408438" y="2497977"/>
            <a:ext cx="857892" cy="552897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23" name="Google Shape;323;p41"/>
          <p:cNvCxnSpPr/>
          <p:nvPr/>
        </p:nvCxnSpPr>
        <p:spPr>
          <a:xfrm>
            <a:off x="6281110" y="2640014"/>
            <a:ext cx="561479" cy="520212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24" name="Google Shape;324;p41"/>
          <p:cNvCxnSpPr/>
          <p:nvPr/>
        </p:nvCxnSpPr>
        <p:spPr>
          <a:xfrm flipH="1">
            <a:off x="5113842" y="2640014"/>
            <a:ext cx="588576" cy="493327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25" name="Google Shape;325;p41"/>
          <p:cNvSpPr/>
          <p:nvPr/>
        </p:nvSpPr>
        <p:spPr>
          <a:xfrm>
            <a:off x="1390680" y="3304039"/>
            <a:ext cx="2208397" cy="567759"/>
          </a:xfrm>
          <a:prstGeom prst="ellipse">
            <a:avLst/>
          </a:prstGeom>
          <a:solidFill>
            <a:srgbClr val="C6FDF3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Construct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validity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41"/>
          <p:cNvSpPr/>
          <p:nvPr/>
        </p:nvSpPr>
        <p:spPr>
          <a:xfrm>
            <a:off x="8946326" y="5514825"/>
            <a:ext cx="2400304" cy="706407"/>
          </a:xfrm>
          <a:prstGeom prst="flowChartAlternateProcess">
            <a:avLst/>
          </a:prstGeom>
          <a:solidFill>
            <a:srgbClr val="8EFCE7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Concurrent validity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41"/>
          <p:cNvSpPr/>
          <p:nvPr/>
        </p:nvSpPr>
        <p:spPr>
          <a:xfrm>
            <a:off x="8946326" y="4495968"/>
            <a:ext cx="2400304" cy="706407"/>
          </a:xfrm>
          <a:prstGeom prst="flowChartAlternateProcess">
            <a:avLst/>
          </a:prstGeom>
          <a:solidFill>
            <a:srgbClr val="8EFCE7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Predictive validity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41"/>
          <p:cNvSpPr/>
          <p:nvPr/>
        </p:nvSpPr>
        <p:spPr>
          <a:xfrm>
            <a:off x="3743340" y="3304040"/>
            <a:ext cx="2208397" cy="567759"/>
          </a:xfrm>
          <a:prstGeom prst="ellipse">
            <a:avLst/>
          </a:prstGeom>
          <a:solidFill>
            <a:srgbClr val="C6FDF3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validity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41"/>
          <p:cNvSpPr/>
          <p:nvPr/>
        </p:nvSpPr>
        <p:spPr>
          <a:xfrm>
            <a:off x="6096000" y="3289406"/>
            <a:ext cx="2208397" cy="567759"/>
          </a:xfrm>
          <a:prstGeom prst="ellipse">
            <a:avLst/>
          </a:prstGeom>
          <a:solidFill>
            <a:srgbClr val="C6FDF3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validity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41"/>
          <p:cNvSpPr/>
          <p:nvPr/>
        </p:nvSpPr>
        <p:spPr>
          <a:xfrm>
            <a:off x="8448660" y="3284941"/>
            <a:ext cx="2208397" cy="567759"/>
          </a:xfrm>
          <a:prstGeom prst="ellipse">
            <a:avLst/>
          </a:prstGeom>
          <a:solidFill>
            <a:srgbClr val="C6FDF3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Criterion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validity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1" name="Google Shape;331;p41"/>
          <p:cNvCxnSpPr/>
          <p:nvPr/>
        </p:nvCxnSpPr>
        <p:spPr>
          <a:xfrm>
            <a:off x="8448660" y="3587918"/>
            <a:ext cx="0" cy="2522509"/>
          </a:xfrm>
          <a:prstGeom prst="straightConnector1">
            <a:avLst/>
          </a:prstGeom>
          <a:noFill/>
          <a:ln cap="flat" cmpd="sng" w="9525">
            <a:solidFill>
              <a:srgbClr val="00DAB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2" name="Google Shape;332;p41"/>
          <p:cNvCxnSpPr/>
          <p:nvPr/>
        </p:nvCxnSpPr>
        <p:spPr>
          <a:xfrm>
            <a:off x="8448660" y="4895405"/>
            <a:ext cx="422709" cy="0"/>
          </a:xfrm>
          <a:prstGeom prst="straightConnector1">
            <a:avLst/>
          </a:prstGeom>
          <a:noFill/>
          <a:ln cap="flat" cmpd="sng" w="9525">
            <a:solidFill>
              <a:srgbClr val="00DAB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33" name="Google Shape;333;p41"/>
          <p:cNvCxnSpPr/>
          <p:nvPr/>
        </p:nvCxnSpPr>
        <p:spPr>
          <a:xfrm>
            <a:off x="8448659" y="6110427"/>
            <a:ext cx="422709" cy="0"/>
          </a:xfrm>
          <a:prstGeom prst="straightConnector1">
            <a:avLst/>
          </a:prstGeom>
          <a:noFill/>
          <a:ln cap="flat" cmpd="sng" w="9525">
            <a:solidFill>
              <a:srgbClr val="00DAB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2"/>
          <p:cNvSpPr txBox="1"/>
          <p:nvPr>
            <p:ph type="title"/>
          </p:nvPr>
        </p:nvSpPr>
        <p:spPr>
          <a:xfrm>
            <a:off x="0" y="989971"/>
            <a:ext cx="12192000" cy="634288"/>
          </a:xfrm>
          <a:prstGeom prst="rect">
            <a:avLst/>
          </a:prstGeom>
          <a:gradFill>
            <a:gsLst>
              <a:gs pos="0">
                <a:schemeClr val="dk2"/>
              </a:gs>
              <a:gs pos="12000">
                <a:schemeClr val="dk2"/>
              </a:gs>
              <a:gs pos="89000">
                <a:schemeClr val="accent1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>
                <a:solidFill>
                  <a:schemeClr val="lt1"/>
                </a:solidFill>
              </a:rPr>
              <a:t>Predictive validity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0" name="Google Shape;340;p42"/>
          <p:cNvSpPr txBox="1"/>
          <p:nvPr>
            <p:ph idx="12" type="sldNum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1" name="Google Shape;341;p42"/>
          <p:cNvSpPr/>
          <p:nvPr/>
        </p:nvSpPr>
        <p:spPr>
          <a:xfrm>
            <a:off x="1486055" y="3557288"/>
            <a:ext cx="2708011" cy="804890"/>
          </a:xfrm>
          <a:prstGeom prst="flowChartAlternateProcess">
            <a:avLst/>
          </a:prstGeom>
          <a:solidFill>
            <a:srgbClr val="8EFCE7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Chocolate consumption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42"/>
          <p:cNvSpPr/>
          <p:nvPr/>
        </p:nvSpPr>
        <p:spPr>
          <a:xfrm>
            <a:off x="7281313" y="3070786"/>
            <a:ext cx="2743200" cy="1713923"/>
          </a:xfrm>
          <a:prstGeom prst="ellipse">
            <a:avLst/>
          </a:prstGeom>
          <a:solidFill>
            <a:srgbClr val="C6FDF3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Affinity for chocolate </a:t>
            </a:r>
            <a:endParaRPr b="0" i="0" sz="22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42"/>
          <p:cNvSpPr/>
          <p:nvPr/>
        </p:nvSpPr>
        <p:spPr>
          <a:xfrm>
            <a:off x="4473146" y="3873236"/>
            <a:ext cx="2503835" cy="17299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059F8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42"/>
          <p:cNvSpPr txBox="1"/>
          <p:nvPr/>
        </p:nvSpPr>
        <p:spPr>
          <a:xfrm>
            <a:off x="4919196" y="4146734"/>
            <a:ext cx="1636987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Correlation</a:t>
            </a: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6"/>
          <p:cNvSpPr txBox="1"/>
          <p:nvPr>
            <p:ph idx="12" type="sldNum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1" name="Google Shape;351;p16"/>
          <p:cNvSpPr/>
          <p:nvPr/>
        </p:nvSpPr>
        <p:spPr>
          <a:xfrm>
            <a:off x="0" y="932062"/>
            <a:ext cx="12192000" cy="707886"/>
          </a:xfrm>
          <a:prstGeom prst="rect">
            <a:avLst/>
          </a:prstGeom>
          <a:gradFill>
            <a:gsLst>
              <a:gs pos="0">
                <a:schemeClr val="dk2"/>
              </a:gs>
              <a:gs pos="12000">
                <a:schemeClr val="dk2"/>
              </a:gs>
              <a:gs pos="89000">
                <a:schemeClr val="accent1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Reliability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2" name="Google Shape;352;p16"/>
          <p:cNvGrpSpPr/>
          <p:nvPr/>
        </p:nvGrpSpPr>
        <p:grpSpPr>
          <a:xfrm>
            <a:off x="1579449" y="1907992"/>
            <a:ext cx="2743200" cy="4705383"/>
            <a:chOff x="823568" y="2016092"/>
            <a:chExt cx="2115132" cy="4209117"/>
          </a:xfrm>
        </p:grpSpPr>
        <p:grpSp>
          <p:nvGrpSpPr>
            <p:cNvPr id="353" name="Google Shape;353;p16"/>
            <p:cNvGrpSpPr/>
            <p:nvPr/>
          </p:nvGrpSpPr>
          <p:grpSpPr>
            <a:xfrm>
              <a:off x="823568" y="2016092"/>
              <a:ext cx="2115132" cy="4209117"/>
              <a:chOff x="823568" y="2122417"/>
              <a:chExt cx="2115132" cy="4209117"/>
            </a:xfrm>
          </p:grpSpPr>
          <p:sp>
            <p:nvSpPr>
              <p:cNvPr id="354" name="Google Shape;354;p16"/>
              <p:cNvSpPr/>
              <p:nvPr/>
            </p:nvSpPr>
            <p:spPr>
              <a:xfrm>
                <a:off x="850700" y="2122417"/>
                <a:ext cx="2088000" cy="720000"/>
              </a:xfrm>
              <a:prstGeom prst="flowChartAlternateProcess">
                <a:avLst/>
              </a:prstGeom>
              <a:solidFill>
                <a:srgbClr val="C6FDF3"/>
              </a:solidFill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200"/>
                  <a:buFont typeface="Arial"/>
                  <a:buNone/>
                </a:pPr>
                <a:r>
                  <a:rPr b="0" i="0" lang="en-GB" sz="2200" u="none" cap="none" strike="noStrike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Construct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16"/>
              <p:cNvSpPr/>
              <p:nvPr/>
            </p:nvSpPr>
            <p:spPr>
              <a:xfrm>
                <a:off x="823568" y="3285456"/>
                <a:ext cx="2088000" cy="720000"/>
              </a:xfrm>
              <a:prstGeom prst="flowChartAlternateProcess">
                <a:avLst/>
              </a:prstGeom>
              <a:solidFill>
                <a:srgbClr val="8EFCE7"/>
              </a:solidFill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200"/>
                  <a:buFont typeface="Arial"/>
                  <a:buNone/>
                </a:pPr>
                <a:r>
                  <a:rPr b="0" i="0" lang="en-GB" sz="2200" u="none" cap="none" strike="noStrike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Indicator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16"/>
              <p:cNvSpPr/>
              <p:nvPr/>
            </p:nvSpPr>
            <p:spPr>
              <a:xfrm>
                <a:off x="850700" y="4448495"/>
                <a:ext cx="2088000" cy="720000"/>
              </a:xfrm>
              <a:prstGeom prst="flowChartAlternateProcess">
                <a:avLst/>
              </a:prstGeom>
              <a:solidFill>
                <a:srgbClr val="59F9DB"/>
              </a:solidFill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200"/>
                  <a:buFont typeface="Arial"/>
                  <a:buNone/>
                </a:pPr>
                <a:r>
                  <a:rPr b="0" i="0" lang="en-GB" sz="2200" u="none" cap="none" strike="noStrike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Data Collation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16"/>
              <p:cNvSpPr/>
              <p:nvPr/>
            </p:nvSpPr>
            <p:spPr>
              <a:xfrm>
                <a:off x="850700" y="5611534"/>
                <a:ext cx="2088000" cy="720000"/>
              </a:xfrm>
              <a:prstGeom prst="flowChartAlternateProcess">
                <a:avLst/>
              </a:prstGeom>
              <a:solidFill>
                <a:schemeClr val="accent1"/>
              </a:solidFill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200"/>
                  <a:buFont typeface="Arial"/>
                  <a:buNone/>
                </a:pPr>
                <a:r>
                  <a:rPr b="0" i="0" lang="en-GB" sz="2200" u="none" cap="none" strike="noStrike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Data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58" name="Google Shape;358;p16"/>
            <p:cNvCxnSpPr/>
            <p:nvPr/>
          </p:nvCxnSpPr>
          <p:spPr>
            <a:xfrm>
              <a:off x="1878930" y="2727254"/>
              <a:ext cx="0" cy="432000"/>
            </a:xfrm>
            <a:prstGeom prst="straightConnector1">
              <a:avLst/>
            </a:prstGeom>
            <a:noFill/>
            <a:ln cap="flat" cmpd="sng" w="12700">
              <a:solidFill>
                <a:srgbClr val="7F7F7F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59" name="Google Shape;359;p16"/>
            <p:cNvCxnSpPr/>
            <p:nvPr/>
          </p:nvCxnSpPr>
          <p:spPr>
            <a:xfrm>
              <a:off x="1861210" y="3900375"/>
              <a:ext cx="0" cy="432000"/>
            </a:xfrm>
            <a:prstGeom prst="straightConnector1">
              <a:avLst/>
            </a:prstGeom>
            <a:noFill/>
            <a:ln cap="flat" cmpd="sng" w="12700">
              <a:solidFill>
                <a:srgbClr val="7F7F7F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60" name="Google Shape;360;p16"/>
            <p:cNvCxnSpPr/>
            <p:nvPr/>
          </p:nvCxnSpPr>
          <p:spPr>
            <a:xfrm>
              <a:off x="1886020" y="5052231"/>
              <a:ext cx="0" cy="432000"/>
            </a:xfrm>
            <a:prstGeom prst="straightConnector1">
              <a:avLst/>
            </a:prstGeom>
            <a:noFill/>
            <a:ln cap="flat" cmpd="sng" w="12700">
              <a:solidFill>
                <a:srgbClr val="7F7F7F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grpSp>
        <p:nvGrpSpPr>
          <p:cNvPr id="361" name="Google Shape;361;p16"/>
          <p:cNvGrpSpPr/>
          <p:nvPr/>
        </p:nvGrpSpPr>
        <p:grpSpPr>
          <a:xfrm>
            <a:off x="4658726" y="3911473"/>
            <a:ext cx="4826720" cy="715089"/>
            <a:chOff x="4476699" y="4855556"/>
            <a:chExt cx="4826720" cy="715089"/>
          </a:xfrm>
        </p:grpSpPr>
        <p:grpSp>
          <p:nvGrpSpPr>
            <p:cNvPr id="362" name="Google Shape;362;p16"/>
            <p:cNvGrpSpPr/>
            <p:nvPr/>
          </p:nvGrpSpPr>
          <p:grpSpPr>
            <a:xfrm>
              <a:off x="4476699" y="4855556"/>
              <a:ext cx="4826720" cy="715089"/>
              <a:chOff x="4366214" y="3610601"/>
              <a:chExt cx="4826720" cy="715089"/>
            </a:xfrm>
          </p:grpSpPr>
          <p:sp>
            <p:nvSpPr>
              <p:cNvPr id="363" name="Google Shape;363;p16"/>
              <p:cNvSpPr/>
              <p:nvPr/>
            </p:nvSpPr>
            <p:spPr>
              <a:xfrm>
                <a:off x="4366214" y="3610601"/>
                <a:ext cx="4826720" cy="715089"/>
              </a:xfrm>
              <a:prstGeom prst="roundRect">
                <a:avLst>
                  <a:gd fmla="val 16667" name="adj"/>
                </a:avLst>
              </a:prstGeom>
              <a:solidFill>
                <a:srgbClr val="FDD9E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GB" sz="1800" u="none" cap="none" strike="noStrike">
                    <a:solidFill>
                      <a:schemeClr val="accent2"/>
                    </a:solidFill>
                    <a:latin typeface="Arial"/>
                    <a:ea typeface="Arial"/>
                    <a:cs typeface="Arial"/>
                    <a:sym typeface="Arial"/>
                  </a:rPr>
                  <a:t>            Is the indicator measured in a way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GB" sz="1800" u="none" cap="none" strike="noStrike">
                    <a:solidFill>
                      <a:schemeClr val="accent2"/>
                    </a:solidFill>
                    <a:latin typeface="Arial"/>
                    <a:ea typeface="Arial"/>
                    <a:cs typeface="Arial"/>
                    <a:sym typeface="Arial"/>
                  </a:rPr>
                  <a:t>            that is consistent and precise?</a:t>
                </a:r>
                <a:endParaRPr b="0" i="0" sz="1800" u="none" cap="none" strike="noStrik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16"/>
              <p:cNvSpPr/>
              <p:nvPr/>
            </p:nvSpPr>
            <p:spPr>
              <a:xfrm>
                <a:off x="4461964" y="3662635"/>
                <a:ext cx="547305" cy="50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365" name="Google Shape;365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91982" y="4904693"/>
              <a:ext cx="468000" cy="468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6" name="Google Shape;366;p16"/>
          <p:cNvGrpSpPr/>
          <p:nvPr/>
        </p:nvGrpSpPr>
        <p:grpSpPr>
          <a:xfrm>
            <a:off x="4658726" y="4661917"/>
            <a:ext cx="4826720" cy="715089"/>
            <a:chOff x="4476699" y="4855556"/>
            <a:chExt cx="4826720" cy="715089"/>
          </a:xfrm>
        </p:grpSpPr>
        <p:grpSp>
          <p:nvGrpSpPr>
            <p:cNvPr id="367" name="Google Shape;367;p16"/>
            <p:cNvGrpSpPr/>
            <p:nvPr/>
          </p:nvGrpSpPr>
          <p:grpSpPr>
            <a:xfrm>
              <a:off x="4476699" y="4855556"/>
              <a:ext cx="4826720" cy="715089"/>
              <a:chOff x="4366214" y="3610601"/>
              <a:chExt cx="4826720" cy="715089"/>
            </a:xfrm>
          </p:grpSpPr>
          <p:sp>
            <p:nvSpPr>
              <p:cNvPr id="368" name="Google Shape;368;p16"/>
              <p:cNvSpPr/>
              <p:nvPr/>
            </p:nvSpPr>
            <p:spPr>
              <a:xfrm>
                <a:off x="4366214" y="3610601"/>
                <a:ext cx="4826720" cy="715089"/>
              </a:xfrm>
              <a:prstGeom prst="roundRect">
                <a:avLst>
                  <a:gd fmla="val 16667" name="adj"/>
                </a:avLst>
              </a:prstGeom>
              <a:solidFill>
                <a:srgbClr val="FDD9E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GB" sz="1800" u="none" cap="none" strike="noStrike">
                    <a:solidFill>
                      <a:schemeClr val="accent2"/>
                    </a:solidFill>
                    <a:latin typeface="Arial"/>
                    <a:ea typeface="Arial"/>
                    <a:cs typeface="Arial"/>
                    <a:sym typeface="Arial"/>
                  </a:rPr>
                  <a:t>            Would we get the same data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GB" sz="1800" u="none" cap="none" strike="noStrike">
                    <a:solidFill>
                      <a:schemeClr val="accent2"/>
                    </a:solidFill>
                    <a:latin typeface="Arial"/>
                    <a:ea typeface="Arial"/>
                    <a:cs typeface="Arial"/>
                    <a:sym typeface="Arial"/>
                  </a:rPr>
                  <a:t>             if we measured several times?</a:t>
                </a:r>
                <a:endParaRPr b="0" i="0" sz="1800" u="none" cap="none" strike="noStrik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16"/>
              <p:cNvSpPr/>
              <p:nvPr/>
            </p:nvSpPr>
            <p:spPr>
              <a:xfrm>
                <a:off x="4461964" y="3662635"/>
                <a:ext cx="547305" cy="50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370" name="Google Shape;370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91982" y="4904693"/>
              <a:ext cx="468000" cy="468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7"/>
          <p:cNvSpPr txBox="1"/>
          <p:nvPr>
            <p:ph type="title"/>
          </p:nvPr>
        </p:nvSpPr>
        <p:spPr>
          <a:xfrm>
            <a:off x="0" y="989971"/>
            <a:ext cx="12192000" cy="634288"/>
          </a:xfrm>
          <a:prstGeom prst="rect">
            <a:avLst/>
          </a:prstGeom>
          <a:gradFill>
            <a:gsLst>
              <a:gs pos="0">
                <a:schemeClr val="dk2"/>
              </a:gs>
              <a:gs pos="12000">
                <a:schemeClr val="dk2"/>
              </a:gs>
              <a:gs pos="89000">
                <a:schemeClr val="accent1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>
                <a:solidFill>
                  <a:schemeClr val="lt1"/>
                </a:solidFill>
              </a:rPr>
              <a:t>Types of reliability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77" name="Google Shape;377;p17"/>
          <p:cNvSpPr txBox="1"/>
          <p:nvPr>
            <p:ph idx="12" type="sldNum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8" name="Google Shape;378;p17"/>
          <p:cNvSpPr/>
          <p:nvPr/>
        </p:nvSpPr>
        <p:spPr>
          <a:xfrm>
            <a:off x="4405184" y="1913982"/>
            <a:ext cx="3076832" cy="993357"/>
          </a:xfrm>
          <a:prstGeom prst="flowChartAlternateProcess">
            <a:avLst/>
          </a:prstGeom>
          <a:solidFill>
            <a:srgbClr val="8EFCE7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Reliability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7"/>
          <p:cNvSpPr/>
          <p:nvPr/>
        </p:nvSpPr>
        <p:spPr>
          <a:xfrm>
            <a:off x="609666" y="3429000"/>
            <a:ext cx="3076832" cy="1402313"/>
          </a:xfrm>
          <a:prstGeom prst="ellipse">
            <a:avLst/>
          </a:prstGeom>
          <a:solidFill>
            <a:srgbClr val="C6FDF3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Internal consistency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7"/>
          <p:cNvSpPr/>
          <p:nvPr/>
        </p:nvSpPr>
        <p:spPr>
          <a:xfrm>
            <a:off x="4405184" y="3429000"/>
            <a:ext cx="3076832" cy="1402313"/>
          </a:xfrm>
          <a:prstGeom prst="ellipse">
            <a:avLst/>
          </a:prstGeom>
          <a:solidFill>
            <a:srgbClr val="C6FDF3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Inter-rater reliability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7"/>
          <p:cNvSpPr/>
          <p:nvPr/>
        </p:nvSpPr>
        <p:spPr>
          <a:xfrm>
            <a:off x="8200702" y="3429000"/>
            <a:ext cx="3076832" cy="1402313"/>
          </a:xfrm>
          <a:prstGeom prst="ellipse">
            <a:avLst/>
          </a:prstGeom>
          <a:solidFill>
            <a:srgbClr val="C6FDF3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Test-retest reliability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7"/>
          <p:cNvSpPr/>
          <p:nvPr/>
        </p:nvSpPr>
        <p:spPr>
          <a:xfrm>
            <a:off x="4604343" y="5538322"/>
            <a:ext cx="2678513" cy="417633"/>
          </a:xfrm>
          <a:prstGeom prst="flowChartAlternateProcess">
            <a:avLst/>
          </a:prstGeom>
          <a:solidFill>
            <a:srgbClr val="8EFCE7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Across researchers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17"/>
          <p:cNvSpPr/>
          <p:nvPr/>
        </p:nvSpPr>
        <p:spPr>
          <a:xfrm>
            <a:off x="8399861" y="5538321"/>
            <a:ext cx="2678513" cy="417633"/>
          </a:xfrm>
          <a:prstGeom prst="flowChartAlternateProcess">
            <a:avLst/>
          </a:prstGeom>
          <a:solidFill>
            <a:srgbClr val="8EFCE7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Over time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7"/>
          <p:cNvSpPr/>
          <p:nvPr/>
        </p:nvSpPr>
        <p:spPr>
          <a:xfrm>
            <a:off x="808825" y="5538321"/>
            <a:ext cx="2678513" cy="417633"/>
          </a:xfrm>
          <a:prstGeom prst="flowChartAlternateProcess">
            <a:avLst/>
          </a:prstGeom>
          <a:solidFill>
            <a:srgbClr val="8EFCE7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Across items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5" name="Google Shape;385;p17"/>
          <p:cNvCxnSpPr/>
          <p:nvPr/>
        </p:nvCxnSpPr>
        <p:spPr>
          <a:xfrm flipH="1">
            <a:off x="3487338" y="2907339"/>
            <a:ext cx="553321" cy="391915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86" name="Google Shape;386;p17"/>
          <p:cNvCxnSpPr/>
          <p:nvPr/>
        </p:nvCxnSpPr>
        <p:spPr>
          <a:xfrm flipH="1">
            <a:off x="5943598" y="2972212"/>
            <a:ext cx="1" cy="327042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87" name="Google Shape;387;p17"/>
          <p:cNvCxnSpPr/>
          <p:nvPr/>
        </p:nvCxnSpPr>
        <p:spPr>
          <a:xfrm>
            <a:off x="7754407" y="2907339"/>
            <a:ext cx="549334" cy="45678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88" name="Google Shape;388;p17"/>
          <p:cNvCxnSpPr/>
          <p:nvPr/>
        </p:nvCxnSpPr>
        <p:spPr>
          <a:xfrm flipH="1">
            <a:off x="2148080" y="5021296"/>
            <a:ext cx="1" cy="327042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89" name="Google Shape;389;p17"/>
          <p:cNvCxnSpPr/>
          <p:nvPr/>
        </p:nvCxnSpPr>
        <p:spPr>
          <a:xfrm flipH="1">
            <a:off x="5943598" y="4987700"/>
            <a:ext cx="1" cy="327042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90" name="Google Shape;390;p17"/>
          <p:cNvCxnSpPr/>
          <p:nvPr/>
        </p:nvCxnSpPr>
        <p:spPr>
          <a:xfrm flipH="1">
            <a:off x="9739116" y="5044008"/>
            <a:ext cx="1" cy="327042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8"/>
          <p:cNvSpPr txBox="1"/>
          <p:nvPr>
            <p:ph idx="12" type="sldNum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7" name="Google Shape;397;p18"/>
          <p:cNvSpPr/>
          <p:nvPr/>
        </p:nvSpPr>
        <p:spPr>
          <a:xfrm>
            <a:off x="0" y="932062"/>
            <a:ext cx="12192000" cy="707886"/>
          </a:xfrm>
          <a:prstGeom prst="rect">
            <a:avLst/>
          </a:prstGeom>
          <a:gradFill>
            <a:gsLst>
              <a:gs pos="0">
                <a:schemeClr val="dk2"/>
              </a:gs>
              <a:gs pos="12000">
                <a:schemeClr val="dk2"/>
              </a:gs>
              <a:gs pos="89000">
                <a:schemeClr val="accent1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Internal consistency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8" name="Google Shape;39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0365" y="1725592"/>
            <a:ext cx="2611269" cy="26112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9" name="Google Shape;399;p18"/>
          <p:cNvGrpSpPr/>
          <p:nvPr/>
        </p:nvGrpSpPr>
        <p:grpSpPr>
          <a:xfrm>
            <a:off x="359930" y="2040035"/>
            <a:ext cx="4130539" cy="3253774"/>
            <a:chOff x="359930" y="2040035"/>
            <a:chExt cx="4130539" cy="3253774"/>
          </a:xfrm>
        </p:grpSpPr>
        <p:pic>
          <p:nvPicPr>
            <p:cNvPr descr="A screenshot of a cell phone&#10;&#10;Description automatically generated" id="400" name="Google Shape;400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59930" y="2040035"/>
              <a:ext cx="4130539" cy="3253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1" name="Google Shape;401;p18"/>
            <p:cNvSpPr txBox="1"/>
            <p:nvPr/>
          </p:nvSpPr>
          <p:spPr>
            <a:xfrm>
              <a:off x="999459" y="2624398"/>
              <a:ext cx="3139859" cy="7694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en-GB" sz="2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Rosenberg Self-Esteem Scale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Female Profile with solid fill" id="402" name="Google Shape;40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37023" y="4581336"/>
            <a:ext cx="2110356" cy="2110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3301" y="1764286"/>
            <a:ext cx="2611269" cy="2611269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18"/>
          <p:cNvSpPr txBox="1"/>
          <p:nvPr/>
        </p:nvSpPr>
        <p:spPr>
          <a:xfrm>
            <a:off x="5290766" y="2402555"/>
            <a:ext cx="169251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am a person of worth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8"/>
          <p:cNvSpPr txBox="1"/>
          <p:nvPr/>
        </p:nvSpPr>
        <p:spPr>
          <a:xfrm>
            <a:off x="8282218" y="2375283"/>
            <a:ext cx="203343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have a number of good qualities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9"/>
          <p:cNvSpPr txBox="1"/>
          <p:nvPr>
            <p:ph idx="12" type="sldNum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2" name="Google Shape;412;p19"/>
          <p:cNvSpPr/>
          <p:nvPr/>
        </p:nvSpPr>
        <p:spPr>
          <a:xfrm>
            <a:off x="0" y="932062"/>
            <a:ext cx="12192000" cy="707886"/>
          </a:xfrm>
          <a:prstGeom prst="rect">
            <a:avLst/>
          </a:prstGeom>
          <a:gradFill>
            <a:gsLst>
              <a:gs pos="0">
                <a:schemeClr val="dk2"/>
              </a:gs>
              <a:gs pos="12000">
                <a:schemeClr val="dk2"/>
              </a:gs>
              <a:gs pos="89000">
                <a:schemeClr val="accent1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Inter-rater reliability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9"/>
          <p:cNvSpPr txBox="1"/>
          <p:nvPr/>
        </p:nvSpPr>
        <p:spPr>
          <a:xfrm>
            <a:off x="3588855" y="2782669"/>
            <a:ext cx="169251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am a person of worth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9"/>
          <p:cNvSpPr txBox="1"/>
          <p:nvPr/>
        </p:nvSpPr>
        <p:spPr>
          <a:xfrm>
            <a:off x="8282218" y="2375283"/>
            <a:ext cx="203343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have a number of good qualities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emale Profile with solid fill" id="415" name="Google Shape;41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2211" y="4523427"/>
            <a:ext cx="2110356" cy="2110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26028" y="1853983"/>
            <a:ext cx="2611269" cy="26112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le profile with solid fill" id="417" name="Google Shape;417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39406" y="4436908"/>
            <a:ext cx="2145196" cy="2145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06038" y="1825639"/>
            <a:ext cx="2611269" cy="2611269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19"/>
          <p:cNvSpPr txBox="1"/>
          <p:nvPr/>
        </p:nvSpPr>
        <p:spPr>
          <a:xfrm>
            <a:off x="3683036" y="2558104"/>
            <a:ext cx="49725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lipboard with solid fill" id="420" name="Google Shape;420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21478" y="4393081"/>
            <a:ext cx="1180594" cy="11805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ipboard with solid fill" id="421" name="Google Shape;421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69125" y="4393081"/>
            <a:ext cx="1180594" cy="1180594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19"/>
          <p:cNvSpPr txBox="1"/>
          <p:nvPr/>
        </p:nvSpPr>
        <p:spPr>
          <a:xfrm>
            <a:off x="9263046" y="2451731"/>
            <a:ext cx="49725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0"/>
          <p:cNvSpPr txBox="1"/>
          <p:nvPr>
            <p:ph idx="12" type="sldNum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29" name="Google Shape;429;p20"/>
          <p:cNvSpPr/>
          <p:nvPr/>
        </p:nvSpPr>
        <p:spPr>
          <a:xfrm>
            <a:off x="0" y="932062"/>
            <a:ext cx="12192000" cy="707886"/>
          </a:xfrm>
          <a:prstGeom prst="rect">
            <a:avLst/>
          </a:prstGeom>
          <a:gradFill>
            <a:gsLst>
              <a:gs pos="0">
                <a:schemeClr val="dk2"/>
              </a:gs>
              <a:gs pos="12000">
                <a:schemeClr val="dk2"/>
              </a:gs>
              <a:gs pos="89000">
                <a:schemeClr val="accent1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Test-retest reliability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ientist female with solid fill" id="430" name="Google Shape;43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0456" y="3131273"/>
            <a:ext cx="2421606" cy="24216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ientist female with solid fill" id="431" name="Google Shape;43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70" y="3131273"/>
            <a:ext cx="2421606" cy="24216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ipboard with solid fill" id="432" name="Google Shape;43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85934" y="2692868"/>
            <a:ext cx="1180594" cy="11805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ipboard with solid fill" id="433" name="Google Shape;433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98729" y="2692868"/>
            <a:ext cx="1180594" cy="11805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4" name="Google Shape;434;p20"/>
          <p:cNvCxnSpPr/>
          <p:nvPr/>
        </p:nvCxnSpPr>
        <p:spPr>
          <a:xfrm>
            <a:off x="1446670" y="5786439"/>
            <a:ext cx="8841408" cy="0"/>
          </a:xfrm>
          <a:prstGeom prst="straightConnector1">
            <a:avLst/>
          </a:prstGeom>
          <a:noFill/>
          <a:ln cap="flat" cmpd="sng" w="5397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5" name="Google Shape;435;p20"/>
          <p:cNvSpPr/>
          <p:nvPr/>
        </p:nvSpPr>
        <p:spPr>
          <a:xfrm>
            <a:off x="5409465" y="5835334"/>
            <a:ext cx="7191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Time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1"/>
          <p:cNvSpPr txBox="1"/>
          <p:nvPr>
            <p:ph type="title"/>
          </p:nvPr>
        </p:nvSpPr>
        <p:spPr>
          <a:xfrm>
            <a:off x="759125" y="1056400"/>
            <a:ext cx="10594675" cy="634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42" name="Google Shape;442;p21"/>
          <p:cNvSpPr txBox="1"/>
          <p:nvPr>
            <p:ph idx="12" type="sldNum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43" name="Google Shape;443;p21"/>
          <p:cNvSpPr/>
          <p:nvPr/>
        </p:nvSpPr>
        <p:spPr>
          <a:xfrm>
            <a:off x="0" y="932062"/>
            <a:ext cx="12192000" cy="707886"/>
          </a:xfrm>
          <a:prstGeom prst="rect">
            <a:avLst/>
          </a:prstGeom>
          <a:gradFill>
            <a:gsLst>
              <a:gs pos="0">
                <a:schemeClr val="dk2"/>
              </a:gs>
              <a:gs pos="12000">
                <a:schemeClr val="dk2"/>
              </a:gs>
              <a:gs pos="89000">
                <a:schemeClr val="accent1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Goals of measurement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1"/>
          <p:cNvSpPr txBox="1"/>
          <p:nvPr/>
        </p:nvSpPr>
        <p:spPr>
          <a:xfrm rot="-5400000">
            <a:off x="1211913" y="4218406"/>
            <a:ext cx="3068596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GB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Reliability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21"/>
          <p:cNvSpPr txBox="1"/>
          <p:nvPr/>
        </p:nvSpPr>
        <p:spPr>
          <a:xfrm rot="-5400000">
            <a:off x="2711903" y="2927543"/>
            <a:ext cx="153784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Low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21"/>
          <p:cNvSpPr txBox="1"/>
          <p:nvPr/>
        </p:nvSpPr>
        <p:spPr>
          <a:xfrm rot="-5400000">
            <a:off x="2746583" y="5600532"/>
            <a:ext cx="153784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High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21"/>
          <p:cNvSpPr txBox="1"/>
          <p:nvPr/>
        </p:nvSpPr>
        <p:spPr>
          <a:xfrm>
            <a:off x="5257442" y="1743123"/>
            <a:ext cx="3068596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GB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Validity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21"/>
          <p:cNvSpPr txBox="1"/>
          <p:nvPr/>
        </p:nvSpPr>
        <p:spPr>
          <a:xfrm>
            <a:off x="4519057" y="2314057"/>
            <a:ext cx="153784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Low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21"/>
          <p:cNvSpPr txBox="1"/>
          <p:nvPr/>
        </p:nvSpPr>
        <p:spPr>
          <a:xfrm>
            <a:off x="6779024" y="2301291"/>
            <a:ext cx="1537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High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0" name="Google Shape;450;p21"/>
          <p:cNvGrpSpPr/>
          <p:nvPr/>
        </p:nvGrpSpPr>
        <p:grpSpPr>
          <a:xfrm>
            <a:off x="3829223" y="2885543"/>
            <a:ext cx="2042498" cy="1852695"/>
            <a:chOff x="3829223" y="2885543"/>
            <a:chExt cx="2042498" cy="1852695"/>
          </a:xfrm>
        </p:grpSpPr>
        <p:pic>
          <p:nvPicPr>
            <p:cNvPr id="451" name="Google Shape;451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71721" y="2938238"/>
              <a:ext cx="1800000" cy="180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2" name="Google Shape;452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214743" y="3434894"/>
              <a:ext cx="152400" cy="15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3" name="Google Shape;453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04318" y="3722965"/>
              <a:ext cx="152400" cy="15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4" name="Google Shape;454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29223" y="3804481"/>
              <a:ext cx="152400" cy="15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5" name="Google Shape;455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154493" y="4033859"/>
              <a:ext cx="152400" cy="15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6" name="Google Shape;456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30938" y="3268319"/>
              <a:ext cx="152400" cy="15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7" name="Google Shape;457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094243" y="2952889"/>
              <a:ext cx="152400" cy="15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8" name="Google Shape;458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85137" y="3424266"/>
              <a:ext cx="152400" cy="15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9" name="Google Shape;459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79799" y="2885543"/>
              <a:ext cx="152400" cy="152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0" name="Google Shape;460;p21"/>
          <p:cNvGrpSpPr/>
          <p:nvPr/>
        </p:nvGrpSpPr>
        <p:grpSpPr>
          <a:xfrm>
            <a:off x="4071721" y="4940160"/>
            <a:ext cx="1800000" cy="1800000"/>
            <a:chOff x="4071721" y="4940160"/>
            <a:chExt cx="1800000" cy="1800000"/>
          </a:xfrm>
        </p:grpSpPr>
        <p:pic>
          <p:nvPicPr>
            <p:cNvPr id="461" name="Google Shape;461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71721" y="4940160"/>
              <a:ext cx="1800000" cy="180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2" name="Google Shape;462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264363" y="6015058"/>
              <a:ext cx="152400" cy="15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3" name="Google Shape;463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310438" y="6146193"/>
              <a:ext cx="152400" cy="15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4" name="Google Shape;464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62838" y="6298593"/>
              <a:ext cx="152400" cy="15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5" name="Google Shape;465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23853" y="6259608"/>
              <a:ext cx="152400" cy="15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6" name="Google Shape;466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16763" y="6167458"/>
              <a:ext cx="152400" cy="15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7" name="Google Shape;467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274998" y="6280873"/>
              <a:ext cx="152400" cy="15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8" name="Google Shape;468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165128" y="6149738"/>
              <a:ext cx="152400" cy="152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9" name="Google Shape;469;p21"/>
          <p:cNvGrpSpPr/>
          <p:nvPr/>
        </p:nvGrpSpPr>
        <p:grpSpPr>
          <a:xfrm>
            <a:off x="6320281" y="4940160"/>
            <a:ext cx="1800000" cy="1800000"/>
            <a:chOff x="6320281" y="4940160"/>
            <a:chExt cx="1800000" cy="1800000"/>
          </a:xfrm>
        </p:grpSpPr>
        <p:pic>
          <p:nvPicPr>
            <p:cNvPr id="470" name="Google Shape;470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320281" y="4940160"/>
              <a:ext cx="1800000" cy="180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1" name="Google Shape;471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074902" y="5657097"/>
              <a:ext cx="152400" cy="15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2" name="Google Shape;472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276922" y="5859117"/>
              <a:ext cx="152400" cy="15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3" name="Google Shape;473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128067" y="5880382"/>
              <a:ext cx="152400" cy="15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4" name="Google Shape;474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152877" y="5756337"/>
              <a:ext cx="152400" cy="15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5" name="Google Shape;475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060727" y="5876837"/>
              <a:ext cx="152400" cy="15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6" name="Google Shape;476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252112" y="5664187"/>
              <a:ext cx="152400" cy="15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7" name="Google Shape;477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975667" y="5749247"/>
              <a:ext cx="152400" cy="15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8" name="Google Shape;478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361982" y="5752792"/>
              <a:ext cx="152400" cy="152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9" name="Google Shape;479;p21"/>
          <p:cNvGrpSpPr/>
          <p:nvPr/>
        </p:nvGrpSpPr>
        <p:grpSpPr>
          <a:xfrm>
            <a:off x="6320281" y="2938238"/>
            <a:ext cx="1800000" cy="1800000"/>
            <a:chOff x="6320281" y="2938238"/>
            <a:chExt cx="1800000" cy="1800000"/>
          </a:xfrm>
        </p:grpSpPr>
        <p:pic>
          <p:nvPicPr>
            <p:cNvPr id="480" name="Google Shape;480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320281" y="2938238"/>
              <a:ext cx="1800000" cy="180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1" name="Google Shape;481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156418" y="4271319"/>
              <a:ext cx="152400" cy="15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2" name="Google Shape;482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81718" y="3569574"/>
              <a:ext cx="152400" cy="15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3" name="Google Shape;483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266288" y="3296674"/>
              <a:ext cx="152400" cy="15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4" name="Google Shape;484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674412" y="3831846"/>
              <a:ext cx="152400" cy="15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5" name="Google Shape;485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28557" y="3920451"/>
              <a:ext cx="152400" cy="15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6" name="Google Shape;486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989843" y="3913359"/>
              <a:ext cx="152400" cy="15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7" name="Google Shape;487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848077" y="3410091"/>
              <a:ext cx="152400" cy="15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8" name="Google Shape;488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255654" y="3583756"/>
              <a:ext cx="152400" cy="152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3"/>
          <p:cNvSpPr txBox="1"/>
          <p:nvPr>
            <p:ph idx="12" type="sldNum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95" name="Google Shape;495;p23"/>
          <p:cNvSpPr/>
          <p:nvPr/>
        </p:nvSpPr>
        <p:spPr>
          <a:xfrm>
            <a:off x="0" y="932062"/>
            <a:ext cx="12192000" cy="707886"/>
          </a:xfrm>
          <a:prstGeom prst="rect">
            <a:avLst/>
          </a:prstGeom>
          <a:gradFill>
            <a:gsLst>
              <a:gs pos="0">
                <a:schemeClr val="dk2"/>
              </a:gs>
              <a:gs pos="12000">
                <a:schemeClr val="dk2"/>
              </a:gs>
              <a:gs pos="89000">
                <a:schemeClr val="accent1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can we all do </a:t>
            </a:r>
            <a:endParaRPr b="0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6" name="Google Shape;496;p23"/>
          <p:cNvGrpSpPr/>
          <p:nvPr/>
        </p:nvGrpSpPr>
        <p:grpSpPr>
          <a:xfrm>
            <a:off x="1706083" y="2021515"/>
            <a:ext cx="9063813" cy="4737743"/>
            <a:chOff x="1939998" y="2170370"/>
            <a:chExt cx="9063813" cy="4737743"/>
          </a:xfrm>
        </p:grpSpPr>
        <p:grpSp>
          <p:nvGrpSpPr>
            <p:cNvPr id="497" name="Google Shape;497;p23"/>
            <p:cNvGrpSpPr/>
            <p:nvPr/>
          </p:nvGrpSpPr>
          <p:grpSpPr>
            <a:xfrm>
              <a:off x="1939999" y="2170370"/>
              <a:ext cx="8883944" cy="974409"/>
              <a:chOff x="628650" y="1298502"/>
              <a:chExt cx="7886700" cy="974409"/>
            </a:xfrm>
          </p:grpSpPr>
          <p:sp>
            <p:nvSpPr>
              <p:cNvPr id="498" name="Google Shape;498;p23"/>
              <p:cNvSpPr/>
              <p:nvPr/>
            </p:nvSpPr>
            <p:spPr>
              <a:xfrm>
                <a:off x="628650" y="1298502"/>
                <a:ext cx="7886700" cy="974409"/>
              </a:xfrm>
              <a:prstGeom prst="roundRect">
                <a:avLst>
                  <a:gd fmla="val 16667" name="adj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23"/>
              <p:cNvSpPr/>
              <p:nvPr/>
            </p:nvSpPr>
            <p:spPr>
              <a:xfrm rot="10800000">
                <a:off x="2277811" y="1298502"/>
                <a:ext cx="362681" cy="97440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23"/>
              <p:cNvSpPr/>
              <p:nvPr/>
            </p:nvSpPr>
            <p:spPr>
              <a:xfrm>
                <a:off x="1271890" y="1298502"/>
                <a:ext cx="362681" cy="97440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23"/>
              <p:cNvSpPr/>
              <p:nvPr/>
            </p:nvSpPr>
            <p:spPr>
              <a:xfrm>
                <a:off x="1540764" y="1298502"/>
                <a:ext cx="845587" cy="97440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rPr b="1" i="0" lang="en-GB" sz="3600" u="none" cap="none" strike="noStrike">
                    <a:solidFill>
                      <a:srgbClr val="1C1A12"/>
                    </a:solidFill>
                    <a:latin typeface="Arial"/>
                    <a:ea typeface="Arial"/>
                    <a:cs typeface="Arial"/>
                    <a:sym typeface="Arial"/>
                  </a:rPr>
                  <a:t>01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2" name="Google Shape;502;p23"/>
            <p:cNvSpPr/>
            <p:nvPr/>
          </p:nvSpPr>
          <p:spPr>
            <a:xfrm>
              <a:off x="3951842" y="2457538"/>
              <a:ext cx="6560374" cy="400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GB" sz="1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Use pre-existing validated scales </a:t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3" name="Google Shape;503;p23"/>
            <p:cNvGrpSpPr/>
            <p:nvPr/>
          </p:nvGrpSpPr>
          <p:grpSpPr>
            <a:xfrm>
              <a:off x="1939998" y="3123514"/>
              <a:ext cx="8926473" cy="1327727"/>
              <a:chOff x="558268" y="2231917"/>
              <a:chExt cx="8079459" cy="1327727"/>
            </a:xfrm>
          </p:grpSpPr>
          <p:sp>
            <p:nvSpPr>
              <p:cNvPr id="504" name="Google Shape;504;p23"/>
              <p:cNvSpPr/>
              <p:nvPr/>
            </p:nvSpPr>
            <p:spPr>
              <a:xfrm>
                <a:off x="751027" y="2429787"/>
                <a:ext cx="7886700" cy="974409"/>
              </a:xfrm>
              <a:prstGeom prst="roundRect">
                <a:avLst>
                  <a:gd fmla="val 16667" name="adj"/>
                </a:avLst>
              </a:prstGeom>
              <a:solidFill>
                <a:srgbClr val="85A1D9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23"/>
              <p:cNvSpPr/>
              <p:nvPr/>
            </p:nvSpPr>
            <p:spPr>
              <a:xfrm rot="10800000">
                <a:off x="2277811" y="2429787"/>
                <a:ext cx="362681" cy="974409"/>
              </a:xfrm>
              <a:prstGeom prst="rect">
                <a:avLst/>
              </a:prstGeom>
              <a:solidFill>
                <a:srgbClr val="85A1D9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23"/>
              <p:cNvSpPr/>
              <p:nvPr/>
            </p:nvSpPr>
            <p:spPr>
              <a:xfrm>
                <a:off x="558268" y="2429787"/>
                <a:ext cx="415573" cy="974409"/>
              </a:xfrm>
              <a:prstGeom prst="roundRect">
                <a:avLst>
                  <a:gd fmla="val 16667" name="adj"/>
                </a:avLst>
              </a:prstGeom>
              <a:solidFill>
                <a:srgbClr val="85A1D9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23"/>
              <p:cNvSpPr/>
              <p:nvPr/>
            </p:nvSpPr>
            <p:spPr>
              <a:xfrm>
                <a:off x="1494144" y="2231917"/>
                <a:ext cx="845587" cy="1327727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rPr b="1" i="0" lang="en-GB" sz="3600" u="none" cap="none" strike="noStrike">
                    <a:solidFill>
                      <a:srgbClr val="1C1A12"/>
                    </a:solidFill>
                    <a:latin typeface="Arial"/>
                    <a:ea typeface="Arial"/>
                    <a:cs typeface="Arial"/>
                    <a:sym typeface="Arial"/>
                  </a:rPr>
                  <a:t>02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8" name="Google Shape;508;p23"/>
            <p:cNvGrpSpPr/>
            <p:nvPr/>
          </p:nvGrpSpPr>
          <p:grpSpPr>
            <a:xfrm>
              <a:off x="1939998" y="4475469"/>
              <a:ext cx="8883944" cy="974409"/>
              <a:chOff x="628650" y="3603601"/>
              <a:chExt cx="7886698" cy="974409"/>
            </a:xfrm>
          </p:grpSpPr>
          <p:sp>
            <p:nvSpPr>
              <p:cNvPr id="509" name="Google Shape;509;p23"/>
              <p:cNvSpPr/>
              <p:nvPr/>
            </p:nvSpPr>
            <p:spPr>
              <a:xfrm>
                <a:off x="628650" y="3603601"/>
                <a:ext cx="7886698" cy="974409"/>
              </a:xfrm>
              <a:prstGeom prst="roundRect">
                <a:avLst>
                  <a:gd fmla="val 16667" name="adj"/>
                </a:avLst>
              </a:prstGeom>
              <a:solidFill>
                <a:srgbClr val="ADC0E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23"/>
              <p:cNvSpPr/>
              <p:nvPr/>
            </p:nvSpPr>
            <p:spPr>
              <a:xfrm rot="10800000">
                <a:off x="2277811" y="3603601"/>
                <a:ext cx="362681" cy="974409"/>
              </a:xfrm>
              <a:prstGeom prst="rect">
                <a:avLst/>
              </a:prstGeom>
              <a:solidFill>
                <a:srgbClr val="ADC0E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23"/>
              <p:cNvSpPr/>
              <p:nvPr/>
            </p:nvSpPr>
            <p:spPr>
              <a:xfrm>
                <a:off x="1271890" y="3603601"/>
                <a:ext cx="362681" cy="974409"/>
              </a:xfrm>
              <a:prstGeom prst="rect">
                <a:avLst/>
              </a:prstGeom>
              <a:solidFill>
                <a:srgbClr val="ADC0E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3"/>
              <p:cNvSpPr/>
              <p:nvPr/>
            </p:nvSpPr>
            <p:spPr>
              <a:xfrm>
                <a:off x="1540764" y="3603601"/>
                <a:ext cx="845587" cy="97440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rPr b="1" i="0" lang="en-GB" sz="3600" u="none" cap="none" strike="noStrike">
                    <a:solidFill>
                      <a:srgbClr val="1C1A12"/>
                    </a:solidFill>
                    <a:latin typeface="Arial"/>
                    <a:ea typeface="Arial"/>
                    <a:cs typeface="Arial"/>
                    <a:sym typeface="Arial"/>
                  </a:rPr>
                  <a:t>03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3" name="Google Shape;513;p23"/>
            <p:cNvSpPr/>
            <p:nvPr/>
          </p:nvSpPr>
          <p:spPr>
            <a:xfrm>
              <a:off x="3945888" y="4809147"/>
              <a:ext cx="6920583" cy="3077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4" name="Google Shape;514;p23"/>
            <p:cNvGrpSpPr/>
            <p:nvPr/>
          </p:nvGrpSpPr>
          <p:grpSpPr>
            <a:xfrm>
              <a:off x="1939998" y="5628018"/>
              <a:ext cx="8883943" cy="974409"/>
              <a:chOff x="628650" y="4756150"/>
              <a:chExt cx="7886700" cy="974409"/>
            </a:xfrm>
          </p:grpSpPr>
          <p:sp>
            <p:nvSpPr>
              <p:cNvPr id="515" name="Google Shape;515;p23"/>
              <p:cNvSpPr/>
              <p:nvPr/>
            </p:nvSpPr>
            <p:spPr>
              <a:xfrm>
                <a:off x="628650" y="4756150"/>
                <a:ext cx="7886700" cy="974409"/>
              </a:xfrm>
              <a:prstGeom prst="roundRect">
                <a:avLst>
                  <a:gd fmla="val 16667" name="adj"/>
                </a:avLst>
              </a:prstGeom>
              <a:solidFill>
                <a:srgbClr val="D5DFF2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23"/>
              <p:cNvSpPr/>
              <p:nvPr/>
            </p:nvSpPr>
            <p:spPr>
              <a:xfrm rot="10800000">
                <a:off x="2277811" y="4756150"/>
                <a:ext cx="362681" cy="974409"/>
              </a:xfrm>
              <a:prstGeom prst="rect">
                <a:avLst/>
              </a:prstGeom>
              <a:solidFill>
                <a:srgbClr val="D5DFF2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23"/>
              <p:cNvSpPr/>
              <p:nvPr/>
            </p:nvSpPr>
            <p:spPr>
              <a:xfrm>
                <a:off x="1271890" y="4756150"/>
                <a:ext cx="362681" cy="974409"/>
              </a:xfrm>
              <a:prstGeom prst="rect">
                <a:avLst/>
              </a:prstGeom>
              <a:solidFill>
                <a:srgbClr val="D5DFF2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23"/>
              <p:cNvSpPr/>
              <p:nvPr/>
            </p:nvSpPr>
            <p:spPr>
              <a:xfrm>
                <a:off x="1540764" y="4756150"/>
                <a:ext cx="845587" cy="97440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rPr b="1" i="0" lang="en-GB" sz="3600" u="none" cap="none" strike="noStrike">
                    <a:solidFill>
                      <a:srgbClr val="1C1A12"/>
                    </a:solidFill>
                    <a:latin typeface="Arial"/>
                    <a:ea typeface="Arial"/>
                    <a:cs typeface="Arial"/>
                    <a:sym typeface="Arial"/>
                  </a:rPr>
                  <a:t>04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9" name="Google Shape;519;p23"/>
            <p:cNvSpPr/>
            <p:nvPr/>
          </p:nvSpPr>
          <p:spPr>
            <a:xfrm>
              <a:off x="4083228" y="5615492"/>
              <a:ext cx="6920583" cy="12926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GB" sz="1900" u="none" cap="none" strike="noStrik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Consider developing bespoke, validated, scales specifically for the constructs we are interested in</a:t>
              </a:r>
              <a:endParaRPr b="1" i="0" sz="1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20" name="Google Shape;520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147614" y="2338369"/>
              <a:ext cx="648000" cy="64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1" name="Google Shape;521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114227" y="3438168"/>
              <a:ext cx="72000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2" name="Google Shape;522;p2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114227" y="4593112"/>
              <a:ext cx="72000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3" name="Google Shape;523;p2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114227" y="5754426"/>
              <a:ext cx="720000" cy="7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4" name="Google Shape;524;p23"/>
          <p:cNvSpPr/>
          <p:nvPr/>
        </p:nvSpPr>
        <p:spPr>
          <a:xfrm>
            <a:off x="3768045" y="4028693"/>
            <a:ext cx="6996211" cy="12926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1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Have a go at applying some of the methods discussed today – like test-retest or internal consistency </a:t>
            </a:r>
            <a:endParaRPr b="0" i="0" sz="17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23"/>
          <p:cNvSpPr/>
          <p:nvPr/>
        </p:nvSpPr>
        <p:spPr>
          <a:xfrm>
            <a:off x="3849313" y="3284599"/>
            <a:ext cx="68220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Make modest changes to the wording and structure of existing scales to improve their usability in our context</a:t>
            </a:r>
            <a:endParaRPr b="1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 txBox="1"/>
          <p:nvPr>
            <p:ph type="title"/>
          </p:nvPr>
        </p:nvSpPr>
        <p:spPr>
          <a:xfrm>
            <a:off x="-463" y="242361"/>
            <a:ext cx="5762072" cy="825806"/>
          </a:xfrm>
          <a:prstGeom prst="rect">
            <a:avLst/>
          </a:prstGeom>
          <a:gradFill>
            <a:gsLst>
              <a:gs pos="0">
                <a:schemeClr val="dk2"/>
              </a:gs>
              <a:gs pos="12000">
                <a:schemeClr val="dk2"/>
              </a:gs>
              <a:gs pos="89000">
                <a:schemeClr val="accent1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GB" sz="4000">
                <a:solidFill>
                  <a:schemeClr val="lt1"/>
                </a:solidFill>
              </a:rPr>
              <a:t>Outline of session</a:t>
            </a:r>
            <a:endParaRPr/>
          </a:p>
        </p:txBody>
      </p:sp>
      <p:sp>
        <p:nvSpPr>
          <p:cNvPr id="94" name="Google Shape;94;p3"/>
          <p:cNvSpPr txBox="1"/>
          <p:nvPr>
            <p:ph idx="12" type="sldNum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5" name="Google Shape;95;p3"/>
          <p:cNvSpPr/>
          <p:nvPr/>
        </p:nvSpPr>
        <p:spPr>
          <a:xfrm>
            <a:off x="1662600" y="2077960"/>
            <a:ext cx="547200" cy="545895"/>
          </a:xfrm>
          <a:prstGeom prst="ellipse">
            <a:avLst/>
          </a:prstGeom>
          <a:solidFill>
            <a:schemeClr val="accent1">
              <a:alpha val="71764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-GB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"/>
          <p:cNvSpPr txBox="1"/>
          <p:nvPr/>
        </p:nvSpPr>
        <p:spPr>
          <a:xfrm>
            <a:off x="2686664" y="2077960"/>
            <a:ext cx="8190272" cy="5458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D5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A2D50"/>
                </a:solidFill>
                <a:latin typeface="Arial"/>
                <a:ea typeface="Arial"/>
                <a:cs typeface="Arial"/>
                <a:sym typeface="Arial"/>
              </a:rPr>
              <a:t>Introduction to TASO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"/>
          <p:cNvSpPr/>
          <p:nvPr/>
        </p:nvSpPr>
        <p:spPr>
          <a:xfrm>
            <a:off x="1662600" y="2803489"/>
            <a:ext cx="547200" cy="545895"/>
          </a:xfrm>
          <a:prstGeom prst="ellipse">
            <a:avLst/>
          </a:prstGeom>
          <a:solidFill>
            <a:schemeClr val="accent1">
              <a:alpha val="71764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-GB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2686664" y="2801409"/>
            <a:ext cx="8190272" cy="5458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D5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A2D50"/>
                </a:solidFill>
                <a:latin typeface="Arial"/>
                <a:ea typeface="Arial"/>
                <a:cs typeface="Arial"/>
                <a:sym typeface="Arial"/>
              </a:rPr>
              <a:t>What is a survey </a:t>
            </a:r>
            <a:endParaRPr b="0" i="0" sz="2400" u="none" cap="none" strike="noStrike">
              <a:solidFill>
                <a:srgbClr val="0A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"/>
          <p:cNvSpPr/>
          <p:nvPr/>
        </p:nvSpPr>
        <p:spPr>
          <a:xfrm>
            <a:off x="1662600" y="3508617"/>
            <a:ext cx="547200" cy="545895"/>
          </a:xfrm>
          <a:prstGeom prst="ellipse">
            <a:avLst/>
          </a:prstGeom>
          <a:solidFill>
            <a:schemeClr val="accent1">
              <a:alpha val="71764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-GB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2686664" y="3506760"/>
            <a:ext cx="8190272" cy="5458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D5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A2D50"/>
                </a:solidFill>
                <a:latin typeface="Arial"/>
                <a:ea typeface="Arial"/>
                <a:cs typeface="Arial"/>
                <a:sym typeface="Arial"/>
              </a:rPr>
              <a:t>Constructs and dimensionality </a:t>
            </a:r>
            <a:endParaRPr b="0" i="0" sz="2400" u="none" cap="none" strike="noStrike">
              <a:solidFill>
                <a:srgbClr val="0A2D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D5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A2D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D5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A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"/>
          <p:cNvSpPr/>
          <p:nvPr/>
        </p:nvSpPr>
        <p:spPr>
          <a:xfrm>
            <a:off x="1662600" y="4219471"/>
            <a:ext cx="547200" cy="545895"/>
          </a:xfrm>
          <a:prstGeom prst="ellipse">
            <a:avLst/>
          </a:prstGeom>
          <a:solidFill>
            <a:schemeClr val="accent1">
              <a:alpha val="71764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-GB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2686664" y="4219471"/>
            <a:ext cx="8190272" cy="5458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D5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A2D50"/>
                </a:solidFill>
                <a:latin typeface="Arial"/>
                <a:ea typeface="Arial"/>
                <a:cs typeface="Arial"/>
                <a:sym typeface="Arial"/>
              </a:rPr>
              <a:t>Validity </a:t>
            </a:r>
            <a:endParaRPr b="0" i="0" sz="2400" u="none" cap="none" strike="noStrike">
              <a:solidFill>
                <a:srgbClr val="0A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1662600" y="4940002"/>
            <a:ext cx="547200" cy="545895"/>
          </a:xfrm>
          <a:prstGeom prst="ellipse">
            <a:avLst/>
          </a:prstGeom>
          <a:solidFill>
            <a:schemeClr val="accent1">
              <a:alpha val="71764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-GB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2686664" y="4932484"/>
            <a:ext cx="8190272" cy="55341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D5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A2D50"/>
                </a:solidFill>
                <a:latin typeface="Arial"/>
                <a:ea typeface="Arial"/>
                <a:cs typeface="Arial"/>
                <a:sym typeface="Arial"/>
              </a:rPr>
              <a:t>Reliability </a:t>
            </a:r>
            <a:endParaRPr b="0" i="0" sz="2400" u="none" cap="none" strike="noStrike">
              <a:solidFill>
                <a:srgbClr val="0A2D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D5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A2D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1662600" y="5668051"/>
            <a:ext cx="547200" cy="545895"/>
          </a:xfrm>
          <a:prstGeom prst="ellipse">
            <a:avLst/>
          </a:prstGeom>
          <a:solidFill>
            <a:schemeClr val="accent1">
              <a:alpha val="71764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-GB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2686664" y="5660533"/>
            <a:ext cx="8190272" cy="55341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D5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A2D50"/>
                </a:solidFill>
                <a:latin typeface="Arial"/>
                <a:ea typeface="Arial"/>
                <a:cs typeface="Arial"/>
                <a:sym typeface="Arial"/>
              </a:rPr>
              <a:t>Questions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D5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A2D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4"/>
          <p:cNvSpPr txBox="1"/>
          <p:nvPr>
            <p:ph type="title"/>
          </p:nvPr>
        </p:nvSpPr>
        <p:spPr>
          <a:xfrm>
            <a:off x="1" y="1715787"/>
            <a:ext cx="12191999" cy="171321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6318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/>
              <a:t>Questions? </a:t>
            </a:r>
            <a:endParaRPr/>
          </a:p>
        </p:txBody>
      </p:sp>
      <p:sp>
        <p:nvSpPr>
          <p:cNvPr id="531" name="Google Shape;531;p24"/>
          <p:cNvSpPr txBox="1"/>
          <p:nvPr>
            <p:ph idx="12" type="sldNum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Questions" id="532" name="Google Shape;53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13383" y="3685702"/>
            <a:ext cx="2281313" cy="2281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5"/>
          <p:cNvSpPr txBox="1"/>
          <p:nvPr>
            <p:ph idx="12" type="sldNum"/>
          </p:nvPr>
        </p:nvSpPr>
        <p:spPr>
          <a:xfrm>
            <a:off x="819659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38" name="Google Shape;538;p25"/>
          <p:cNvSpPr txBox="1"/>
          <p:nvPr>
            <p:ph type="title"/>
          </p:nvPr>
        </p:nvSpPr>
        <p:spPr>
          <a:xfrm>
            <a:off x="1" y="956759"/>
            <a:ext cx="12191999" cy="9913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6318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/>
              <a:t>Evaluation guidance</a:t>
            </a:r>
            <a:endParaRPr/>
          </a:p>
        </p:txBody>
      </p:sp>
      <p:sp>
        <p:nvSpPr>
          <p:cNvPr id="539" name="Google Shape;539;p25"/>
          <p:cNvSpPr/>
          <p:nvPr/>
        </p:nvSpPr>
        <p:spPr>
          <a:xfrm>
            <a:off x="846338" y="2529951"/>
            <a:ext cx="6096000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Guidance on our website: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Diagnose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Reflect 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logo&#10;&#10;Description automatically generated" id="540" name="Google Shape;540;p25"/>
          <p:cNvPicPr preferRelativeResize="0"/>
          <p:nvPr/>
        </p:nvPicPr>
        <p:blipFill rotWithShape="1">
          <a:blip r:embed="rId3">
            <a:alphaModFix/>
          </a:blip>
          <a:srcRect b="13951" l="0" r="0" t="0"/>
          <a:stretch/>
        </p:blipFill>
        <p:spPr>
          <a:xfrm>
            <a:off x="6906827" y="2345458"/>
            <a:ext cx="4361288" cy="3752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2773" y="2338027"/>
            <a:ext cx="4979386" cy="2800905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26"/>
          <p:cNvSpPr txBox="1"/>
          <p:nvPr>
            <p:ph idx="12" type="sldNum"/>
          </p:nvPr>
        </p:nvSpPr>
        <p:spPr>
          <a:xfrm>
            <a:off x="819659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47" name="Google Shape;547;p26"/>
          <p:cNvSpPr txBox="1"/>
          <p:nvPr>
            <p:ph type="title"/>
          </p:nvPr>
        </p:nvSpPr>
        <p:spPr>
          <a:xfrm>
            <a:off x="1" y="956759"/>
            <a:ext cx="12191999" cy="9913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6318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/>
              <a:t>Evidence toolkit</a:t>
            </a:r>
            <a:endParaRPr/>
          </a:p>
        </p:txBody>
      </p:sp>
      <p:pic>
        <p:nvPicPr>
          <p:cNvPr descr="A close up of a logo&#10;&#10;Description automatically generated" id="548" name="Google Shape;548;p26"/>
          <p:cNvPicPr preferRelativeResize="0"/>
          <p:nvPr/>
        </p:nvPicPr>
        <p:blipFill rotWithShape="1">
          <a:blip r:embed="rId4">
            <a:alphaModFix/>
          </a:blip>
          <a:srcRect b="13951" l="0" r="0" t="0"/>
          <a:stretch/>
        </p:blipFill>
        <p:spPr>
          <a:xfrm>
            <a:off x="2518836" y="2021740"/>
            <a:ext cx="5965794" cy="483626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26"/>
          <p:cNvSpPr txBox="1"/>
          <p:nvPr/>
        </p:nvSpPr>
        <p:spPr>
          <a:xfrm>
            <a:off x="5982856" y="5175640"/>
            <a:ext cx="318056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taso.org.uk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26"/>
          <p:cNvSpPr txBox="1"/>
          <p:nvPr/>
        </p:nvSpPr>
        <p:spPr>
          <a:xfrm>
            <a:off x="3028580" y="5184143"/>
            <a:ext cx="306742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Evidence toolkit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/>
          <p:nvPr>
            <p:ph idx="12" type="sldNum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3" name="Google Shape;113;p4"/>
          <p:cNvSpPr txBox="1"/>
          <p:nvPr>
            <p:ph type="title"/>
          </p:nvPr>
        </p:nvSpPr>
        <p:spPr>
          <a:xfrm>
            <a:off x="1" y="956759"/>
            <a:ext cx="12191999" cy="82754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6318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</a:pPr>
            <a:r>
              <a:rPr lang="en-GB" sz="4000"/>
              <a:t>Introduction to TASO </a:t>
            </a:r>
            <a:endParaRPr/>
          </a:p>
        </p:txBody>
      </p:sp>
      <p:pic>
        <p:nvPicPr>
          <p:cNvPr id="114" name="Google Shape;11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9521" y="2306353"/>
            <a:ext cx="985838" cy="985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0887" y="3269028"/>
            <a:ext cx="854473" cy="854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0886" y="4274886"/>
            <a:ext cx="854473" cy="85447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 txBox="1"/>
          <p:nvPr/>
        </p:nvSpPr>
        <p:spPr>
          <a:xfrm>
            <a:off x="1842048" y="4501217"/>
            <a:ext cx="98440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affiliate What Works Centre, and part of the UK Government’s What Works Movement.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1789661" y="2491881"/>
            <a:ext cx="989647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Independent hub for higher education professionals to access research, toolkits, evaluation techniques and more to help widen participation and improve equality within the sector.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1842048" y="3442045"/>
            <a:ext cx="984408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independent charity, set up by a consortium of King’s College London, Nottingham Trent University and the Behavioural Insights Team.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static.thenounproject.com/png/2230320-200.png" id="120" name="Google Shape;120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8084" y="5351805"/>
            <a:ext cx="600075" cy="6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"/>
          <p:cNvSpPr/>
          <p:nvPr/>
        </p:nvSpPr>
        <p:spPr>
          <a:xfrm>
            <a:off x="1842048" y="5418784"/>
            <a:ext cx="98440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Funded by the Office for Students from 2019 to 2023.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/>
        </p:nvSpPr>
        <p:spPr>
          <a:xfrm>
            <a:off x="0" y="928891"/>
            <a:ext cx="12191999" cy="70271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evaluation cycle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8059" y="2049455"/>
            <a:ext cx="5144359" cy="427555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5"/>
          <p:cNvSpPr/>
          <p:nvPr/>
        </p:nvSpPr>
        <p:spPr>
          <a:xfrm rot="-1836928">
            <a:off x="4408269" y="4595874"/>
            <a:ext cx="2204474" cy="2192739"/>
          </a:xfrm>
          <a:prstGeom prst="ellipse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5"/>
          <p:cNvSpPr txBox="1"/>
          <p:nvPr>
            <p:ph idx="12" type="sldNum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/>
          <p:nvPr>
            <p:ph type="title"/>
          </p:nvPr>
        </p:nvSpPr>
        <p:spPr>
          <a:xfrm>
            <a:off x="0" y="989971"/>
            <a:ext cx="12192000" cy="634288"/>
          </a:xfrm>
          <a:prstGeom prst="rect">
            <a:avLst/>
          </a:prstGeom>
          <a:gradFill>
            <a:gsLst>
              <a:gs pos="0">
                <a:schemeClr val="dk2"/>
              </a:gs>
              <a:gs pos="12000">
                <a:schemeClr val="dk2"/>
              </a:gs>
              <a:gs pos="89000">
                <a:schemeClr val="accent1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>
                <a:solidFill>
                  <a:schemeClr val="lt1"/>
                </a:solidFill>
              </a:rPr>
              <a:t>What is a survey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7" name="Google Shape;137;p6"/>
          <p:cNvSpPr txBox="1"/>
          <p:nvPr>
            <p:ph idx="1" type="body"/>
          </p:nvPr>
        </p:nvSpPr>
        <p:spPr>
          <a:xfrm>
            <a:off x="184031" y="1556835"/>
            <a:ext cx="5378113" cy="45320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GB"/>
              <a:t>A data collection tool 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GB"/>
              <a:t>Used to collect primary data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GB"/>
              <a:t>Self-report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GB"/>
              <a:t>Can be self-administered or conducted over the phone/face-to-face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762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1333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38" name="Google Shape;138;p6"/>
          <p:cNvSpPr txBox="1"/>
          <p:nvPr>
            <p:ph idx="12" type="sldNum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Text, letter&#10;&#10;Description automatically generated" id="139" name="Google Shape;13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9765" y="2138796"/>
            <a:ext cx="6010562" cy="374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/>
          <p:nvPr>
            <p:ph type="title"/>
          </p:nvPr>
        </p:nvSpPr>
        <p:spPr>
          <a:xfrm>
            <a:off x="0" y="989971"/>
            <a:ext cx="12192000" cy="634288"/>
          </a:xfrm>
          <a:prstGeom prst="rect">
            <a:avLst/>
          </a:prstGeom>
          <a:gradFill>
            <a:gsLst>
              <a:gs pos="0">
                <a:schemeClr val="dk2"/>
              </a:gs>
              <a:gs pos="12000">
                <a:schemeClr val="dk2"/>
              </a:gs>
              <a:gs pos="89000">
                <a:schemeClr val="accent1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>
                <a:solidFill>
                  <a:schemeClr val="lt1"/>
                </a:solidFill>
              </a:rPr>
              <a:t>How are surveys used 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6" name="Google Shape;146;p7"/>
          <p:cNvSpPr txBox="1"/>
          <p:nvPr>
            <p:ph idx="1" type="body"/>
          </p:nvPr>
        </p:nvSpPr>
        <p:spPr>
          <a:xfrm>
            <a:off x="74349" y="1343243"/>
            <a:ext cx="6232476" cy="54268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b="1" sz="2200"/>
          </a:p>
          <a:p>
            <a:pPr indent="-2286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GB" sz="2200"/>
              <a:t>Commonly used method in social sciences: </a:t>
            </a:r>
            <a:endParaRPr/>
          </a:p>
          <a:p>
            <a:pPr indent="-228600" lvl="2" marL="1143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GB" sz="2200"/>
              <a:t>The household census </a:t>
            </a:r>
            <a:endParaRPr sz="2200"/>
          </a:p>
          <a:p>
            <a:pPr indent="-228600" lvl="2" marL="1143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GB" sz="2200"/>
              <a:t>Rates of unemployment</a:t>
            </a:r>
            <a:endParaRPr/>
          </a:p>
          <a:p>
            <a:pPr indent="-228600" lvl="2" marL="1143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GB" sz="2200"/>
              <a:t>Political opinions </a:t>
            </a:r>
            <a:endParaRPr sz="2200"/>
          </a:p>
          <a:p>
            <a:pPr indent="-2286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GB" sz="2200"/>
              <a:t>Increasingly used in educational research: </a:t>
            </a:r>
            <a:endParaRPr/>
          </a:p>
          <a:p>
            <a:pPr indent="-228600" lvl="2" marL="1143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GB" sz="2200"/>
              <a:t>Assess personal attributes and attitudes</a:t>
            </a:r>
            <a:endParaRPr/>
          </a:p>
          <a:p>
            <a:pPr indent="-228600" lvl="2" marL="1143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GB" sz="2200"/>
              <a:t>National Student Survey </a:t>
            </a:r>
            <a:endParaRPr/>
          </a:p>
          <a:p>
            <a:pPr indent="-101600" lvl="2" marL="1143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/>
          </a:p>
          <a:p>
            <a:pPr indent="-76200" lvl="2" marL="1143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/>
          </a:p>
          <a:p>
            <a:pPr indent="-76200" lvl="2" marL="1143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/>
          </a:p>
          <a:p>
            <a:pPr indent="-101600" lvl="2" marL="1143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762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1333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47" name="Google Shape;147;p7"/>
          <p:cNvSpPr txBox="1"/>
          <p:nvPr>
            <p:ph idx="12" type="sldNum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A picture containing text&#10;&#10;Description automatically generated" id="148" name="Google Shape;14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8293" y="2178700"/>
            <a:ext cx="5641108" cy="3756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/>
          <p:nvPr>
            <p:ph type="title"/>
          </p:nvPr>
        </p:nvSpPr>
        <p:spPr>
          <a:xfrm>
            <a:off x="0" y="989971"/>
            <a:ext cx="12192000" cy="634288"/>
          </a:xfrm>
          <a:prstGeom prst="rect">
            <a:avLst/>
          </a:prstGeom>
          <a:gradFill>
            <a:gsLst>
              <a:gs pos="0">
                <a:schemeClr val="dk2"/>
              </a:gs>
              <a:gs pos="12000">
                <a:schemeClr val="dk2"/>
              </a:gs>
              <a:gs pos="89000">
                <a:schemeClr val="accent1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>
                <a:solidFill>
                  <a:schemeClr val="lt1"/>
                </a:solidFill>
              </a:rPr>
              <a:t>We don't always get it right 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5" name="Google Shape;155;p8"/>
          <p:cNvSpPr txBox="1"/>
          <p:nvPr>
            <p:ph idx="12" type="sldNum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6" name="Google Shape;156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4489" y="2172538"/>
            <a:ext cx="3196647" cy="2066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08644" y="4557027"/>
            <a:ext cx="2951306" cy="18270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athletic game, sport, tennis&#10;&#10;Description automatically generated" id="158" name="Google Shape;158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74858" y="4554537"/>
            <a:ext cx="3179581" cy="1851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05899" y="2173085"/>
            <a:ext cx="2945246" cy="20615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oat standing on a stump&#10;&#10;Description automatically generated" id="160" name="Google Shape;160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92756" y="2161166"/>
            <a:ext cx="4394488" cy="424439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8"/>
          <p:cNvSpPr txBox="1"/>
          <p:nvPr/>
        </p:nvSpPr>
        <p:spPr>
          <a:xfrm>
            <a:off x="1181059" y="2647916"/>
            <a:ext cx="4079249" cy="3850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1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“Please rank these sport professionals according to your personal perception of their GOAT status.”</a:t>
            </a: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200" lvl="2" marL="11430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200" lvl="2" marL="11430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2" marL="11430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200" lvl="1" marL="685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/>
          <p:nvPr>
            <p:ph idx="12" type="sldNum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Table&#10;&#10;Description automatically generated" id="168" name="Google Shape;16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8434" y="1874727"/>
            <a:ext cx="4777996" cy="435626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9"/>
          <p:cNvSpPr txBox="1"/>
          <p:nvPr/>
        </p:nvSpPr>
        <p:spPr>
          <a:xfrm>
            <a:off x="170260" y="6494101"/>
            <a:ext cx="89761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https://twitter.com/tribalspacecat/status/1240762438057725953?lang=en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9"/>
          <p:cNvSpPr txBox="1"/>
          <p:nvPr>
            <p:ph type="title"/>
          </p:nvPr>
        </p:nvSpPr>
        <p:spPr>
          <a:xfrm>
            <a:off x="0" y="989971"/>
            <a:ext cx="12192000" cy="634288"/>
          </a:xfrm>
          <a:prstGeom prst="rect">
            <a:avLst/>
          </a:prstGeom>
          <a:gradFill>
            <a:gsLst>
              <a:gs pos="0">
                <a:schemeClr val="dk2"/>
              </a:gs>
              <a:gs pos="12000">
                <a:schemeClr val="dk2"/>
              </a:gs>
              <a:gs pos="89000">
                <a:schemeClr val="accent1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>
                <a:solidFill>
                  <a:schemeClr val="lt1"/>
                </a:solidFill>
              </a:rPr>
              <a:t>We don't always get it right 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descr="Graphical user interface, text, application&#10;&#10;Description automatically generated" id="171" name="Google Shape;171;p9"/>
          <p:cNvPicPr preferRelativeResize="0"/>
          <p:nvPr/>
        </p:nvPicPr>
        <p:blipFill rotWithShape="1">
          <a:blip r:embed="rId4">
            <a:alphaModFix/>
          </a:blip>
          <a:srcRect b="39817" l="1702" r="-1843" t="45318"/>
          <a:stretch/>
        </p:blipFill>
        <p:spPr>
          <a:xfrm>
            <a:off x="5865624" y="3018797"/>
            <a:ext cx="5735588" cy="1844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TASO">
      <a:dk1>
        <a:srgbClr val="000000"/>
      </a:dk1>
      <a:lt1>
        <a:srgbClr val="FFFFFF"/>
      </a:lt1>
      <a:dk2>
        <a:srgbClr val="3B66BC"/>
      </a:dk2>
      <a:lt2>
        <a:srgbClr val="EDEBE3"/>
      </a:lt2>
      <a:accent1>
        <a:srgbClr val="07DBB3"/>
      </a:accent1>
      <a:accent2>
        <a:srgbClr val="F9466C"/>
      </a:accent2>
      <a:accent3>
        <a:srgbClr val="3B66BC"/>
      </a:accent3>
      <a:accent4>
        <a:srgbClr val="EDEBE3"/>
      </a:accent4>
      <a:accent5>
        <a:srgbClr val="000000"/>
      </a:accent5>
      <a:accent6>
        <a:srgbClr val="FFFFFF"/>
      </a:accent6>
      <a:hlink>
        <a:srgbClr val="F9466C"/>
      </a:hlink>
      <a:folHlink>
        <a:srgbClr val="07DB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2020-06-26T16:53:28Z</dcterms:created>
  <dc:creator>Styrnol, Miriam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0x01010002BA616C72995343A18FF51BD7FD3249</vt:lpwstr>
  </property>
</Properties>
</file>