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5" r:id="rId2"/>
  </p:sldMasterIdLst>
  <p:notesMasterIdLst>
    <p:notesMasterId r:id="rId28"/>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1" r:id="rId27"/>
  </p:sldIdLst>
  <p:sldSz cx="12192000" cy="6858000"/>
  <p:notesSz cx="6858000" cy="9144000"/>
  <p:embeddedFontLst>
    <p:embeddedFont>
      <p:font typeface="Impact" panose="020B0806030902050204" pitchFamily="34" charset="0"/>
      <p:regular r:id="rId29"/>
    </p:embeddedFont>
    <p:embeddedFont>
      <p:font typeface="Play" panose="020B0604020202020204" charset="0"/>
      <p:regular r:id="rId30"/>
      <p:bold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4" roundtripDataSignature="AMtx7mjrbgquUjBzrhJr9Wy/9cl9QuWgw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F94D954-6A08-45F6-99A2-5529384A3956}">
  <a:tblStyle styleId="{EF94D954-6A08-45F6-99A2-5529384A3956}"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customschemas.google.com/relationships/presentationmetadata" Target="meta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3.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font" Target="fonts/font2.fntdata"/><Relationship Id="rId35" Type="http://schemas.openxmlformats.org/officeDocument/2006/relationships/presProps" Target="pres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5" name="Google Shape;5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3375c46de0c_0_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3375c46de0c_0_6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a:t>Here we see the pooled average mental health across 4 years, and averages over time. We see a sizable gap between cis and trans students.</a:t>
            </a:r>
            <a:endParaRPr/>
          </a:p>
        </p:txBody>
      </p:sp>
      <p:sp>
        <p:nvSpPr>
          <p:cNvPr id="133" name="Google Shape;133;g3375c46de0c_0_6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3375c46de0c_0_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3375c46de0c_0_4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a:t>LGBQA over time, since 2017. Again, increases across the board, but steeper for LGBQA students.</a:t>
            </a:r>
            <a:endParaRPr/>
          </a:p>
        </p:txBody>
      </p:sp>
      <p:sp>
        <p:nvSpPr>
          <p:cNvPr id="143" name="Google Shape;143;g3375c46de0c_0_4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2ce2fdb9d05_0_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1" name="Google Shape;151;g2ce2fdb9d05_0_6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Not in the report, but an important perspective. Bunch of wellbeing issues that don’t clear the clinical definition of mental health difficulties. </a:t>
            </a:r>
            <a:endParaRPr/>
          </a:p>
          <a:p>
            <a:pPr marL="0" lvl="0" indent="0" algn="l" rtl="0">
              <a:lnSpc>
                <a:spcPct val="100000"/>
              </a:lnSpc>
              <a:spcBef>
                <a:spcPts val="0"/>
              </a:spcBef>
              <a:spcAft>
                <a:spcPts val="0"/>
              </a:spcAft>
              <a:buSzPts val="1400"/>
              <a:buNone/>
            </a:pPr>
            <a:r>
              <a:rPr lang="en-GB"/>
              <a:t>These are the 4 ONS Qs, framed negatively (so higher rates = bad), broken down by sexuality. </a:t>
            </a:r>
            <a:endParaRPr/>
          </a:p>
          <a:p>
            <a:pPr marL="0" lvl="0" indent="0" algn="l" rtl="0">
              <a:lnSpc>
                <a:spcPct val="100000"/>
              </a:lnSpc>
              <a:spcBef>
                <a:spcPts val="0"/>
              </a:spcBef>
              <a:spcAft>
                <a:spcPts val="0"/>
              </a:spcAft>
              <a:buSzPts val="1400"/>
              <a:buNone/>
            </a:pPr>
            <a:r>
              <a:rPr lang="en-GB"/>
              <a:t>Here we see Queer-identifying individuals reporting lower wellbeing across all measures except low happiness, and across the spectrum, LGBQA students are significantly more likely to report lower wellbeing compared with straight students.</a:t>
            </a:r>
            <a:endParaRPr/>
          </a:p>
        </p:txBody>
      </p:sp>
      <p:sp>
        <p:nvSpPr>
          <p:cNvPr id="152" name="Google Shape;152;g2ce2fdb9d05_0_6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GB"/>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2ce2fdb9d05_0_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3" name="Google Shape;163;g2ce2fdb9d05_0_7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This distinction between mental health difficulties and wellbeing is salient when looking at ethnicity data. </a:t>
            </a:r>
            <a:endParaRPr/>
          </a:p>
          <a:p>
            <a:pPr marL="0" lvl="0" indent="0" algn="l" rtl="0">
              <a:lnSpc>
                <a:spcPct val="100000"/>
              </a:lnSpc>
              <a:spcBef>
                <a:spcPts val="0"/>
              </a:spcBef>
              <a:spcAft>
                <a:spcPts val="0"/>
              </a:spcAft>
              <a:buSzPts val="1400"/>
              <a:buNone/>
            </a:pPr>
            <a:r>
              <a:rPr lang="en-GB"/>
              <a:t>The left is in the report, which shows White and Mixed ethnicity students reporting higher overall levels of poor mental health, with all other ethnicities significantly lower with the exception of Black Caribbean and Black Other. </a:t>
            </a:r>
            <a:endParaRPr/>
          </a:p>
          <a:p>
            <a:pPr marL="0" lvl="0" indent="0" algn="l" rtl="0">
              <a:lnSpc>
                <a:spcPct val="100000"/>
              </a:lnSpc>
              <a:spcBef>
                <a:spcPts val="0"/>
              </a:spcBef>
              <a:spcAft>
                <a:spcPts val="0"/>
              </a:spcAft>
              <a:buSzPts val="1400"/>
              <a:buNone/>
            </a:pPr>
            <a:r>
              <a:rPr lang="en-GB"/>
              <a:t>On the right, this is somewhat reflected in low happiness amongst Black students, but we also see that Pakistani and Bangladeshi report low happiness, while White students gravitate towards the lower end. </a:t>
            </a:r>
            <a:endParaRPr/>
          </a:p>
        </p:txBody>
      </p:sp>
      <p:sp>
        <p:nvSpPr>
          <p:cNvPr id="164" name="Google Shape;164;g2ce2fdb9d05_0_7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GB"/>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2ce2fdb9d05_0_8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g2ce2fdb9d05_0_8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4" name="Google Shape;174;g2ce2fdb9d05_0_8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GB"/>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2ce2fdb9d05_0_1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1" name="Google Shape;181;g2ce2fdb9d05_0_12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2" name="Google Shape;182;g2ce2fdb9d05_0_12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GB"/>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2ce2fdb9d05_0_1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1" name="Google Shape;191;g2ce2fdb9d05_0_1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2" name="Google Shape;192;g2ce2fdb9d05_0_11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GB"/>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2ce2fdb9d05_0_9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g2ce2fdb9d05_0_9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The left summarises percentages across the last 4 waves, while the right shows the top two reasons and their changes over time. </a:t>
            </a:r>
            <a:endParaRPr/>
          </a:p>
        </p:txBody>
      </p:sp>
      <p:sp>
        <p:nvSpPr>
          <p:cNvPr id="201" name="Google Shape;201;g2ce2fdb9d05_0_9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GB"/>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2ce2fdb9d05_0_17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0" name="Google Shape;210;g2ce2fdb9d05_0_17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1" name="Google Shape;211;g2ce2fdb9d05_0_17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GB"/>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2ce2fdb9d05_0_18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8" name="Google Shape;218;g2ce2fdb9d05_0_18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9" name="Google Shape;219;g2ce2fdb9d05_0_18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GB"/>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2ce2fdb9d05_0_1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 name="Google Shape;61;g2ce2fdb9d05_0_16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2" name="Google Shape;62;g2ce2fdb9d05_0_16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GB"/>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2ce2fdb9d05_0_18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6" name="Google Shape;226;g2ce2fdb9d05_0_18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7" name="Google Shape;227;g2ce2fdb9d05_0_18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GB"/>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2ce2fdb9d05_0_19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4" name="Google Shape;234;g2ce2fdb9d05_0_19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5" name="Google Shape;235;g2ce2fdb9d05_0_19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GB"/>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2ce2fdb9d05_0_20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2" name="Google Shape;242;g2ce2fdb9d05_0_2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337e7dd89f1_0_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7" name="Google Shape;247;g337e7dd89f1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2ce2fdb9d05_0_1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2" name="Google Shape;252;g2ce2fdb9d05_0_13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3" name="Google Shape;253;g2ce2fdb9d05_0_13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GB"/>
              <a:t>24</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2bab9a0b2e9_0_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 name="Google Shape;68;g2bab9a0b2e9_0_3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9" name="Google Shape;69;g2bab9a0b2e9_0_3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GB"/>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2ce2fdb9d05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 name="Google Shape;79;g2ce2fdb9d05_0_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ASMR =  age-standardised mortality rate</a:t>
            </a:r>
            <a:endParaRPr/>
          </a:p>
        </p:txBody>
      </p:sp>
      <p:sp>
        <p:nvSpPr>
          <p:cNvPr id="80" name="Google Shape;80;g2ce2fdb9d05_0_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GB"/>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2ce2fdb9d05_0_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 name="Google Shape;89;g2ce2fdb9d05_0_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Risks: Not persisting to graduation, labour market entry, lifetime earnings</a:t>
            </a:r>
            <a:endParaRPr/>
          </a:p>
        </p:txBody>
      </p:sp>
      <p:sp>
        <p:nvSpPr>
          <p:cNvPr id="90" name="Google Shape;90;g2ce2fdb9d05_0_1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GB"/>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2ce2fdb9d05_0_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 name="Google Shape;97;g2ce2fdb9d05_0_2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Conducted by Advance HE and Higher Education Policy Institute</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GB"/>
              <a:t>Weighted? Why POLAR quintile? Participation of Local Areas classification groups: Quintile one shows the lowest rate of participation. Quintile five shows the highest rate of participation.</a:t>
            </a:r>
            <a:endParaRPr/>
          </a:p>
        </p:txBody>
      </p:sp>
      <p:sp>
        <p:nvSpPr>
          <p:cNvPr id="98" name="Google Shape;98;g2ce2fdb9d05_0_2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GB"/>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2ce2fdb9d05_0_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g2ce2fdb9d05_0_3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100"/>
              <a:buNone/>
            </a:pPr>
            <a:r>
              <a:rPr lang="en-GB"/>
              <a:t>Q: Do you have any of the following impairments or health conditions, expected to last 12 months or more? A: Mental health (e.g. depression or anxiety)</a:t>
            </a:r>
            <a:endParaRPr/>
          </a:p>
          <a:p>
            <a:pPr marL="0" lvl="0" indent="0" algn="l" rtl="0">
              <a:spcBef>
                <a:spcPts val="0"/>
              </a:spcBef>
              <a:spcAft>
                <a:spcPts val="0"/>
              </a:spcAft>
              <a:buClr>
                <a:schemeClr val="dk1"/>
              </a:buClr>
              <a:buSzPts val="1100"/>
              <a:buFont typeface="Arial"/>
              <a:buNone/>
            </a:pPr>
            <a:r>
              <a:rPr lang="en-GB"/>
              <a:t>Why are we focused on these? Mental health is a clear indicator in that it meets the clinical diagnosis threshold, but wellbeing can paint a richer picture and possibly capture cases where clinical thresholds aren’t met or systematically reduced.</a:t>
            </a:r>
            <a:endParaRPr/>
          </a:p>
          <a:p>
            <a:pPr marL="0" lvl="0" indent="0" algn="l" rtl="0">
              <a:lnSpc>
                <a:spcPct val="100000"/>
              </a:lnSpc>
              <a:spcBef>
                <a:spcPts val="0"/>
              </a:spcBef>
              <a:spcAft>
                <a:spcPts val="0"/>
              </a:spcAft>
              <a:buSzPts val="1400"/>
              <a:buNone/>
            </a:pPr>
            <a:endParaRPr/>
          </a:p>
        </p:txBody>
      </p:sp>
      <p:sp>
        <p:nvSpPr>
          <p:cNvPr id="107" name="Google Shape;107;g2ce2fdb9d05_0_3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GB"/>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3375c46de0c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3375c46de0c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a:t>3x increase in mental health difficulties</a:t>
            </a:r>
            <a:endParaRPr/>
          </a:p>
          <a:p>
            <a:pPr marL="457200" lvl="0" indent="-317500" algn="l" rtl="0">
              <a:spcBef>
                <a:spcPts val="0"/>
              </a:spcBef>
              <a:spcAft>
                <a:spcPts val="0"/>
              </a:spcAft>
              <a:buSzPts val="1400"/>
              <a:buChar char="●"/>
            </a:pPr>
            <a:r>
              <a:rPr lang="en-GB"/>
              <a:t>Spiking in 2020, but also on the rise pre-covid, and persisting to rise all 3 years post-lockdowns. Clearly a driver, but not the whole story.</a:t>
            </a:r>
            <a:endParaRPr/>
          </a:p>
          <a:p>
            <a:pPr marL="457200" lvl="0" indent="-317500" algn="l" rtl="0">
              <a:spcBef>
                <a:spcPts val="0"/>
              </a:spcBef>
              <a:spcAft>
                <a:spcPts val="0"/>
              </a:spcAft>
              <a:buSzPts val="1400"/>
              <a:buChar char="●"/>
            </a:pPr>
            <a:r>
              <a:rPr lang="en-GB"/>
              <a:t>Why? Intergenerational wealth inequality? Is it phones? It’s probably phones.</a:t>
            </a:r>
            <a:endParaRPr/>
          </a:p>
          <a:p>
            <a:pPr marL="457200" lvl="0" indent="-317500" algn="l" rtl="0">
              <a:spcBef>
                <a:spcPts val="0"/>
              </a:spcBef>
              <a:spcAft>
                <a:spcPts val="0"/>
              </a:spcAft>
              <a:buSzPts val="1400"/>
              <a:buChar char="●"/>
            </a:pPr>
            <a:r>
              <a:rPr lang="en-GB"/>
              <a:t>Could be due to rising social awareness/acceptance/de-stigmatization of mental health difficulties, but still not a likely explanation for triple growth.</a:t>
            </a:r>
            <a:endParaRPr/>
          </a:p>
        </p:txBody>
      </p:sp>
      <p:sp>
        <p:nvSpPr>
          <p:cNvPr id="115" name="Google Shape;115;g3375c46de0c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3375c46de0c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3375c46de0c_0_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a:t>The picture gets more complex when we disaggregate by gender. Seeing a widening of outcomes between female- and male-identifying students, and a very wide gap for non-binary students (a somewhat noisier group as they only represent 1.5-2% of each wave). </a:t>
            </a:r>
            <a:endParaRPr/>
          </a:p>
          <a:p>
            <a:pPr marL="0" lvl="0" indent="0" algn="l" rtl="0">
              <a:spcBef>
                <a:spcPts val="0"/>
              </a:spcBef>
              <a:spcAft>
                <a:spcPts val="0"/>
              </a:spcAft>
              <a:buNone/>
            </a:pPr>
            <a:r>
              <a:rPr lang="en-GB"/>
              <a:t>Not just about suicide. </a:t>
            </a:r>
            <a:endParaRPr/>
          </a:p>
        </p:txBody>
      </p:sp>
      <p:sp>
        <p:nvSpPr>
          <p:cNvPr id="123" name="Google Shape;123;g3375c46de0c_0_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_Purple">
  <p:cSld name="Title Slide_Purple">
    <p:bg>
      <p:bgPr>
        <a:blipFill>
          <a:blip r:embed="rId2">
            <a:alphaModFix/>
          </a:blip>
          <a:stretch>
            <a:fillRect/>
          </a:stretch>
        </a:blipFill>
        <a:effectLst/>
      </p:bgPr>
    </p:bg>
    <p:spTree>
      <p:nvGrpSpPr>
        <p:cNvPr id="1" name="Shape 10"/>
        <p:cNvGrpSpPr/>
        <p:nvPr/>
      </p:nvGrpSpPr>
      <p:grpSpPr>
        <a:xfrm>
          <a:off x="0" y="0"/>
          <a:ext cx="0" cy="0"/>
          <a:chOff x="0" y="0"/>
          <a:chExt cx="0" cy="0"/>
        </a:xfrm>
      </p:grpSpPr>
      <p:sp>
        <p:nvSpPr>
          <p:cNvPr id="11" name="Google Shape;11;p24"/>
          <p:cNvSpPr txBox="1">
            <a:spLocks noGrp="1"/>
          </p:cNvSpPr>
          <p:nvPr>
            <p:ph type="title"/>
          </p:nvPr>
        </p:nvSpPr>
        <p:spPr>
          <a:xfrm>
            <a:off x="479425" y="2282024"/>
            <a:ext cx="10515600" cy="2280451"/>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FFFFFF"/>
              </a:buClr>
              <a:buSzPts val="5000"/>
              <a:buFont typeface="Impact"/>
              <a:buNone/>
              <a:defRPr sz="5000" b="0" i="0" u="none" strike="noStrike" cap="none">
                <a:solidFill>
                  <a:srgbClr val="FFFFFF"/>
                </a:solidFill>
                <a:latin typeface="Impact"/>
                <a:ea typeface="Impact"/>
                <a:cs typeface="Impact"/>
                <a:sym typeface="Impac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 name="Google Shape;12;p24"/>
          <p:cNvSpPr txBox="1">
            <a:spLocks noGrp="1"/>
          </p:cNvSpPr>
          <p:nvPr>
            <p:ph type="body" idx="1"/>
          </p:nvPr>
        </p:nvSpPr>
        <p:spPr>
          <a:xfrm>
            <a:off x="479425" y="4589463"/>
            <a:ext cx="10515600" cy="150018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FFFFFF"/>
              </a:buClr>
              <a:buSzPts val="2400"/>
              <a:buFont typeface="Arial"/>
              <a:buNone/>
              <a:defRPr sz="2400" b="0" i="1" u="none" strike="noStrike" cap="none">
                <a:solidFill>
                  <a:srgbClr val="FFFFFF"/>
                </a:solidFill>
                <a:latin typeface="Arial"/>
                <a:ea typeface="Arial"/>
                <a:cs typeface="Arial"/>
                <a:sym typeface="Arial"/>
              </a:defRPr>
            </a:lvl1pPr>
            <a:lvl2pPr marL="914400" marR="0" lvl="1" indent="-228600" algn="l" rtl="0">
              <a:lnSpc>
                <a:spcPct val="90000"/>
              </a:lnSpc>
              <a:spcBef>
                <a:spcPts val="500"/>
              </a:spcBef>
              <a:spcAft>
                <a:spcPts val="0"/>
              </a:spcAft>
              <a:buClr>
                <a:srgbClr val="888C95"/>
              </a:buClr>
              <a:buSzPts val="2000"/>
              <a:buFont typeface="Arial"/>
              <a:buNone/>
              <a:defRPr sz="2000" b="0" i="0" u="none" strike="noStrike" cap="none">
                <a:solidFill>
                  <a:srgbClr val="888C95"/>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C95"/>
              </a:buClr>
              <a:buSzPts val="1800"/>
              <a:buFont typeface="Arial"/>
              <a:buNone/>
              <a:defRPr sz="1800" b="0" i="0" u="none" strike="noStrike" cap="none">
                <a:solidFill>
                  <a:srgbClr val="888C95"/>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C95"/>
              </a:buClr>
              <a:buSzPts val="1600"/>
              <a:buFont typeface="Arial"/>
              <a:buNone/>
              <a:defRPr sz="1600" b="0" i="0" u="none" strike="noStrike" cap="none">
                <a:solidFill>
                  <a:srgbClr val="888C95"/>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C95"/>
              </a:buClr>
              <a:buSzPts val="1600"/>
              <a:buFont typeface="Arial"/>
              <a:buNone/>
              <a:defRPr sz="1600" b="0" i="0" u="none" strike="noStrike" cap="none">
                <a:solidFill>
                  <a:srgbClr val="888C95"/>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C95"/>
              </a:buClr>
              <a:buSzPts val="1600"/>
              <a:buFont typeface="Arial"/>
              <a:buNone/>
              <a:defRPr sz="1600" b="0" i="0" u="none" strike="noStrike" cap="none">
                <a:solidFill>
                  <a:srgbClr val="888C95"/>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C95"/>
              </a:buClr>
              <a:buSzPts val="1600"/>
              <a:buFont typeface="Arial"/>
              <a:buNone/>
              <a:defRPr sz="1600" b="0" i="0" u="none" strike="noStrike" cap="none">
                <a:solidFill>
                  <a:srgbClr val="888C95"/>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C95"/>
              </a:buClr>
              <a:buSzPts val="1600"/>
              <a:buFont typeface="Arial"/>
              <a:buNone/>
              <a:defRPr sz="1600" b="0" i="0" u="none" strike="noStrike" cap="none">
                <a:solidFill>
                  <a:srgbClr val="888C95"/>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C95"/>
              </a:buClr>
              <a:buSzPts val="1600"/>
              <a:buFont typeface="Arial"/>
              <a:buNone/>
              <a:defRPr sz="1600" b="0" i="0" u="none" strike="noStrike" cap="none">
                <a:solidFill>
                  <a:srgbClr val="888C95"/>
                </a:solidFill>
                <a:latin typeface="Calibri"/>
                <a:ea typeface="Calibri"/>
                <a:cs typeface="Calibri"/>
                <a:sym typeface="Calibri"/>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Alternate Content Slide_Midnight Blue">
  <p:cSld name="Alternate Content Slide_Midnight Blue">
    <p:bg>
      <p:bgPr>
        <a:blipFill>
          <a:blip r:embed="rId2">
            <a:alphaModFix/>
          </a:blip>
          <a:stretch>
            <a:fillRect/>
          </a:stretch>
        </a:blipFill>
        <a:effectLst/>
      </p:bgPr>
    </p:bg>
    <p:spTree>
      <p:nvGrpSpPr>
        <p:cNvPr id="1" name="Shape 43"/>
        <p:cNvGrpSpPr/>
        <p:nvPr/>
      </p:nvGrpSpPr>
      <p:grpSpPr>
        <a:xfrm>
          <a:off x="0" y="0"/>
          <a:ext cx="0" cy="0"/>
          <a:chOff x="0" y="0"/>
          <a:chExt cx="0" cy="0"/>
        </a:xfrm>
      </p:grpSpPr>
      <p:sp>
        <p:nvSpPr>
          <p:cNvPr id="44" name="Google Shape;44;p31"/>
          <p:cNvSpPr txBox="1">
            <a:spLocks noGrp="1"/>
          </p:cNvSpPr>
          <p:nvPr>
            <p:ph type="title"/>
          </p:nvPr>
        </p:nvSpPr>
        <p:spPr>
          <a:xfrm>
            <a:off x="479425" y="743696"/>
            <a:ext cx="11211832" cy="668881"/>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0A2D50"/>
              </a:buClr>
              <a:buSzPts val="3600"/>
              <a:buFont typeface="Impact"/>
              <a:buNone/>
              <a:defRPr sz="3600" b="0" i="0" u="none" strike="noStrike" cap="none">
                <a:solidFill>
                  <a:srgbClr val="0A2D50"/>
                </a:solidFill>
                <a:latin typeface="Impact"/>
                <a:ea typeface="Impact"/>
                <a:cs typeface="Impact"/>
                <a:sym typeface="Impac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5" name="Google Shape;45;p31"/>
          <p:cNvSpPr txBox="1">
            <a:spLocks noGrp="1"/>
          </p:cNvSpPr>
          <p:nvPr>
            <p:ph type="body" idx="1"/>
          </p:nvPr>
        </p:nvSpPr>
        <p:spPr>
          <a:xfrm>
            <a:off x="479425" y="1697283"/>
            <a:ext cx="11211832" cy="4277313"/>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6" name="Google Shape;46;p31"/>
          <p:cNvSpPr txBox="1">
            <a:spLocks noGrp="1"/>
          </p:cNvSpPr>
          <p:nvPr>
            <p:ph type="body" idx="2"/>
          </p:nvPr>
        </p:nvSpPr>
        <p:spPr>
          <a:xfrm>
            <a:off x="479425" y="6261977"/>
            <a:ext cx="11211832" cy="37121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ADADA7"/>
              </a:buClr>
              <a:buSzPts val="1000"/>
              <a:buFont typeface="Arial"/>
              <a:buNone/>
              <a:defRPr sz="1000" b="0" i="0" u="none" strike="noStrike" cap="none">
                <a:solidFill>
                  <a:srgbClr val="ADADA7"/>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7" name="Google Shape;47;p31"/>
          <p:cNvSpPr/>
          <p:nvPr/>
        </p:nvSpPr>
        <p:spPr>
          <a:xfrm>
            <a:off x="587375" y="1412577"/>
            <a:ext cx="1440000" cy="7200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Alternate Content Slide_Lime Green">
  <p:cSld name="Alternate Content Slide_Lime Green">
    <p:bg>
      <p:bgPr>
        <a:blipFill>
          <a:blip r:embed="rId2">
            <a:alphaModFix/>
          </a:blip>
          <a:stretch>
            <a:fillRect/>
          </a:stretch>
        </a:blipFill>
        <a:effectLst/>
      </p:bgPr>
    </p:bg>
    <p:spTree>
      <p:nvGrpSpPr>
        <p:cNvPr id="1" name="Shape 48"/>
        <p:cNvGrpSpPr/>
        <p:nvPr/>
      </p:nvGrpSpPr>
      <p:grpSpPr>
        <a:xfrm>
          <a:off x="0" y="0"/>
          <a:ext cx="0" cy="0"/>
          <a:chOff x="0" y="0"/>
          <a:chExt cx="0" cy="0"/>
        </a:xfrm>
      </p:grpSpPr>
      <p:sp>
        <p:nvSpPr>
          <p:cNvPr id="49" name="Google Shape;49;p36"/>
          <p:cNvSpPr txBox="1">
            <a:spLocks noGrp="1"/>
          </p:cNvSpPr>
          <p:nvPr>
            <p:ph type="title"/>
          </p:nvPr>
        </p:nvSpPr>
        <p:spPr>
          <a:xfrm>
            <a:off x="479425" y="743696"/>
            <a:ext cx="11211832" cy="668881"/>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0A2D50"/>
              </a:buClr>
              <a:buSzPts val="3600"/>
              <a:buFont typeface="Impact"/>
              <a:buNone/>
              <a:defRPr sz="3600" b="0" i="0" u="none" strike="noStrike" cap="none">
                <a:solidFill>
                  <a:srgbClr val="0A2D50"/>
                </a:solidFill>
                <a:latin typeface="Impact"/>
                <a:ea typeface="Impact"/>
                <a:cs typeface="Impact"/>
                <a:sym typeface="Impac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0" name="Google Shape;50;p36"/>
          <p:cNvSpPr txBox="1">
            <a:spLocks noGrp="1"/>
          </p:cNvSpPr>
          <p:nvPr>
            <p:ph type="body" idx="1"/>
          </p:nvPr>
        </p:nvSpPr>
        <p:spPr>
          <a:xfrm>
            <a:off x="479425" y="1697283"/>
            <a:ext cx="11211832" cy="4277313"/>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1" name="Google Shape;51;p36"/>
          <p:cNvSpPr txBox="1">
            <a:spLocks noGrp="1"/>
          </p:cNvSpPr>
          <p:nvPr>
            <p:ph type="body" idx="2"/>
          </p:nvPr>
        </p:nvSpPr>
        <p:spPr>
          <a:xfrm>
            <a:off x="479425" y="6261977"/>
            <a:ext cx="11211832" cy="37121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ADADA7"/>
              </a:buClr>
              <a:buSzPts val="1000"/>
              <a:buFont typeface="Arial"/>
              <a:buNone/>
              <a:defRPr sz="1000" b="0" i="0" u="none" strike="noStrike" cap="none">
                <a:solidFill>
                  <a:srgbClr val="ADADA7"/>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2" name="Google Shape;52;p36"/>
          <p:cNvSpPr/>
          <p:nvPr/>
        </p:nvSpPr>
        <p:spPr>
          <a:xfrm>
            <a:off x="587375" y="1412577"/>
            <a:ext cx="1440000" cy="7200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_Orange">
  <p:cSld name="Title Slide_Orange">
    <p:bg>
      <p:bgPr>
        <a:blipFill>
          <a:blip r:embed="rId2">
            <a:alphaModFix/>
          </a:blip>
          <a:stretch>
            <a:fillRect/>
          </a:stretch>
        </a:blipFill>
        <a:effectLst/>
      </p:bgPr>
    </p:bg>
    <p:spTree>
      <p:nvGrpSpPr>
        <p:cNvPr id="1" name="Shape 13"/>
        <p:cNvGrpSpPr/>
        <p:nvPr/>
      </p:nvGrpSpPr>
      <p:grpSpPr>
        <a:xfrm>
          <a:off x="0" y="0"/>
          <a:ext cx="0" cy="0"/>
          <a:chOff x="0" y="0"/>
          <a:chExt cx="0" cy="0"/>
        </a:xfrm>
      </p:grpSpPr>
      <p:sp>
        <p:nvSpPr>
          <p:cNvPr id="14" name="Google Shape;14;p28"/>
          <p:cNvSpPr txBox="1">
            <a:spLocks noGrp="1"/>
          </p:cNvSpPr>
          <p:nvPr>
            <p:ph type="title"/>
          </p:nvPr>
        </p:nvSpPr>
        <p:spPr>
          <a:xfrm>
            <a:off x="479425" y="2282024"/>
            <a:ext cx="10515600" cy="2280451"/>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FFFFFF"/>
              </a:buClr>
              <a:buSzPts val="5000"/>
              <a:buFont typeface="Impact"/>
              <a:buNone/>
              <a:defRPr sz="5000" b="0" i="0" u="none" strike="noStrike" cap="none">
                <a:solidFill>
                  <a:srgbClr val="FFFFFF"/>
                </a:solidFill>
                <a:latin typeface="Impact"/>
                <a:ea typeface="Impact"/>
                <a:cs typeface="Impact"/>
                <a:sym typeface="Impac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5" name="Google Shape;15;p28"/>
          <p:cNvSpPr txBox="1">
            <a:spLocks noGrp="1"/>
          </p:cNvSpPr>
          <p:nvPr>
            <p:ph type="body" idx="1"/>
          </p:nvPr>
        </p:nvSpPr>
        <p:spPr>
          <a:xfrm>
            <a:off x="479425" y="4589463"/>
            <a:ext cx="10515600" cy="150018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FFFFFF"/>
              </a:buClr>
              <a:buSzPts val="2400"/>
              <a:buFont typeface="Arial"/>
              <a:buNone/>
              <a:defRPr sz="2400" b="0" i="1" u="none" strike="noStrike" cap="none">
                <a:solidFill>
                  <a:srgbClr val="FFFFFF"/>
                </a:solidFill>
                <a:latin typeface="Arial"/>
                <a:ea typeface="Arial"/>
                <a:cs typeface="Arial"/>
                <a:sym typeface="Arial"/>
              </a:defRPr>
            </a:lvl1pPr>
            <a:lvl2pPr marL="914400" marR="0" lvl="1" indent="-228600" algn="l" rtl="0">
              <a:lnSpc>
                <a:spcPct val="90000"/>
              </a:lnSpc>
              <a:spcBef>
                <a:spcPts val="500"/>
              </a:spcBef>
              <a:spcAft>
                <a:spcPts val="0"/>
              </a:spcAft>
              <a:buClr>
                <a:srgbClr val="888C95"/>
              </a:buClr>
              <a:buSzPts val="2000"/>
              <a:buFont typeface="Arial"/>
              <a:buNone/>
              <a:defRPr sz="2000" b="0" i="0" u="none" strike="noStrike" cap="none">
                <a:solidFill>
                  <a:srgbClr val="888C95"/>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C95"/>
              </a:buClr>
              <a:buSzPts val="1800"/>
              <a:buFont typeface="Arial"/>
              <a:buNone/>
              <a:defRPr sz="1800" b="0" i="0" u="none" strike="noStrike" cap="none">
                <a:solidFill>
                  <a:srgbClr val="888C95"/>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C95"/>
              </a:buClr>
              <a:buSzPts val="1600"/>
              <a:buFont typeface="Arial"/>
              <a:buNone/>
              <a:defRPr sz="1600" b="0" i="0" u="none" strike="noStrike" cap="none">
                <a:solidFill>
                  <a:srgbClr val="888C95"/>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C95"/>
              </a:buClr>
              <a:buSzPts val="1600"/>
              <a:buFont typeface="Arial"/>
              <a:buNone/>
              <a:defRPr sz="1600" b="0" i="0" u="none" strike="noStrike" cap="none">
                <a:solidFill>
                  <a:srgbClr val="888C95"/>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C95"/>
              </a:buClr>
              <a:buSzPts val="1600"/>
              <a:buFont typeface="Arial"/>
              <a:buNone/>
              <a:defRPr sz="1600" b="0" i="0" u="none" strike="noStrike" cap="none">
                <a:solidFill>
                  <a:srgbClr val="888C95"/>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C95"/>
              </a:buClr>
              <a:buSzPts val="1600"/>
              <a:buFont typeface="Arial"/>
              <a:buNone/>
              <a:defRPr sz="1600" b="0" i="0" u="none" strike="noStrike" cap="none">
                <a:solidFill>
                  <a:srgbClr val="888C95"/>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C95"/>
              </a:buClr>
              <a:buSzPts val="1600"/>
              <a:buFont typeface="Arial"/>
              <a:buNone/>
              <a:defRPr sz="1600" b="0" i="0" u="none" strike="noStrike" cap="none">
                <a:solidFill>
                  <a:srgbClr val="888C95"/>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C95"/>
              </a:buClr>
              <a:buSzPts val="1600"/>
              <a:buFont typeface="Arial"/>
              <a:buNone/>
              <a:defRPr sz="1600" b="0" i="0" u="none" strike="noStrike" cap="none">
                <a:solidFill>
                  <a:srgbClr val="888C95"/>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_Lime Green">
  <p:cSld name="Title Slide_Lime Green">
    <p:bg>
      <p:bgPr>
        <a:blipFill>
          <a:blip r:embed="rId2">
            <a:alphaModFix/>
          </a:blip>
          <a:stretch>
            <a:fillRect/>
          </a:stretch>
        </a:blipFill>
        <a:effectLst/>
      </p:bgPr>
    </p:bg>
    <p:spTree>
      <p:nvGrpSpPr>
        <p:cNvPr id="1" name="Shape 16"/>
        <p:cNvGrpSpPr/>
        <p:nvPr/>
      </p:nvGrpSpPr>
      <p:grpSpPr>
        <a:xfrm>
          <a:off x="0" y="0"/>
          <a:ext cx="0" cy="0"/>
          <a:chOff x="0" y="0"/>
          <a:chExt cx="0" cy="0"/>
        </a:xfrm>
      </p:grpSpPr>
      <p:sp>
        <p:nvSpPr>
          <p:cNvPr id="17" name="Google Shape;17;p29"/>
          <p:cNvSpPr txBox="1">
            <a:spLocks noGrp="1"/>
          </p:cNvSpPr>
          <p:nvPr>
            <p:ph type="title"/>
          </p:nvPr>
        </p:nvSpPr>
        <p:spPr>
          <a:xfrm>
            <a:off x="479425" y="2282024"/>
            <a:ext cx="10515600" cy="2280451"/>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0A2D50"/>
              </a:buClr>
              <a:buSzPts val="5000"/>
              <a:buFont typeface="Impact"/>
              <a:buNone/>
              <a:defRPr sz="5000" b="0" i="0" u="none" strike="noStrike" cap="none">
                <a:solidFill>
                  <a:srgbClr val="0A2D50"/>
                </a:solidFill>
                <a:latin typeface="Impact"/>
                <a:ea typeface="Impact"/>
                <a:cs typeface="Impact"/>
                <a:sym typeface="Impac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8" name="Google Shape;18;p29"/>
          <p:cNvSpPr txBox="1">
            <a:spLocks noGrp="1"/>
          </p:cNvSpPr>
          <p:nvPr>
            <p:ph type="body" idx="1"/>
          </p:nvPr>
        </p:nvSpPr>
        <p:spPr>
          <a:xfrm>
            <a:off x="479425" y="4589463"/>
            <a:ext cx="10515600" cy="150018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A2D50"/>
              </a:buClr>
              <a:buSzPts val="2400"/>
              <a:buFont typeface="Arial"/>
              <a:buNone/>
              <a:defRPr sz="2400" b="0" i="1" u="none" strike="noStrike" cap="none">
                <a:solidFill>
                  <a:srgbClr val="0A2D50"/>
                </a:solidFill>
                <a:latin typeface="Arial"/>
                <a:ea typeface="Arial"/>
                <a:cs typeface="Arial"/>
                <a:sym typeface="Arial"/>
              </a:defRPr>
            </a:lvl1pPr>
            <a:lvl2pPr marL="914400" marR="0" lvl="1" indent="-228600" algn="l" rtl="0">
              <a:lnSpc>
                <a:spcPct val="90000"/>
              </a:lnSpc>
              <a:spcBef>
                <a:spcPts val="500"/>
              </a:spcBef>
              <a:spcAft>
                <a:spcPts val="0"/>
              </a:spcAft>
              <a:buClr>
                <a:srgbClr val="888C95"/>
              </a:buClr>
              <a:buSzPts val="2000"/>
              <a:buFont typeface="Arial"/>
              <a:buNone/>
              <a:defRPr sz="2000" b="0" i="0" u="none" strike="noStrike" cap="none">
                <a:solidFill>
                  <a:srgbClr val="888C95"/>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C95"/>
              </a:buClr>
              <a:buSzPts val="1800"/>
              <a:buFont typeface="Arial"/>
              <a:buNone/>
              <a:defRPr sz="1800" b="0" i="0" u="none" strike="noStrike" cap="none">
                <a:solidFill>
                  <a:srgbClr val="888C95"/>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C95"/>
              </a:buClr>
              <a:buSzPts val="1600"/>
              <a:buFont typeface="Arial"/>
              <a:buNone/>
              <a:defRPr sz="1600" b="0" i="0" u="none" strike="noStrike" cap="none">
                <a:solidFill>
                  <a:srgbClr val="888C95"/>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C95"/>
              </a:buClr>
              <a:buSzPts val="1600"/>
              <a:buFont typeface="Arial"/>
              <a:buNone/>
              <a:defRPr sz="1600" b="0" i="0" u="none" strike="noStrike" cap="none">
                <a:solidFill>
                  <a:srgbClr val="888C95"/>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C95"/>
              </a:buClr>
              <a:buSzPts val="1600"/>
              <a:buFont typeface="Arial"/>
              <a:buNone/>
              <a:defRPr sz="1600" b="0" i="0" u="none" strike="noStrike" cap="none">
                <a:solidFill>
                  <a:srgbClr val="888C95"/>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C95"/>
              </a:buClr>
              <a:buSzPts val="1600"/>
              <a:buFont typeface="Arial"/>
              <a:buNone/>
              <a:defRPr sz="1600" b="0" i="0" u="none" strike="noStrike" cap="none">
                <a:solidFill>
                  <a:srgbClr val="888C95"/>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C95"/>
              </a:buClr>
              <a:buSzPts val="1600"/>
              <a:buFont typeface="Arial"/>
              <a:buNone/>
              <a:defRPr sz="1600" b="0" i="0" u="none" strike="noStrike" cap="none">
                <a:solidFill>
                  <a:srgbClr val="888C95"/>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C95"/>
              </a:buClr>
              <a:buSzPts val="1600"/>
              <a:buFont typeface="Arial"/>
              <a:buNone/>
              <a:defRPr sz="1600" b="0" i="0" u="none" strike="noStrike" cap="none">
                <a:solidFill>
                  <a:srgbClr val="888C95"/>
                </a:solidFill>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_Midnight Blue">
  <p:cSld name="Title Slide_Midnight Blue">
    <p:bg>
      <p:bgPr>
        <a:blipFill>
          <a:blip r:embed="rId2">
            <a:alphaModFix/>
          </a:blip>
          <a:stretch>
            <a:fillRect/>
          </a:stretch>
        </a:blipFill>
        <a:effectLst/>
      </p:bgPr>
    </p:bg>
    <p:spTree>
      <p:nvGrpSpPr>
        <p:cNvPr id="1" name="Shape 19"/>
        <p:cNvGrpSpPr/>
        <p:nvPr/>
      </p:nvGrpSpPr>
      <p:grpSpPr>
        <a:xfrm>
          <a:off x="0" y="0"/>
          <a:ext cx="0" cy="0"/>
          <a:chOff x="0" y="0"/>
          <a:chExt cx="0" cy="0"/>
        </a:xfrm>
      </p:grpSpPr>
      <p:sp>
        <p:nvSpPr>
          <p:cNvPr id="20" name="Google Shape;20;p30"/>
          <p:cNvSpPr txBox="1">
            <a:spLocks noGrp="1"/>
          </p:cNvSpPr>
          <p:nvPr>
            <p:ph type="title"/>
          </p:nvPr>
        </p:nvSpPr>
        <p:spPr>
          <a:xfrm>
            <a:off x="479425" y="2282024"/>
            <a:ext cx="10515600" cy="2280451"/>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FFFFFF"/>
              </a:buClr>
              <a:buSzPts val="5000"/>
              <a:buFont typeface="Impact"/>
              <a:buNone/>
              <a:defRPr sz="5000" b="0" i="0" u="none" strike="noStrike" cap="none">
                <a:solidFill>
                  <a:srgbClr val="FFFFFF"/>
                </a:solidFill>
                <a:latin typeface="Impact"/>
                <a:ea typeface="Impact"/>
                <a:cs typeface="Impact"/>
                <a:sym typeface="Impac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1" name="Google Shape;21;p30"/>
          <p:cNvSpPr txBox="1">
            <a:spLocks noGrp="1"/>
          </p:cNvSpPr>
          <p:nvPr>
            <p:ph type="body" idx="1"/>
          </p:nvPr>
        </p:nvSpPr>
        <p:spPr>
          <a:xfrm>
            <a:off x="479425" y="4589463"/>
            <a:ext cx="10515600" cy="150018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FFFFFF"/>
              </a:buClr>
              <a:buSzPts val="2400"/>
              <a:buFont typeface="Arial"/>
              <a:buNone/>
              <a:defRPr sz="2400" b="0" i="1" u="none" strike="noStrike" cap="none">
                <a:solidFill>
                  <a:srgbClr val="FFFFFF"/>
                </a:solidFill>
                <a:latin typeface="Arial"/>
                <a:ea typeface="Arial"/>
                <a:cs typeface="Arial"/>
                <a:sym typeface="Arial"/>
              </a:defRPr>
            </a:lvl1pPr>
            <a:lvl2pPr marL="914400" marR="0" lvl="1" indent="-228600" algn="l" rtl="0">
              <a:lnSpc>
                <a:spcPct val="90000"/>
              </a:lnSpc>
              <a:spcBef>
                <a:spcPts val="500"/>
              </a:spcBef>
              <a:spcAft>
                <a:spcPts val="0"/>
              </a:spcAft>
              <a:buClr>
                <a:srgbClr val="888C95"/>
              </a:buClr>
              <a:buSzPts val="2000"/>
              <a:buFont typeface="Arial"/>
              <a:buNone/>
              <a:defRPr sz="2000" b="0" i="0" u="none" strike="noStrike" cap="none">
                <a:solidFill>
                  <a:srgbClr val="888C95"/>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C95"/>
              </a:buClr>
              <a:buSzPts val="1800"/>
              <a:buFont typeface="Arial"/>
              <a:buNone/>
              <a:defRPr sz="1800" b="0" i="0" u="none" strike="noStrike" cap="none">
                <a:solidFill>
                  <a:srgbClr val="888C95"/>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C95"/>
              </a:buClr>
              <a:buSzPts val="1600"/>
              <a:buFont typeface="Arial"/>
              <a:buNone/>
              <a:defRPr sz="1600" b="0" i="0" u="none" strike="noStrike" cap="none">
                <a:solidFill>
                  <a:srgbClr val="888C95"/>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C95"/>
              </a:buClr>
              <a:buSzPts val="1600"/>
              <a:buFont typeface="Arial"/>
              <a:buNone/>
              <a:defRPr sz="1600" b="0" i="0" u="none" strike="noStrike" cap="none">
                <a:solidFill>
                  <a:srgbClr val="888C95"/>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C95"/>
              </a:buClr>
              <a:buSzPts val="1600"/>
              <a:buFont typeface="Arial"/>
              <a:buNone/>
              <a:defRPr sz="1600" b="0" i="0" u="none" strike="noStrike" cap="none">
                <a:solidFill>
                  <a:srgbClr val="888C95"/>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C95"/>
              </a:buClr>
              <a:buSzPts val="1600"/>
              <a:buFont typeface="Arial"/>
              <a:buNone/>
              <a:defRPr sz="1600" b="0" i="0" u="none" strike="noStrike" cap="none">
                <a:solidFill>
                  <a:srgbClr val="888C95"/>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C95"/>
              </a:buClr>
              <a:buSzPts val="1600"/>
              <a:buFont typeface="Arial"/>
              <a:buNone/>
              <a:defRPr sz="1600" b="0" i="0" u="none" strike="noStrike" cap="none">
                <a:solidFill>
                  <a:srgbClr val="888C95"/>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C95"/>
              </a:buClr>
              <a:buSzPts val="1600"/>
              <a:buFont typeface="Arial"/>
              <a:buNone/>
              <a:defRPr sz="1600" b="0" i="0" u="none" strike="noStrike" cap="none">
                <a:solidFill>
                  <a:srgbClr val="888C95"/>
                </a:solidFill>
                <a:latin typeface="Calibri"/>
                <a:ea typeface="Calibri"/>
                <a:cs typeface="Calibri"/>
                <a:sym typeface="Calibri"/>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0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_Yellow">
  <p:cSld name="Title Slide_Yellow">
    <p:bg>
      <p:bgPr>
        <a:blipFill>
          <a:blip r:embed="rId2">
            <a:alphaModFix/>
          </a:blip>
          <a:stretch>
            <a:fillRect/>
          </a:stretch>
        </a:blipFill>
        <a:effectLst/>
      </p:bgPr>
    </p:bg>
    <p:spTree>
      <p:nvGrpSpPr>
        <p:cNvPr id="1" name="Shape 22"/>
        <p:cNvGrpSpPr/>
        <p:nvPr/>
      </p:nvGrpSpPr>
      <p:grpSpPr>
        <a:xfrm>
          <a:off x="0" y="0"/>
          <a:ext cx="0" cy="0"/>
          <a:chOff x="0" y="0"/>
          <a:chExt cx="0" cy="0"/>
        </a:xfrm>
      </p:grpSpPr>
      <p:sp>
        <p:nvSpPr>
          <p:cNvPr id="23" name="Google Shape;23;p32"/>
          <p:cNvSpPr txBox="1">
            <a:spLocks noGrp="1"/>
          </p:cNvSpPr>
          <p:nvPr>
            <p:ph type="title"/>
          </p:nvPr>
        </p:nvSpPr>
        <p:spPr>
          <a:xfrm>
            <a:off x="479425" y="2282024"/>
            <a:ext cx="10515600" cy="2280451"/>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0A2D50"/>
              </a:buClr>
              <a:buSzPts val="5000"/>
              <a:buFont typeface="Impact"/>
              <a:buNone/>
              <a:defRPr sz="5000" b="0" i="0" u="none" strike="noStrike" cap="none">
                <a:solidFill>
                  <a:srgbClr val="0A2D50"/>
                </a:solidFill>
                <a:latin typeface="Impact"/>
                <a:ea typeface="Impact"/>
                <a:cs typeface="Impact"/>
                <a:sym typeface="Impac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4" name="Google Shape;24;p32"/>
          <p:cNvSpPr txBox="1">
            <a:spLocks noGrp="1"/>
          </p:cNvSpPr>
          <p:nvPr>
            <p:ph type="body" idx="1"/>
          </p:nvPr>
        </p:nvSpPr>
        <p:spPr>
          <a:xfrm>
            <a:off x="479425" y="4589463"/>
            <a:ext cx="10515600" cy="150018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A2D50"/>
              </a:buClr>
              <a:buSzPts val="2400"/>
              <a:buFont typeface="Arial"/>
              <a:buNone/>
              <a:defRPr sz="2400" b="0" i="1" u="none" strike="noStrike" cap="none">
                <a:solidFill>
                  <a:srgbClr val="0A2D50"/>
                </a:solidFill>
                <a:latin typeface="Arial"/>
                <a:ea typeface="Arial"/>
                <a:cs typeface="Arial"/>
                <a:sym typeface="Arial"/>
              </a:defRPr>
            </a:lvl1pPr>
            <a:lvl2pPr marL="914400" marR="0" lvl="1" indent="-228600" algn="l" rtl="0">
              <a:lnSpc>
                <a:spcPct val="90000"/>
              </a:lnSpc>
              <a:spcBef>
                <a:spcPts val="500"/>
              </a:spcBef>
              <a:spcAft>
                <a:spcPts val="0"/>
              </a:spcAft>
              <a:buClr>
                <a:srgbClr val="888C95"/>
              </a:buClr>
              <a:buSzPts val="2000"/>
              <a:buFont typeface="Arial"/>
              <a:buNone/>
              <a:defRPr sz="2000" b="0" i="0" u="none" strike="noStrike" cap="none">
                <a:solidFill>
                  <a:srgbClr val="888C95"/>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C95"/>
              </a:buClr>
              <a:buSzPts val="1800"/>
              <a:buFont typeface="Arial"/>
              <a:buNone/>
              <a:defRPr sz="1800" b="0" i="0" u="none" strike="noStrike" cap="none">
                <a:solidFill>
                  <a:srgbClr val="888C95"/>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C95"/>
              </a:buClr>
              <a:buSzPts val="1600"/>
              <a:buFont typeface="Arial"/>
              <a:buNone/>
              <a:defRPr sz="1600" b="0" i="0" u="none" strike="noStrike" cap="none">
                <a:solidFill>
                  <a:srgbClr val="888C95"/>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C95"/>
              </a:buClr>
              <a:buSzPts val="1600"/>
              <a:buFont typeface="Arial"/>
              <a:buNone/>
              <a:defRPr sz="1600" b="0" i="0" u="none" strike="noStrike" cap="none">
                <a:solidFill>
                  <a:srgbClr val="888C95"/>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C95"/>
              </a:buClr>
              <a:buSzPts val="1600"/>
              <a:buFont typeface="Arial"/>
              <a:buNone/>
              <a:defRPr sz="1600" b="0" i="0" u="none" strike="noStrike" cap="none">
                <a:solidFill>
                  <a:srgbClr val="888C95"/>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C95"/>
              </a:buClr>
              <a:buSzPts val="1600"/>
              <a:buFont typeface="Arial"/>
              <a:buNone/>
              <a:defRPr sz="1600" b="0" i="0" u="none" strike="noStrike" cap="none">
                <a:solidFill>
                  <a:srgbClr val="888C95"/>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C95"/>
              </a:buClr>
              <a:buSzPts val="1600"/>
              <a:buFont typeface="Arial"/>
              <a:buNone/>
              <a:defRPr sz="1600" b="0" i="0" u="none" strike="noStrike" cap="none">
                <a:solidFill>
                  <a:srgbClr val="888C95"/>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C95"/>
              </a:buClr>
              <a:buSzPts val="1600"/>
              <a:buFont typeface="Arial"/>
              <a:buNone/>
              <a:defRPr sz="1600" b="0" i="0" u="none" strike="noStrike" cap="none">
                <a:solidFill>
                  <a:srgbClr val="888C95"/>
                </a:solidFill>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_Sky Blue">
  <p:cSld name="Title Slide_Sky Blue">
    <p:bg>
      <p:bgPr>
        <a:blipFill>
          <a:blip r:embed="rId2">
            <a:alphaModFix/>
          </a:blip>
          <a:stretch>
            <a:fillRect/>
          </a:stretch>
        </a:blipFill>
        <a:effectLst/>
      </p:bgPr>
    </p:bg>
    <p:spTree>
      <p:nvGrpSpPr>
        <p:cNvPr id="1" name="Shape 25"/>
        <p:cNvGrpSpPr/>
        <p:nvPr/>
      </p:nvGrpSpPr>
      <p:grpSpPr>
        <a:xfrm>
          <a:off x="0" y="0"/>
          <a:ext cx="0" cy="0"/>
          <a:chOff x="0" y="0"/>
          <a:chExt cx="0" cy="0"/>
        </a:xfrm>
      </p:grpSpPr>
      <p:sp>
        <p:nvSpPr>
          <p:cNvPr id="26" name="Google Shape;26;p35"/>
          <p:cNvSpPr txBox="1">
            <a:spLocks noGrp="1"/>
          </p:cNvSpPr>
          <p:nvPr>
            <p:ph type="title"/>
          </p:nvPr>
        </p:nvSpPr>
        <p:spPr>
          <a:xfrm>
            <a:off x="479425" y="2282024"/>
            <a:ext cx="10515600" cy="2280451"/>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FFFFFF"/>
              </a:buClr>
              <a:buSzPts val="5000"/>
              <a:buFont typeface="Impact"/>
              <a:buNone/>
              <a:defRPr sz="5000" b="0" i="0" u="none" strike="noStrike" cap="none">
                <a:solidFill>
                  <a:srgbClr val="FFFFFF"/>
                </a:solidFill>
                <a:latin typeface="Impact"/>
                <a:ea typeface="Impact"/>
                <a:cs typeface="Impact"/>
                <a:sym typeface="Impac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7" name="Google Shape;27;p35"/>
          <p:cNvSpPr txBox="1">
            <a:spLocks noGrp="1"/>
          </p:cNvSpPr>
          <p:nvPr>
            <p:ph type="body" idx="1"/>
          </p:nvPr>
        </p:nvSpPr>
        <p:spPr>
          <a:xfrm>
            <a:off x="479425" y="4589463"/>
            <a:ext cx="10515600" cy="150018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FFFFFF"/>
              </a:buClr>
              <a:buSzPts val="2400"/>
              <a:buFont typeface="Arial"/>
              <a:buNone/>
              <a:defRPr sz="2400" b="0" i="1" u="none" strike="noStrike" cap="none">
                <a:solidFill>
                  <a:srgbClr val="FFFFFF"/>
                </a:solidFill>
                <a:latin typeface="Arial"/>
                <a:ea typeface="Arial"/>
                <a:cs typeface="Arial"/>
                <a:sym typeface="Arial"/>
              </a:defRPr>
            </a:lvl1pPr>
            <a:lvl2pPr marL="914400" marR="0" lvl="1" indent="-228600" algn="l" rtl="0">
              <a:lnSpc>
                <a:spcPct val="90000"/>
              </a:lnSpc>
              <a:spcBef>
                <a:spcPts val="500"/>
              </a:spcBef>
              <a:spcAft>
                <a:spcPts val="0"/>
              </a:spcAft>
              <a:buClr>
                <a:srgbClr val="888C95"/>
              </a:buClr>
              <a:buSzPts val="2000"/>
              <a:buFont typeface="Arial"/>
              <a:buNone/>
              <a:defRPr sz="2000" b="0" i="0" u="none" strike="noStrike" cap="none">
                <a:solidFill>
                  <a:srgbClr val="888C95"/>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C95"/>
              </a:buClr>
              <a:buSzPts val="1800"/>
              <a:buFont typeface="Arial"/>
              <a:buNone/>
              <a:defRPr sz="1800" b="0" i="0" u="none" strike="noStrike" cap="none">
                <a:solidFill>
                  <a:srgbClr val="888C95"/>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C95"/>
              </a:buClr>
              <a:buSzPts val="1600"/>
              <a:buFont typeface="Arial"/>
              <a:buNone/>
              <a:defRPr sz="1600" b="0" i="0" u="none" strike="noStrike" cap="none">
                <a:solidFill>
                  <a:srgbClr val="888C95"/>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C95"/>
              </a:buClr>
              <a:buSzPts val="1600"/>
              <a:buFont typeface="Arial"/>
              <a:buNone/>
              <a:defRPr sz="1600" b="0" i="0" u="none" strike="noStrike" cap="none">
                <a:solidFill>
                  <a:srgbClr val="888C95"/>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C95"/>
              </a:buClr>
              <a:buSzPts val="1600"/>
              <a:buFont typeface="Arial"/>
              <a:buNone/>
              <a:defRPr sz="1600" b="0" i="0" u="none" strike="noStrike" cap="none">
                <a:solidFill>
                  <a:srgbClr val="888C95"/>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C95"/>
              </a:buClr>
              <a:buSzPts val="1600"/>
              <a:buFont typeface="Arial"/>
              <a:buNone/>
              <a:defRPr sz="1600" b="0" i="0" u="none" strike="noStrike" cap="none">
                <a:solidFill>
                  <a:srgbClr val="888C95"/>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C95"/>
              </a:buClr>
              <a:buSzPts val="1600"/>
              <a:buFont typeface="Arial"/>
              <a:buNone/>
              <a:defRPr sz="1600" b="0" i="0" u="none" strike="noStrike" cap="none">
                <a:solidFill>
                  <a:srgbClr val="888C95"/>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C95"/>
              </a:buClr>
              <a:buSzPts val="1600"/>
              <a:buFont typeface="Arial"/>
              <a:buNone/>
              <a:defRPr sz="1600" b="0" i="0" u="none" strike="noStrike" cap="none">
                <a:solidFill>
                  <a:srgbClr val="888C95"/>
                </a:solidFill>
                <a:latin typeface="Calibri"/>
                <a:ea typeface="Calibri"/>
                <a:cs typeface="Calibri"/>
                <a:sym typeface="Calibri"/>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Alternate Content Slide_Sky Blue">
  <p:cSld name="Alternate Content Slide_Sky Blue">
    <p:bg>
      <p:bgPr>
        <a:blipFill>
          <a:blip r:embed="rId2">
            <a:alphaModFix/>
          </a:blip>
          <a:stretch>
            <a:fillRect/>
          </a:stretch>
        </a:blipFill>
        <a:effectLst/>
      </p:bgPr>
    </p:bg>
    <p:spTree>
      <p:nvGrpSpPr>
        <p:cNvPr id="1" name="Shape 29"/>
        <p:cNvGrpSpPr/>
        <p:nvPr/>
      </p:nvGrpSpPr>
      <p:grpSpPr>
        <a:xfrm>
          <a:off x="0" y="0"/>
          <a:ext cx="0" cy="0"/>
          <a:chOff x="0" y="0"/>
          <a:chExt cx="0" cy="0"/>
        </a:xfrm>
      </p:grpSpPr>
      <p:sp>
        <p:nvSpPr>
          <p:cNvPr id="30" name="Google Shape;30;p26"/>
          <p:cNvSpPr txBox="1">
            <a:spLocks noGrp="1"/>
          </p:cNvSpPr>
          <p:nvPr>
            <p:ph type="title"/>
          </p:nvPr>
        </p:nvSpPr>
        <p:spPr>
          <a:xfrm>
            <a:off x="479425" y="743696"/>
            <a:ext cx="11211832" cy="668881"/>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0A2D50"/>
              </a:buClr>
              <a:buSzPts val="3600"/>
              <a:buFont typeface="Impact"/>
              <a:buNone/>
              <a:defRPr sz="3600" b="0" i="0" u="none" strike="noStrike" cap="none">
                <a:solidFill>
                  <a:srgbClr val="0A2D50"/>
                </a:solidFill>
                <a:latin typeface="Impact"/>
                <a:ea typeface="Impact"/>
                <a:cs typeface="Impact"/>
                <a:sym typeface="Impac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1" name="Google Shape;31;p26"/>
          <p:cNvSpPr txBox="1">
            <a:spLocks noGrp="1"/>
          </p:cNvSpPr>
          <p:nvPr>
            <p:ph type="body" idx="1"/>
          </p:nvPr>
        </p:nvSpPr>
        <p:spPr>
          <a:xfrm>
            <a:off x="479425" y="1697283"/>
            <a:ext cx="11211832" cy="4277313"/>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 name="Google Shape;32;p26"/>
          <p:cNvSpPr txBox="1">
            <a:spLocks noGrp="1"/>
          </p:cNvSpPr>
          <p:nvPr>
            <p:ph type="body" idx="2"/>
          </p:nvPr>
        </p:nvSpPr>
        <p:spPr>
          <a:xfrm>
            <a:off x="479425" y="6261977"/>
            <a:ext cx="11211832" cy="37121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ADADA7"/>
              </a:buClr>
              <a:buSzPts val="1000"/>
              <a:buFont typeface="Arial"/>
              <a:buNone/>
              <a:defRPr sz="1000" b="0" i="0" u="none" strike="noStrike" cap="none">
                <a:solidFill>
                  <a:srgbClr val="ADADA7"/>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3" name="Google Shape;33;p26"/>
          <p:cNvSpPr/>
          <p:nvPr/>
        </p:nvSpPr>
        <p:spPr>
          <a:xfrm>
            <a:off x="587375" y="1412577"/>
            <a:ext cx="1440000" cy="7200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End Slide_Purple">
  <p:cSld name="End Slide_Purple">
    <p:bg>
      <p:bgPr>
        <a:blipFill>
          <a:blip r:embed="rId2">
            <a:alphaModFix/>
          </a:blip>
          <a:stretch>
            <a:fillRect/>
          </a:stretch>
        </a:blipFill>
        <a:effectLst/>
      </p:bgPr>
    </p:bg>
    <p:spTree>
      <p:nvGrpSpPr>
        <p:cNvPr id="1" name="Shape 34"/>
        <p:cNvGrpSpPr/>
        <p:nvPr/>
      </p:nvGrpSpPr>
      <p:grpSpPr>
        <a:xfrm>
          <a:off x="0" y="0"/>
          <a:ext cx="0" cy="0"/>
          <a:chOff x="0" y="0"/>
          <a:chExt cx="0" cy="0"/>
        </a:xfrm>
      </p:grpSpPr>
      <p:sp>
        <p:nvSpPr>
          <p:cNvPr id="35" name="Google Shape;35;g2ce2fdb9d05_0_230"/>
          <p:cNvSpPr txBox="1">
            <a:spLocks noGrp="1"/>
          </p:cNvSpPr>
          <p:nvPr>
            <p:ph type="body" idx="1"/>
          </p:nvPr>
        </p:nvSpPr>
        <p:spPr>
          <a:xfrm>
            <a:off x="479425" y="2397901"/>
            <a:ext cx="5269200" cy="25323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FFFFFF"/>
              </a:buClr>
              <a:buSzPts val="1600"/>
              <a:buFont typeface="Arial"/>
              <a:buNone/>
              <a:defRPr sz="1600" b="0" i="0" u="none" strike="noStrike" cap="none">
                <a:solidFill>
                  <a:srgbClr val="FFFFFF"/>
                </a:solidFill>
                <a:latin typeface="Arial"/>
                <a:ea typeface="Arial"/>
                <a:cs typeface="Arial"/>
                <a:sym typeface="Arial"/>
              </a:defRPr>
            </a:lvl1pPr>
            <a:lvl2pPr marL="914400" marR="0" lvl="1" indent="-355600" algn="l" rtl="0">
              <a:lnSpc>
                <a:spcPct val="90000"/>
              </a:lnSpc>
              <a:spcBef>
                <a:spcPts val="500"/>
              </a:spcBef>
              <a:spcAft>
                <a:spcPts val="0"/>
              </a:spcAft>
              <a:buClr>
                <a:srgbClr val="FFFFFF"/>
              </a:buClr>
              <a:buSzPts val="2000"/>
              <a:buFont typeface="Arial"/>
              <a:buChar char="•"/>
              <a:defRPr sz="2000" b="0" i="0" u="none" strike="noStrike" cap="none">
                <a:solidFill>
                  <a:srgbClr val="FFFFFF"/>
                </a:solidFill>
                <a:latin typeface="Play"/>
                <a:ea typeface="Play"/>
                <a:cs typeface="Play"/>
                <a:sym typeface="Play"/>
              </a:defRPr>
            </a:lvl2pPr>
            <a:lvl3pPr marL="1371600" marR="0" lvl="2" indent="-342900" algn="l" rtl="0">
              <a:lnSpc>
                <a:spcPct val="90000"/>
              </a:lnSpc>
              <a:spcBef>
                <a:spcPts val="500"/>
              </a:spcBef>
              <a:spcAft>
                <a:spcPts val="0"/>
              </a:spcAft>
              <a:buClr>
                <a:srgbClr val="FFFFFF"/>
              </a:buClr>
              <a:buSzPts val="1800"/>
              <a:buFont typeface="Arial"/>
              <a:buChar char="•"/>
              <a:defRPr sz="1800" b="0" i="0" u="none" strike="noStrike" cap="none">
                <a:solidFill>
                  <a:srgbClr val="FFFFFF"/>
                </a:solidFill>
                <a:latin typeface="Play"/>
                <a:ea typeface="Play"/>
                <a:cs typeface="Play"/>
                <a:sym typeface="Play"/>
              </a:defRPr>
            </a:lvl3pPr>
            <a:lvl4pPr marL="1828800" marR="0" lvl="3" indent="-330200" algn="l" rtl="0">
              <a:lnSpc>
                <a:spcPct val="90000"/>
              </a:lnSpc>
              <a:spcBef>
                <a:spcPts val="500"/>
              </a:spcBef>
              <a:spcAft>
                <a:spcPts val="0"/>
              </a:spcAft>
              <a:buClr>
                <a:srgbClr val="FFFFFF"/>
              </a:buClr>
              <a:buSzPts val="1600"/>
              <a:buFont typeface="Arial"/>
              <a:buChar char="•"/>
              <a:defRPr sz="1600" b="0" i="0" u="none" strike="noStrike" cap="none">
                <a:solidFill>
                  <a:srgbClr val="FFFFFF"/>
                </a:solidFill>
                <a:latin typeface="Play"/>
                <a:ea typeface="Play"/>
                <a:cs typeface="Play"/>
                <a:sym typeface="Play"/>
              </a:defRPr>
            </a:lvl4pPr>
            <a:lvl5pPr marL="2286000" marR="0" lvl="4" indent="-330200" algn="l" rtl="0">
              <a:lnSpc>
                <a:spcPct val="90000"/>
              </a:lnSpc>
              <a:spcBef>
                <a:spcPts val="500"/>
              </a:spcBef>
              <a:spcAft>
                <a:spcPts val="0"/>
              </a:spcAft>
              <a:buClr>
                <a:srgbClr val="FFFFFF"/>
              </a:buClr>
              <a:buSzPts val="1600"/>
              <a:buFont typeface="Arial"/>
              <a:buChar char="•"/>
              <a:defRPr sz="1600" b="0" i="0" u="none" strike="noStrike" cap="none">
                <a:solidFill>
                  <a:srgbClr val="FFFFFF"/>
                </a:solidFill>
                <a:latin typeface="Play"/>
                <a:ea typeface="Play"/>
                <a:cs typeface="Play"/>
                <a:sym typeface="Play"/>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 name="Google Shape;36;g2ce2fdb9d05_0_230"/>
          <p:cNvSpPr txBox="1"/>
          <p:nvPr/>
        </p:nvSpPr>
        <p:spPr>
          <a:xfrm>
            <a:off x="598935" y="5734737"/>
            <a:ext cx="13233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rgbClr val="FFFFFF"/>
                </a:solidFill>
                <a:latin typeface="Arial"/>
                <a:ea typeface="Arial"/>
                <a:cs typeface="Arial"/>
                <a:sym typeface="Arial"/>
              </a:rPr>
              <a:t>@policyatkings</a:t>
            </a:r>
            <a:endParaRPr sz="1200" b="0" i="0" u="none" strike="noStrike" cap="none">
              <a:solidFill>
                <a:srgbClr val="FFFFFF"/>
              </a:solidFill>
              <a:latin typeface="Arial"/>
              <a:ea typeface="Arial"/>
              <a:cs typeface="Arial"/>
              <a:sym typeface="Arial"/>
            </a:endParaRPr>
          </a:p>
        </p:txBody>
      </p:sp>
      <p:sp>
        <p:nvSpPr>
          <p:cNvPr id="37" name="Google Shape;37;g2ce2fdb9d05_0_230"/>
          <p:cNvSpPr txBox="1"/>
          <p:nvPr/>
        </p:nvSpPr>
        <p:spPr>
          <a:xfrm>
            <a:off x="1951972" y="5734737"/>
            <a:ext cx="36717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rgbClr val="FFFFFF"/>
                </a:solidFill>
                <a:latin typeface="Arial"/>
                <a:ea typeface="Arial"/>
                <a:cs typeface="Arial"/>
                <a:sym typeface="Arial"/>
              </a:rPr>
              <a:t>www.kcl.ac.uk/sspp/policy-institute</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Alternate Content Slide_Purple">
  <p:cSld name="Alternate Content Slide_Purple">
    <p:bg>
      <p:bgPr>
        <a:blipFill>
          <a:blip r:embed="rId2">
            <a:alphaModFix/>
          </a:blip>
          <a:stretch>
            <a:fillRect/>
          </a:stretch>
        </a:blipFill>
        <a:effectLst/>
      </p:bgPr>
    </p:bg>
    <p:spTree>
      <p:nvGrpSpPr>
        <p:cNvPr id="1" name="Shape 38"/>
        <p:cNvGrpSpPr/>
        <p:nvPr/>
      </p:nvGrpSpPr>
      <p:grpSpPr>
        <a:xfrm>
          <a:off x="0" y="0"/>
          <a:ext cx="0" cy="0"/>
          <a:chOff x="0" y="0"/>
          <a:chExt cx="0" cy="0"/>
        </a:xfrm>
      </p:grpSpPr>
      <p:sp>
        <p:nvSpPr>
          <p:cNvPr id="39" name="Google Shape;39;p27"/>
          <p:cNvSpPr txBox="1">
            <a:spLocks noGrp="1"/>
          </p:cNvSpPr>
          <p:nvPr>
            <p:ph type="title"/>
          </p:nvPr>
        </p:nvSpPr>
        <p:spPr>
          <a:xfrm>
            <a:off x="479425" y="743696"/>
            <a:ext cx="11211832" cy="668881"/>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0A2D50"/>
              </a:buClr>
              <a:buSzPts val="3600"/>
              <a:buFont typeface="Impact"/>
              <a:buNone/>
              <a:defRPr sz="3600" b="0" i="0" u="none" strike="noStrike" cap="none">
                <a:solidFill>
                  <a:srgbClr val="0A2D50"/>
                </a:solidFill>
                <a:latin typeface="Impact"/>
                <a:ea typeface="Impact"/>
                <a:cs typeface="Impact"/>
                <a:sym typeface="Impac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0" name="Google Shape;40;p27"/>
          <p:cNvSpPr txBox="1">
            <a:spLocks noGrp="1"/>
          </p:cNvSpPr>
          <p:nvPr>
            <p:ph type="body" idx="1"/>
          </p:nvPr>
        </p:nvSpPr>
        <p:spPr>
          <a:xfrm>
            <a:off x="479425" y="1697283"/>
            <a:ext cx="11211832" cy="4277313"/>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 name="Google Shape;41;p27"/>
          <p:cNvSpPr txBox="1">
            <a:spLocks noGrp="1"/>
          </p:cNvSpPr>
          <p:nvPr>
            <p:ph type="body" idx="2"/>
          </p:nvPr>
        </p:nvSpPr>
        <p:spPr>
          <a:xfrm>
            <a:off x="479425" y="6261977"/>
            <a:ext cx="11211832" cy="37121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ADADA7"/>
              </a:buClr>
              <a:buSzPts val="1000"/>
              <a:buFont typeface="Arial"/>
              <a:buNone/>
              <a:defRPr sz="1000" b="0" i="0" u="none" strike="noStrike" cap="none">
                <a:solidFill>
                  <a:srgbClr val="ADADA7"/>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2" name="Google Shape;42;p27"/>
          <p:cNvSpPr/>
          <p:nvPr/>
        </p:nvSpPr>
        <p:spPr>
          <a:xfrm>
            <a:off x="587375" y="1412577"/>
            <a:ext cx="1440000" cy="7200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theme" Target="../theme/theme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8"/>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mailto:michael.t.sanders@kcl.ac.uk" TargetMode="External"/><Relationship Id="rId2" Type="http://schemas.openxmlformats.org/officeDocument/2006/relationships/notesSlide" Target="../notesSlides/notesSlide22.xml"/><Relationship Id="rId1" Type="http://schemas.openxmlformats.org/officeDocument/2006/relationships/slideLayout" Target="../slideLayouts/slideLayout8.xml"/><Relationship Id="rId4" Type="http://schemas.openxmlformats.org/officeDocument/2006/relationships/hyperlink" Target="mailto:julia.ellingwood@kcl.ac.uk"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2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Google Shape;57;p1"/>
          <p:cNvSpPr txBox="1">
            <a:spLocks noGrp="1"/>
          </p:cNvSpPr>
          <p:nvPr>
            <p:ph type="title"/>
          </p:nvPr>
        </p:nvSpPr>
        <p:spPr>
          <a:xfrm>
            <a:off x="479425" y="2282024"/>
            <a:ext cx="10515600" cy="2280451"/>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FFFFFF"/>
              </a:buClr>
              <a:buSzPts val="5000"/>
              <a:buFont typeface="Impact"/>
              <a:buNone/>
            </a:pPr>
            <a:r>
              <a:rPr lang="en-GB"/>
              <a:t>Student Mental Health - What Does the Data Say? </a:t>
            </a:r>
            <a:endParaRPr/>
          </a:p>
        </p:txBody>
      </p:sp>
      <p:sp>
        <p:nvSpPr>
          <p:cNvPr id="58" name="Google Shape;58;p1"/>
          <p:cNvSpPr txBox="1">
            <a:spLocks noGrp="1"/>
          </p:cNvSpPr>
          <p:nvPr>
            <p:ph type="body" idx="1"/>
          </p:nvPr>
        </p:nvSpPr>
        <p:spPr>
          <a:xfrm>
            <a:off x="479425" y="4589463"/>
            <a:ext cx="10515600" cy="150018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FFFFFF"/>
              </a:buClr>
              <a:buSzPts val="2400"/>
              <a:buNone/>
            </a:pPr>
            <a:r>
              <a:rPr lang="en-GB"/>
              <a:t>Julia Ellingwood and Michael Sanders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g3375c46de0c_0_61"/>
          <p:cNvSpPr txBox="1">
            <a:spLocks noGrp="1"/>
          </p:cNvSpPr>
          <p:nvPr>
            <p:ph type="title"/>
          </p:nvPr>
        </p:nvSpPr>
        <p:spPr>
          <a:xfrm>
            <a:off x="479425" y="743696"/>
            <a:ext cx="11211900" cy="669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a:t>Mental Health and Cis/Trans</a:t>
            </a:r>
            <a:endParaRPr/>
          </a:p>
        </p:txBody>
      </p:sp>
      <p:sp>
        <p:nvSpPr>
          <p:cNvPr id="136" name="Google Shape;136;g3375c46de0c_0_61"/>
          <p:cNvSpPr txBox="1">
            <a:spLocks noGrp="1"/>
          </p:cNvSpPr>
          <p:nvPr>
            <p:ph type="body" idx="1"/>
          </p:nvPr>
        </p:nvSpPr>
        <p:spPr>
          <a:xfrm>
            <a:off x="479425" y="1697283"/>
            <a:ext cx="11211900" cy="42774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endParaRPr dirty="0"/>
          </a:p>
        </p:txBody>
      </p:sp>
      <p:sp>
        <p:nvSpPr>
          <p:cNvPr id="137" name="Google Shape;137;g3375c46de0c_0_61"/>
          <p:cNvSpPr txBox="1">
            <a:spLocks noGrp="1"/>
          </p:cNvSpPr>
          <p:nvPr>
            <p:ph type="body" idx="2"/>
          </p:nvPr>
        </p:nvSpPr>
        <p:spPr>
          <a:xfrm>
            <a:off x="479425" y="6261977"/>
            <a:ext cx="11211900" cy="371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pic>
        <p:nvPicPr>
          <p:cNvPr id="138" name="Google Shape;138;g3375c46de0c_0_61"/>
          <p:cNvPicPr preferRelativeResize="0"/>
          <p:nvPr/>
        </p:nvPicPr>
        <p:blipFill>
          <a:blip r:embed="rId3">
            <a:alphaModFix/>
          </a:blip>
          <a:stretch>
            <a:fillRect/>
          </a:stretch>
        </p:blipFill>
        <p:spPr>
          <a:xfrm>
            <a:off x="159386" y="1901952"/>
            <a:ext cx="5842128" cy="3550519"/>
          </a:xfrm>
          <a:prstGeom prst="rect">
            <a:avLst/>
          </a:prstGeom>
          <a:noFill/>
          <a:ln>
            <a:noFill/>
          </a:ln>
        </p:spPr>
      </p:pic>
      <p:pic>
        <p:nvPicPr>
          <p:cNvPr id="139" name="Google Shape;139;g3375c46de0c_0_61"/>
          <p:cNvPicPr preferRelativeResize="0"/>
          <p:nvPr/>
        </p:nvPicPr>
        <p:blipFill>
          <a:blip r:embed="rId4">
            <a:alphaModFix/>
          </a:blip>
          <a:stretch>
            <a:fillRect/>
          </a:stretch>
        </p:blipFill>
        <p:spPr>
          <a:xfrm>
            <a:off x="6190488" y="1901951"/>
            <a:ext cx="5820877" cy="355051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g3375c46de0c_0_43"/>
          <p:cNvSpPr txBox="1">
            <a:spLocks noGrp="1"/>
          </p:cNvSpPr>
          <p:nvPr>
            <p:ph type="title"/>
          </p:nvPr>
        </p:nvSpPr>
        <p:spPr>
          <a:xfrm>
            <a:off x="479425" y="743696"/>
            <a:ext cx="11211900" cy="669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a:t>Sexuality and Mental Health over time</a:t>
            </a:r>
            <a:endParaRPr/>
          </a:p>
        </p:txBody>
      </p:sp>
      <p:sp>
        <p:nvSpPr>
          <p:cNvPr id="146" name="Google Shape;146;g3375c46de0c_0_43"/>
          <p:cNvSpPr txBox="1">
            <a:spLocks noGrp="1"/>
          </p:cNvSpPr>
          <p:nvPr>
            <p:ph type="body" idx="1"/>
          </p:nvPr>
        </p:nvSpPr>
        <p:spPr>
          <a:xfrm>
            <a:off x="479425" y="1697283"/>
            <a:ext cx="11211900" cy="42774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endParaRPr/>
          </a:p>
        </p:txBody>
      </p:sp>
      <p:sp>
        <p:nvSpPr>
          <p:cNvPr id="147" name="Google Shape;147;g3375c46de0c_0_43"/>
          <p:cNvSpPr txBox="1">
            <a:spLocks noGrp="1"/>
          </p:cNvSpPr>
          <p:nvPr>
            <p:ph type="body" idx="2"/>
          </p:nvPr>
        </p:nvSpPr>
        <p:spPr>
          <a:xfrm>
            <a:off x="479425" y="6261977"/>
            <a:ext cx="11211900" cy="371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pic>
        <p:nvPicPr>
          <p:cNvPr id="148" name="Google Shape;148;g3375c46de0c_0_43"/>
          <p:cNvPicPr preferRelativeResize="0"/>
          <p:nvPr/>
        </p:nvPicPr>
        <p:blipFill>
          <a:blip r:embed="rId3">
            <a:alphaModFix/>
          </a:blip>
          <a:stretch>
            <a:fillRect/>
          </a:stretch>
        </p:blipFill>
        <p:spPr>
          <a:xfrm>
            <a:off x="2222035" y="1697283"/>
            <a:ext cx="7726680" cy="493579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g2ce2fdb9d05_0_61"/>
          <p:cNvSpPr txBox="1">
            <a:spLocks noGrp="1"/>
          </p:cNvSpPr>
          <p:nvPr>
            <p:ph type="title"/>
          </p:nvPr>
        </p:nvSpPr>
        <p:spPr>
          <a:xfrm>
            <a:off x="479425" y="743696"/>
            <a:ext cx="11211900" cy="6690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3600"/>
              <a:buNone/>
            </a:pPr>
            <a:r>
              <a:rPr lang="en-GB"/>
              <a:t>Sexuality and Wellbeing</a:t>
            </a:r>
            <a:endParaRPr/>
          </a:p>
        </p:txBody>
      </p:sp>
      <p:pic>
        <p:nvPicPr>
          <p:cNvPr id="157" name="Google Shape;157;g2ce2fdb9d05_0_61"/>
          <p:cNvPicPr preferRelativeResize="0"/>
          <p:nvPr/>
        </p:nvPicPr>
        <p:blipFill>
          <a:blip r:embed="rId3">
            <a:alphaModFix/>
          </a:blip>
          <a:stretch>
            <a:fillRect/>
          </a:stretch>
        </p:blipFill>
        <p:spPr>
          <a:xfrm>
            <a:off x="1391982" y="4148755"/>
            <a:ext cx="4028566" cy="2546199"/>
          </a:xfrm>
          <a:prstGeom prst="rect">
            <a:avLst/>
          </a:prstGeom>
          <a:noFill/>
          <a:ln>
            <a:noFill/>
          </a:ln>
        </p:spPr>
      </p:pic>
      <p:pic>
        <p:nvPicPr>
          <p:cNvPr id="158" name="Google Shape;158;g2ce2fdb9d05_0_61"/>
          <p:cNvPicPr preferRelativeResize="0"/>
          <p:nvPr/>
        </p:nvPicPr>
        <p:blipFill>
          <a:blip r:embed="rId4">
            <a:alphaModFix/>
          </a:blip>
          <a:stretch>
            <a:fillRect/>
          </a:stretch>
        </p:blipFill>
        <p:spPr>
          <a:xfrm>
            <a:off x="6179589" y="4148755"/>
            <a:ext cx="4251529" cy="2546199"/>
          </a:xfrm>
          <a:prstGeom prst="rect">
            <a:avLst/>
          </a:prstGeom>
          <a:noFill/>
          <a:ln>
            <a:noFill/>
          </a:ln>
        </p:spPr>
      </p:pic>
      <p:pic>
        <p:nvPicPr>
          <p:cNvPr id="159" name="Google Shape;159;g2ce2fdb9d05_0_61"/>
          <p:cNvPicPr preferRelativeResize="0"/>
          <p:nvPr/>
        </p:nvPicPr>
        <p:blipFill>
          <a:blip r:embed="rId5">
            <a:alphaModFix/>
          </a:blip>
          <a:stretch>
            <a:fillRect/>
          </a:stretch>
        </p:blipFill>
        <p:spPr>
          <a:xfrm>
            <a:off x="6179589" y="1507626"/>
            <a:ext cx="4251529" cy="2546199"/>
          </a:xfrm>
          <a:prstGeom prst="rect">
            <a:avLst/>
          </a:prstGeom>
          <a:noFill/>
          <a:ln>
            <a:noFill/>
          </a:ln>
        </p:spPr>
      </p:pic>
      <p:pic>
        <p:nvPicPr>
          <p:cNvPr id="160" name="Google Shape;160;g2ce2fdb9d05_0_61"/>
          <p:cNvPicPr preferRelativeResize="0"/>
          <p:nvPr/>
        </p:nvPicPr>
        <p:blipFill>
          <a:blip r:embed="rId6">
            <a:alphaModFix/>
          </a:blip>
          <a:stretch>
            <a:fillRect/>
          </a:stretch>
        </p:blipFill>
        <p:spPr>
          <a:xfrm>
            <a:off x="1280501" y="1552293"/>
            <a:ext cx="4251529" cy="25462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g2ce2fdb9d05_0_70"/>
          <p:cNvSpPr txBox="1">
            <a:spLocks noGrp="1"/>
          </p:cNvSpPr>
          <p:nvPr>
            <p:ph type="title"/>
          </p:nvPr>
        </p:nvSpPr>
        <p:spPr>
          <a:xfrm>
            <a:off x="479425" y="743696"/>
            <a:ext cx="11211900" cy="6690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3600"/>
              <a:buNone/>
            </a:pPr>
            <a:r>
              <a:rPr lang="en-GB"/>
              <a:t>Ethnicity - a mixed picture</a:t>
            </a:r>
            <a:endParaRPr/>
          </a:p>
        </p:txBody>
      </p:sp>
      <p:sp>
        <p:nvSpPr>
          <p:cNvPr id="167" name="Google Shape;167;g2ce2fdb9d05_0_70"/>
          <p:cNvSpPr txBox="1">
            <a:spLocks noGrp="1"/>
          </p:cNvSpPr>
          <p:nvPr>
            <p:ph type="body" idx="1"/>
          </p:nvPr>
        </p:nvSpPr>
        <p:spPr>
          <a:xfrm>
            <a:off x="479425" y="1697283"/>
            <a:ext cx="11211900" cy="42774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2400"/>
              <a:buNone/>
            </a:pPr>
            <a:endParaRPr/>
          </a:p>
        </p:txBody>
      </p:sp>
      <p:sp>
        <p:nvSpPr>
          <p:cNvPr id="168" name="Google Shape;168;g2ce2fdb9d05_0_70"/>
          <p:cNvSpPr txBox="1">
            <a:spLocks noGrp="1"/>
          </p:cNvSpPr>
          <p:nvPr>
            <p:ph type="body" idx="2"/>
          </p:nvPr>
        </p:nvSpPr>
        <p:spPr>
          <a:xfrm>
            <a:off x="479425" y="6261977"/>
            <a:ext cx="11211900" cy="371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000"/>
              <a:buNone/>
            </a:pPr>
            <a:endParaRPr/>
          </a:p>
        </p:txBody>
      </p:sp>
      <p:pic>
        <p:nvPicPr>
          <p:cNvPr id="169" name="Google Shape;169;g2ce2fdb9d05_0_70"/>
          <p:cNvPicPr preferRelativeResize="0"/>
          <p:nvPr/>
        </p:nvPicPr>
        <p:blipFill rotWithShape="1">
          <a:blip r:embed="rId3">
            <a:alphaModFix/>
          </a:blip>
          <a:srcRect/>
          <a:stretch/>
        </p:blipFill>
        <p:spPr>
          <a:xfrm>
            <a:off x="180775" y="1911850"/>
            <a:ext cx="5734052" cy="4162425"/>
          </a:xfrm>
          <a:prstGeom prst="rect">
            <a:avLst/>
          </a:prstGeom>
          <a:noFill/>
          <a:ln>
            <a:noFill/>
          </a:ln>
        </p:spPr>
      </p:pic>
      <p:pic>
        <p:nvPicPr>
          <p:cNvPr id="170" name="Google Shape;170;g2ce2fdb9d05_0_70"/>
          <p:cNvPicPr preferRelativeResize="0"/>
          <p:nvPr/>
        </p:nvPicPr>
        <p:blipFill rotWithShape="1">
          <a:blip r:embed="rId4">
            <a:alphaModFix/>
          </a:blip>
          <a:srcRect/>
          <a:stretch/>
        </p:blipFill>
        <p:spPr>
          <a:xfrm>
            <a:off x="5866875" y="1911850"/>
            <a:ext cx="5734050" cy="415483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g2ce2fdb9d05_0_83"/>
          <p:cNvSpPr txBox="1">
            <a:spLocks noGrp="1"/>
          </p:cNvSpPr>
          <p:nvPr>
            <p:ph type="title"/>
          </p:nvPr>
        </p:nvSpPr>
        <p:spPr>
          <a:xfrm>
            <a:off x="479425" y="743696"/>
            <a:ext cx="11211900" cy="6690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3600"/>
              <a:buNone/>
            </a:pPr>
            <a:r>
              <a:rPr lang="en-GB"/>
              <a:t>Class/Socio-Economic background </a:t>
            </a:r>
            <a:endParaRPr/>
          </a:p>
        </p:txBody>
      </p:sp>
      <p:sp>
        <p:nvSpPr>
          <p:cNvPr id="177" name="Google Shape;177;g2ce2fdb9d05_0_83"/>
          <p:cNvSpPr txBox="1">
            <a:spLocks noGrp="1"/>
          </p:cNvSpPr>
          <p:nvPr>
            <p:ph type="body" idx="1"/>
          </p:nvPr>
        </p:nvSpPr>
        <p:spPr>
          <a:xfrm>
            <a:off x="479425" y="1697283"/>
            <a:ext cx="11211900" cy="4277400"/>
          </a:xfrm>
          <a:prstGeom prst="rect">
            <a:avLst/>
          </a:prstGeom>
          <a:noFill/>
          <a:ln>
            <a:noFill/>
          </a:ln>
        </p:spPr>
        <p:txBody>
          <a:bodyPr spcFirstLastPara="1" wrap="square" lIns="91425" tIns="45700" rIns="91425" bIns="45700" anchor="t" anchorCtr="0">
            <a:noAutofit/>
          </a:bodyPr>
          <a:lstStyle/>
          <a:p>
            <a:pPr marL="457200" lvl="0" indent="-381000" algn="l" rtl="0">
              <a:lnSpc>
                <a:spcPct val="150000"/>
              </a:lnSpc>
              <a:spcBef>
                <a:spcPts val="1000"/>
              </a:spcBef>
              <a:spcAft>
                <a:spcPts val="0"/>
              </a:spcAft>
              <a:buSzPts val="2400"/>
              <a:buChar char="•"/>
            </a:pPr>
            <a:r>
              <a:rPr lang="en-GB" dirty="0"/>
              <a:t>This feels qualitatively important, but is difficult to operationalise in our data. </a:t>
            </a:r>
            <a:endParaRPr dirty="0"/>
          </a:p>
          <a:p>
            <a:pPr marL="457200" lvl="0" indent="-381000" algn="l" rtl="0">
              <a:lnSpc>
                <a:spcPct val="150000"/>
              </a:lnSpc>
              <a:spcBef>
                <a:spcPts val="1000"/>
              </a:spcBef>
              <a:spcAft>
                <a:spcPts val="0"/>
              </a:spcAft>
              <a:buSzPts val="2400"/>
              <a:buChar char="•"/>
            </a:pPr>
            <a:r>
              <a:rPr lang="en-GB" dirty="0"/>
              <a:t>Traditional markers, like free school meal eligibility, aren’t captured. </a:t>
            </a:r>
            <a:endParaRPr dirty="0"/>
          </a:p>
          <a:p>
            <a:pPr marL="457200" lvl="0" indent="-381000" algn="l" rtl="0">
              <a:lnSpc>
                <a:spcPct val="150000"/>
              </a:lnSpc>
              <a:spcBef>
                <a:spcPts val="1000"/>
              </a:spcBef>
              <a:spcAft>
                <a:spcPts val="0"/>
              </a:spcAft>
              <a:buSzPts val="2400"/>
              <a:buChar char="•"/>
            </a:pPr>
            <a:r>
              <a:rPr lang="en-GB" dirty="0"/>
              <a:t>Asking people their social class is riven with difficulties. </a:t>
            </a:r>
            <a:endParaRPr dirty="0"/>
          </a:p>
          <a:p>
            <a:pPr marL="457200" lvl="0" indent="-381000" algn="l" rtl="0">
              <a:lnSpc>
                <a:spcPct val="150000"/>
              </a:lnSpc>
              <a:spcBef>
                <a:spcPts val="1000"/>
              </a:spcBef>
              <a:spcAft>
                <a:spcPts val="0"/>
              </a:spcAft>
              <a:buSzPts val="2400"/>
              <a:buChar char="•"/>
            </a:pPr>
            <a:r>
              <a:rPr lang="en-GB" dirty="0"/>
              <a:t>There are a number of (slightly imperfect) measures that we can look at. </a:t>
            </a:r>
            <a:endParaRPr dirty="0"/>
          </a:p>
          <a:p>
            <a:pPr marL="0" lvl="0" indent="0" algn="l" rtl="0">
              <a:lnSpc>
                <a:spcPct val="90000"/>
              </a:lnSpc>
              <a:spcBef>
                <a:spcPts val="1000"/>
              </a:spcBef>
              <a:spcAft>
                <a:spcPts val="0"/>
              </a:spcAft>
              <a:buSzPts val="2400"/>
              <a:buNone/>
            </a:pPr>
            <a:endParaRPr dirty="0"/>
          </a:p>
        </p:txBody>
      </p:sp>
      <p:sp>
        <p:nvSpPr>
          <p:cNvPr id="178" name="Google Shape;178;g2ce2fdb9d05_0_83"/>
          <p:cNvSpPr txBox="1">
            <a:spLocks noGrp="1"/>
          </p:cNvSpPr>
          <p:nvPr>
            <p:ph type="body" idx="2"/>
          </p:nvPr>
        </p:nvSpPr>
        <p:spPr>
          <a:xfrm>
            <a:off x="479425" y="6261977"/>
            <a:ext cx="11211900" cy="371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000"/>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g2ce2fdb9d05_0_126"/>
          <p:cNvSpPr txBox="1">
            <a:spLocks noGrp="1"/>
          </p:cNvSpPr>
          <p:nvPr>
            <p:ph type="title"/>
          </p:nvPr>
        </p:nvSpPr>
        <p:spPr>
          <a:xfrm>
            <a:off x="479425" y="743696"/>
            <a:ext cx="11211900" cy="6690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3600"/>
              <a:buNone/>
            </a:pPr>
            <a:r>
              <a:rPr lang="en-GB"/>
              <a:t>Educational and family background</a:t>
            </a:r>
            <a:endParaRPr/>
          </a:p>
        </p:txBody>
      </p:sp>
      <p:sp>
        <p:nvSpPr>
          <p:cNvPr id="185" name="Google Shape;185;g2ce2fdb9d05_0_126"/>
          <p:cNvSpPr txBox="1">
            <a:spLocks noGrp="1"/>
          </p:cNvSpPr>
          <p:nvPr>
            <p:ph type="body" idx="1"/>
          </p:nvPr>
        </p:nvSpPr>
        <p:spPr>
          <a:xfrm>
            <a:off x="479425" y="1697283"/>
            <a:ext cx="11211900" cy="4277400"/>
          </a:xfrm>
          <a:prstGeom prst="rect">
            <a:avLst/>
          </a:prstGeom>
          <a:noFill/>
          <a:ln>
            <a:noFill/>
          </a:ln>
        </p:spPr>
        <p:txBody>
          <a:bodyPr spcFirstLastPara="1" wrap="square" lIns="91425" tIns="45700" rIns="91425" bIns="45700" anchor="t" anchorCtr="0">
            <a:noAutofit/>
          </a:bodyPr>
          <a:lstStyle/>
          <a:p>
            <a:pPr marL="457200" lvl="0" indent="-381000" algn="l" rtl="0">
              <a:lnSpc>
                <a:spcPct val="90000"/>
              </a:lnSpc>
              <a:spcBef>
                <a:spcPts val="1000"/>
              </a:spcBef>
              <a:spcAft>
                <a:spcPts val="0"/>
              </a:spcAft>
              <a:buSzPts val="2400"/>
              <a:buChar char="•"/>
            </a:pPr>
            <a:endParaRPr/>
          </a:p>
        </p:txBody>
      </p:sp>
      <p:sp>
        <p:nvSpPr>
          <p:cNvPr id="186" name="Google Shape;186;g2ce2fdb9d05_0_126"/>
          <p:cNvSpPr txBox="1">
            <a:spLocks noGrp="1"/>
          </p:cNvSpPr>
          <p:nvPr>
            <p:ph type="body" idx="2"/>
          </p:nvPr>
        </p:nvSpPr>
        <p:spPr>
          <a:xfrm>
            <a:off x="479425" y="6261977"/>
            <a:ext cx="11211900" cy="371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000"/>
              <a:buNone/>
            </a:pPr>
            <a:endParaRPr/>
          </a:p>
        </p:txBody>
      </p:sp>
      <p:pic>
        <p:nvPicPr>
          <p:cNvPr id="187" name="Google Shape;187;g2ce2fdb9d05_0_126"/>
          <p:cNvPicPr preferRelativeResize="0"/>
          <p:nvPr/>
        </p:nvPicPr>
        <p:blipFill>
          <a:blip r:embed="rId3">
            <a:alphaModFix/>
          </a:blip>
          <a:stretch>
            <a:fillRect/>
          </a:stretch>
        </p:blipFill>
        <p:spPr>
          <a:xfrm>
            <a:off x="395125" y="2173174"/>
            <a:ext cx="5700875" cy="3565501"/>
          </a:xfrm>
          <a:prstGeom prst="rect">
            <a:avLst/>
          </a:prstGeom>
          <a:noFill/>
          <a:ln>
            <a:noFill/>
          </a:ln>
        </p:spPr>
      </p:pic>
      <p:pic>
        <p:nvPicPr>
          <p:cNvPr id="188" name="Google Shape;188;g2ce2fdb9d05_0_126"/>
          <p:cNvPicPr preferRelativeResize="0"/>
          <p:nvPr/>
        </p:nvPicPr>
        <p:blipFill>
          <a:blip r:embed="rId4">
            <a:alphaModFix/>
          </a:blip>
          <a:stretch>
            <a:fillRect/>
          </a:stretch>
        </p:blipFill>
        <p:spPr>
          <a:xfrm>
            <a:off x="6345936" y="2173174"/>
            <a:ext cx="5450939" cy="356550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g2ce2fdb9d05_0_110"/>
          <p:cNvSpPr txBox="1">
            <a:spLocks noGrp="1"/>
          </p:cNvSpPr>
          <p:nvPr>
            <p:ph type="title"/>
          </p:nvPr>
        </p:nvSpPr>
        <p:spPr>
          <a:xfrm>
            <a:off x="479425" y="743696"/>
            <a:ext cx="11211900" cy="6690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3600"/>
              <a:buNone/>
            </a:pPr>
            <a:r>
              <a:rPr lang="en-GB"/>
              <a:t>POLAR Quintile </a:t>
            </a:r>
            <a:endParaRPr/>
          </a:p>
        </p:txBody>
      </p:sp>
      <p:sp>
        <p:nvSpPr>
          <p:cNvPr id="195" name="Google Shape;195;g2ce2fdb9d05_0_110"/>
          <p:cNvSpPr txBox="1">
            <a:spLocks noGrp="1"/>
          </p:cNvSpPr>
          <p:nvPr>
            <p:ph type="body" idx="1"/>
          </p:nvPr>
        </p:nvSpPr>
        <p:spPr>
          <a:xfrm>
            <a:off x="479425" y="1697283"/>
            <a:ext cx="11211900" cy="42774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2400"/>
              <a:buNone/>
            </a:pPr>
            <a:endParaRPr/>
          </a:p>
        </p:txBody>
      </p:sp>
      <p:sp>
        <p:nvSpPr>
          <p:cNvPr id="196" name="Google Shape;196;g2ce2fdb9d05_0_110"/>
          <p:cNvSpPr txBox="1">
            <a:spLocks noGrp="1"/>
          </p:cNvSpPr>
          <p:nvPr>
            <p:ph type="body" idx="2"/>
          </p:nvPr>
        </p:nvSpPr>
        <p:spPr>
          <a:xfrm>
            <a:off x="479425" y="6261977"/>
            <a:ext cx="11211900" cy="371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000"/>
              <a:buNone/>
            </a:pPr>
            <a:endParaRPr/>
          </a:p>
        </p:txBody>
      </p:sp>
      <p:pic>
        <p:nvPicPr>
          <p:cNvPr id="197" name="Google Shape;197;g2ce2fdb9d05_0_110"/>
          <p:cNvPicPr preferRelativeResize="0"/>
          <p:nvPr/>
        </p:nvPicPr>
        <p:blipFill>
          <a:blip r:embed="rId3">
            <a:alphaModFix/>
          </a:blip>
          <a:stretch>
            <a:fillRect/>
          </a:stretch>
        </p:blipFill>
        <p:spPr>
          <a:xfrm>
            <a:off x="2379787" y="1698637"/>
            <a:ext cx="7432434" cy="427740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g2ce2fdb9d05_0_97"/>
          <p:cNvSpPr txBox="1">
            <a:spLocks noGrp="1"/>
          </p:cNvSpPr>
          <p:nvPr>
            <p:ph type="title"/>
          </p:nvPr>
        </p:nvSpPr>
        <p:spPr>
          <a:xfrm>
            <a:off x="479425" y="743696"/>
            <a:ext cx="11211900" cy="6690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3600"/>
              <a:buNone/>
            </a:pPr>
            <a:r>
              <a:rPr lang="en-GB"/>
              <a:t>Drop Out and Mental Health </a:t>
            </a:r>
            <a:endParaRPr/>
          </a:p>
        </p:txBody>
      </p:sp>
      <p:sp>
        <p:nvSpPr>
          <p:cNvPr id="204" name="Google Shape;204;g2ce2fdb9d05_0_97"/>
          <p:cNvSpPr txBox="1">
            <a:spLocks noGrp="1"/>
          </p:cNvSpPr>
          <p:nvPr>
            <p:ph type="body" idx="1"/>
          </p:nvPr>
        </p:nvSpPr>
        <p:spPr>
          <a:xfrm>
            <a:off x="479425" y="1697283"/>
            <a:ext cx="11211900" cy="42774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2400"/>
              <a:buNone/>
            </a:pPr>
            <a:endParaRPr dirty="0"/>
          </a:p>
        </p:txBody>
      </p:sp>
      <p:sp>
        <p:nvSpPr>
          <p:cNvPr id="205" name="Google Shape;205;g2ce2fdb9d05_0_97"/>
          <p:cNvSpPr txBox="1">
            <a:spLocks noGrp="1"/>
          </p:cNvSpPr>
          <p:nvPr>
            <p:ph type="body" idx="2"/>
          </p:nvPr>
        </p:nvSpPr>
        <p:spPr>
          <a:xfrm>
            <a:off x="479425" y="6261977"/>
            <a:ext cx="11211900" cy="371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000"/>
              <a:buNone/>
            </a:pPr>
            <a:endParaRPr/>
          </a:p>
        </p:txBody>
      </p:sp>
      <p:pic>
        <p:nvPicPr>
          <p:cNvPr id="206" name="Google Shape;206;g2ce2fdb9d05_0_97"/>
          <p:cNvPicPr preferRelativeResize="0"/>
          <p:nvPr/>
        </p:nvPicPr>
        <p:blipFill>
          <a:blip r:embed="rId3">
            <a:alphaModFix/>
          </a:blip>
          <a:stretch>
            <a:fillRect/>
          </a:stretch>
        </p:blipFill>
        <p:spPr>
          <a:xfrm>
            <a:off x="270380" y="2129340"/>
            <a:ext cx="5738494" cy="3413283"/>
          </a:xfrm>
          <a:prstGeom prst="rect">
            <a:avLst/>
          </a:prstGeom>
          <a:noFill/>
          <a:ln>
            <a:noFill/>
          </a:ln>
        </p:spPr>
      </p:pic>
      <p:pic>
        <p:nvPicPr>
          <p:cNvPr id="207" name="Google Shape;207;g2ce2fdb9d05_0_97"/>
          <p:cNvPicPr preferRelativeResize="0"/>
          <p:nvPr/>
        </p:nvPicPr>
        <p:blipFill>
          <a:blip r:embed="rId4">
            <a:alphaModFix/>
          </a:blip>
          <a:stretch>
            <a:fillRect/>
          </a:stretch>
        </p:blipFill>
        <p:spPr>
          <a:xfrm>
            <a:off x="6239169" y="2129341"/>
            <a:ext cx="5682451" cy="3413283"/>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g2ce2fdb9d05_0_173"/>
          <p:cNvSpPr txBox="1">
            <a:spLocks noGrp="1"/>
          </p:cNvSpPr>
          <p:nvPr>
            <p:ph type="title"/>
          </p:nvPr>
        </p:nvSpPr>
        <p:spPr>
          <a:xfrm>
            <a:off x="479425" y="743696"/>
            <a:ext cx="11211900" cy="6690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3600"/>
              <a:buNone/>
            </a:pPr>
            <a:r>
              <a:rPr lang="en-GB" dirty="0"/>
              <a:t>Alongside these graphs</a:t>
            </a:r>
            <a:endParaRPr dirty="0"/>
          </a:p>
        </p:txBody>
      </p:sp>
      <p:sp>
        <p:nvSpPr>
          <p:cNvPr id="214" name="Google Shape;214;g2ce2fdb9d05_0_173"/>
          <p:cNvSpPr txBox="1">
            <a:spLocks noGrp="1"/>
          </p:cNvSpPr>
          <p:nvPr>
            <p:ph type="body" idx="1"/>
          </p:nvPr>
        </p:nvSpPr>
        <p:spPr>
          <a:xfrm>
            <a:off x="479425" y="1697283"/>
            <a:ext cx="11211900" cy="4277400"/>
          </a:xfrm>
          <a:prstGeom prst="rect">
            <a:avLst/>
          </a:prstGeom>
          <a:noFill/>
          <a:ln>
            <a:noFill/>
          </a:ln>
        </p:spPr>
        <p:txBody>
          <a:bodyPr spcFirstLastPara="1" wrap="square" lIns="91425" tIns="45700" rIns="91425" bIns="45700" anchor="t" anchorCtr="0">
            <a:noAutofit/>
          </a:bodyPr>
          <a:lstStyle/>
          <a:p>
            <a:pPr marL="457200" lvl="0" indent="-381000" algn="l" rtl="0">
              <a:lnSpc>
                <a:spcPct val="150000"/>
              </a:lnSpc>
              <a:spcBef>
                <a:spcPts val="1000"/>
              </a:spcBef>
              <a:spcAft>
                <a:spcPts val="0"/>
              </a:spcAft>
              <a:buSzPts val="2400"/>
              <a:buChar char="•"/>
            </a:pPr>
            <a:r>
              <a:rPr lang="en-GB" sz="2200" dirty="0"/>
              <a:t>These graphs are giving us a poor, and worsening, picture, with fairly high resolution. </a:t>
            </a:r>
            <a:endParaRPr sz="2200" dirty="0"/>
          </a:p>
          <a:p>
            <a:pPr marL="457200" lvl="0" indent="-381000" algn="l" rtl="0">
              <a:lnSpc>
                <a:spcPct val="150000"/>
              </a:lnSpc>
              <a:spcBef>
                <a:spcPts val="1000"/>
              </a:spcBef>
              <a:spcAft>
                <a:spcPts val="0"/>
              </a:spcAft>
              <a:buSzPts val="2400"/>
              <a:buChar char="•"/>
            </a:pPr>
            <a:r>
              <a:rPr lang="en-GB" sz="2200" dirty="0"/>
              <a:t>They also shine a light on the need for more and better support for students. </a:t>
            </a:r>
            <a:endParaRPr sz="2200" dirty="0"/>
          </a:p>
          <a:p>
            <a:pPr marL="457200" lvl="0" indent="-381000" algn="l" rtl="0">
              <a:lnSpc>
                <a:spcPct val="150000"/>
              </a:lnSpc>
              <a:spcBef>
                <a:spcPts val="1000"/>
              </a:spcBef>
              <a:spcAft>
                <a:spcPts val="0"/>
              </a:spcAft>
              <a:buSzPts val="2400"/>
              <a:buChar char="•"/>
            </a:pPr>
            <a:r>
              <a:rPr lang="en-GB" sz="2200" dirty="0"/>
              <a:t>This has to be placed into the context of;</a:t>
            </a:r>
            <a:endParaRPr sz="2200" dirty="0"/>
          </a:p>
          <a:p>
            <a:pPr lvl="1" algn="l" rtl="0">
              <a:lnSpc>
                <a:spcPct val="150000"/>
              </a:lnSpc>
              <a:spcBef>
                <a:spcPts val="0"/>
              </a:spcBef>
              <a:spcAft>
                <a:spcPts val="0"/>
              </a:spcAft>
              <a:buSzPts val="2000"/>
              <a:buFont typeface="Wingdings" panose="05000000000000000000" pitchFamily="2" charset="2"/>
              <a:buChar char="Ø"/>
            </a:pPr>
            <a:r>
              <a:rPr lang="en-GB" sz="2200" dirty="0"/>
              <a:t>Diminishing volunteer hours post pandemic (across the board)</a:t>
            </a:r>
            <a:endParaRPr sz="2200" dirty="0"/>
          </a:p>
          <a:p>
            <a:pPr lvl="1" algn="l" rtl="0">
              <a:lnSpc>
                <a:spcPct val="150000"/>
              </a:lnSpc>
              <a:spcBef>
                <a:spcPts val="500"/>
              </a:spcBef>
              <a:spcAft>
                <a:spcPts val="0"/>
              </a:spcAft>
              <a:buSzPts val="2000"/>
              <a:buFont typeface="Wingdings" panose="05000000000000000000" pitchFamily="2" charset="2"/>
              <a:buChar char="Ø"/>
            </a:pPr>
            <a:r>
              <a:rPr lang="en-GB" sz="2200" dirty="0"/>
              <a:t>A lack of effectiveness of light touch interventions to improve student wellbeing (Stockdale and Sanders, 2023). </a:t>
            </a:r>
            <a:endParaRPr sz="2200" dirty="0"/>
          </a:p>
          <a:p>
            <a:pPr lvl="1" algn="l" rtl="0">
              <a:lnSpc>
                <a:spcPct val="150000"/>
              </a:lnSpc>
              <a:spcBef>
                <a:spcPts val="500"/>
              </a:spcBef>
              <a:spcAft>
                <a:spcPts val="0"/>
              </a:spcAft>
              <a:buSzPts val="2000"/>
              <a:buFont typeface="Wingdings" panose="05000000000000000000" pitchFamily="2" charset="2"/>
              <a:buChar char="Ø"/>
            </a:pPr>
            <a:r>
              <a:rPr lang="en-GB" sz="2200" dirty="0"/>
              <a:t>A financial position that is foreboding. </a:t>
            </a:r>
            <a:endParaRPr sz="22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g2ce2fdb9d05_0_180"/>
          <p:cNvSpPr txBox="1">
            <a:spLocks noGrp="1"/>
          </p:cNvSpPr>
          <p:nvPr>
            <p:ph type="title"/>
          </p:nvPr>
        </p:nvSpPr>
        <p:spPr>
          <a:xfrm>
            <a:off x="479425" y="743696"/>
            <a:ext cx="11211900" cy="6690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3600"/>
              <a:buNone/>
            </a:pPr>
            <a:r>
              <a:rPr lang="en-GB"/>
              <a:t>Foreboding</a:t>
            </a:r>
            <a:endParaRPr/>
          </a:p>
        </p:txBody>
      </p:sp>
      <p:sp>
        <p:nvSpPr>
          <p:cNvPr id="222" name="Google Shape;222;g2ce2fdb9d05_0_180"/>
          <p:cNvSpPr txBox="1">
            <a:spLocks noGrp="1"/>
          </p:cNvSpPr>
          <p:nvPr>
            <p:ph type="body" idx="1"/>
          </p:nvPr>
        </p:nvSpPr>
        <p:spPr>
          <a:xfrm>
            <a:off x="479425" y="1697283"/>
            <a:ext cx="11211900" cy="4277400"/>
          </a:xfrm>
          <a:prstGeom prst="rect">
            <a:avLst/>
          </a:prstGeom>
          <a:noFill/>
          <a:ln>
            <a:noFill/>
          </a:ln>
        </p:spPr>
        <p:txBody>
          <a:bodyPr spcFirstLastPara="1" wrap="square" lIns="91425" tIns="45700" rIns="91425" bIns="45700" anchor="t" anchorCtr="0">
            <a:noAutofit/>
          </a:bodyPr>
          <a:lstStyle/>
          <a:p>
            <a:pPr marL="457200" lvl="0" indent="-381000" algn="l" rtl="0">
              <a:lnSpc>
                <a:spcPct val="150000"/>
              </a:lnSpc>
              <a:spcBef>
                <a:spcPts val="1000"/>
              </a:spcBef>
              <a:spcAft>
                <a:spcPts val="0"/>
              </a:spcAft>
              <a:buSzPts val="2400"/>
              <a:buChar char="•"/>
            </a:pPr>
            <a:r>
              <a:rPr lang="en-GB" sz="2200" dirty="0"/>
              <a:t>The increase in top-up fees by the pandemic brought a greater focus on widening participation and (to a lesser extent) on student success. </a:t>
            </a:r>
            <a:endParaRPr sz="2200" dirty="0"/>
          </a:p>
          <a:p>
            <a:pPr marL="457200" lvl="0" indent="-381000" algn="l" rtl="0">
              <a:lnSpc>
                <a:spcPct val="150000"/>
              </a:lnSpc>
              <a:spcBef>
                <a:spcPts val="1000"/>
              </a:spcBef>
              <a:spcAft>
                <a:spcPts val="0"/>
              </a:spcAft>
              <a:buSzPts val="2400"/>
              <a:buChar char="•"/>
            </a:pPr>
            <a:r>
              <a:rPr lang="en-GB" sz="2200" dirty="0"/>
              <a:t>The US picture is very bleak - WP doesn’t lead to success. We have avoided this here so far. </a:t>
            </a:r>
            <a:endParaRPr sz="2200" dirty="0"/>
          </a:p>
          <a:p>
            <a:pPr marL="457200" lvl="0" indent="-381000" algn="l" rtl="0">
              <a:lnSpc>
                <a:spcPct val="150000"/>
              </a:lnSpc>
              <a:spcBef>
                <a:spcPts val="1000"/>
              </a:spcBef>
              <a:spcAft>
                <a:spcPts val="0"/>
              </a:spcAft>
              <a:buSzPts val="2400"/>
              <a:buChar char="•"/>
            </a:pPr>
            <a:r>
              <a:rPr lang="en-GB" sz="2200" dirty="0"/>
              <a:t>The freezing of fees has also meant the freezing of resources available for these goals. The recent unfreezing will have at best a marginal effect.</a:t>
            </a:r>
            <a:endParaRPr sz="2200" dirty="0"/>
          </a:p>
          <a:p>
            <a:pPr marL="457200" lvl="0" indent="-381000" algn="l" rtl="0">
              <a:lnSpc>
                <a:spcPct val="150000"/>
              </a:lnSpc>
              <a:spcBef>
                <a:spcPts val="1000"/>
              </a:spcBef>
              <a:spcAft>
                <a:spcPts val="0"/>
              </a:spcAft>
              <a:buSzPts val="2400"/>
              <a:buChar char="•"/>
            </a:pPr>
            <a:r>
              <a:rPr lang="en-GB" sz="2200" dirty="0"/>
              <a:t>Match this with increasing need, and it suggests a growing gap between supply and demand. </a:t>
            </a:r>
            <a:endParaRPr sz="2200" dirty="0"/>
          </a:p>
        </p:txBody>
      </p:sp>
      <p:sp>
        <p:nvSpPr>
          <p:cNvPr id="223" name="Google Shape;223;g2ce2fdb9d05_0_180"/>
          <p:cNvSpPr txBox="1">
            <a:spLocks noGrp="1"/>
          </p:cNvSpPr>
          <p:nvPr>
            <p:ph type="body" idx="2"/>
          </p:nvPr>
        </p:nvSpPr>
        <p:spPr>
          <a:xfrm>
            <a:off x="479425" y="6261977"/>
            <a:ext cx="11211900" cy="371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000"/>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g2ce2fdb9d05_0_162"/>
          <p:cNvSpPr txBox="1">
            <a:spLocks noGrp="1"/>
          </p:cNvSpPr>
          <p:nvPr>
            <p:ph type="title"/>
          </p:nvPr>
        </p:nvSpPr>
        <p:spPr>
          <a:xfrm>
            <a:off x="479425" y="743696"/>
            <a:ext cx="11211900" cy="6690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3600"/>
              <a:buNone/>
            </a:pPr>
            <a:r>
              <a:rPr lang="en-GB"/>
              <a:t>Hi!</a:t>
            </a:r>
            <a:endParaRPr/>
          </a:p>
        </p:txBody>
      </p:sp>
      <p:sp>
        <p:nvSpPr>
          <p:cNvPr id="65" name="Google Shape;65;g2ce2fdb9d05_0_162"/>
          <p:cNvSpPr txBox="1">
            <a:spLocks noGrp="1"/>
          </p:cNvSpPr>
          <p:nvPr>
            <p:ph type="body" idx="2"/>
          </p:nvPr>
        </p:nvSpPr>
        <p:spPr>
          <a:xfrm>
            <a:off x="479425" y="6261977"/>
            <a:ext cx="11211900" cy="371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000"/>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g2ce2fdb9d05_0_187"/>
          <p:cNvSpPr txBox="1">
            <a:spLocks noGrp="1"/>
          </p:cNvSpPr>
          <p:nvPr>
            <p:ph type="title"/>
          </p:nvPr>
        </p:nvSpPr>
        <p:spPr>
          <a:xfrm>
            <a:off x="479425" y="743696"/>
            <a:ext cx="11211900" cy="6690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3600"/>
              <a:buNone/>
            </a:pPr>
            <a:r>
              <a:rPr lang="en-GB" dirty="0"/>
              <a:t>Foreboding (2) </a:t>
            </a:r>
            <a:endParaRPr dirty="0"/>
          </a:p>
        </p:txBody>
      </p:sp>
      <p:sp>
        <p:nvSpPr>
          <p:cNvPr id="230" name="Google Shape;230;g2ce2fdb9d05_0_187"/>
          <p:cNvSpPr txBox="1">
            <a:spLocks noGrp="1"/>
          </p:cNvSpPr>
          <p:nvPr>
            <p:ph type="body" idx="1"/>
          </p:nvPr>
        </p:nvSpPr>
        <p:spPr>
          <a:xfrm>
            <a:off x="479425" y="1697283"/>
            <a:ext cx="11211900" cy="4277400"/>
          </a:xfrm>
          <a:prstGeom prst="rect">
            <a:avLst/>
          </a:prstGeom>
          <a:noFill/>
          <a:ln>
            <a:noFill/>
          </a:ln>
        </p:spPr>
        <p:txBody>
          <a:bodyPr spcFirstLastPara="1" wrap="square" lIns="91425" tIns="45700" rIns="91425" bIns="45700" anchor="t" anchorCtr="0">
            <a:noAutofit/>
          </a:bodyPr>
          <a:lstStyle/>
          <a:p>
            <a:pPr marL="457200" lvl="0" indent="-381000" algn="l" rtl="0">
              <a:lnSpc>
                <a:spcPct val="150000"/>
              </a:lnSpc>
              <a:spcBef>
                <a:spcPts val="1000"/>
              </a:spcBef>
              <a:spcAft>
                <a:spcPts val="0"/>
              </a:spcAft>
              <a:buSzPts val="2400"/>
              <a:buChar char="•"/>
            </a:pPr>
            <a:r>
              <a:rPr lang="en-GB" sz="2200" dirty="0"/>
              <a:t>The fall in international, postgraduate taught students has plunged the sector into financial distress and budget shortfalls</a:t>
            </a:r>
            <a:endParaRPr sz="2200" dirty="0"/>
          </a:p>
          <a:p>
            <a:pPr marL="457200" lvl="0" indent="-381000" algn="l" rtl="0">
              <a:lnSpc>
                <a:spcPct val="150000"/>
              </a:lnSpc>
              <a:spcBef>
                <a:spcPts val="1000"/>
              </a:spcBef>
              <a:spcAft>
                <a:spcPts val="0"/>
              </a:spcAft>
              <a:buSzPts val="2400"/>
              <a:buChar char="•"/>
            </a:pPr>
            <a:r>
              <a:rPr lang="en-GB" sz="2200" dirty="0"/>
              <a:t>This has immediate financial consequences for institutions, and has the effect of reducing the amount of resources available for things that universities might view as non-essential, nice-to-haves. </a:t>
            </a:r>
            <a:endParaRPr sz="2200" dirty="0"/>
          </a:p>
          <a:p>
            <a:pPr marL="457200" lvl="0" indent="-381000" algn="l" rtl="0">
              <a:lnSpc>
                <a:spcPct val="150000"/>
              </a:lnSpc>
              <a:spcBef>
                <a:spcPts val="1000"/>
              </a:spcBef>
              <a:spcAft>
                <a:spcPts val="0"/>
              </a:spcAft>
              <a:buSzPts val="2400"/>
              <a:buChar char="•"/>
            </a:pPr>
            <a:r>
              <a:rPr lang="en-GB" sz="2200" dirty="0"/>
              <a:t>Smart money, especially at selective institutions, is on a pivot to UG and WP. </a:t>
            </a:r>
            <a:endParaRPr sz="2200" dirty="0"/>
          </a:p>
          <a:p>
            <a:pPr marL="457200" lvl="0" indent="-381000" algn="l" rtl="0">
              <a:lnSpc>
                <a:spcPct val="150000"/>
              </a:lnSpc>
              <a:spcBef>
                <a:spcPts val="1000"/>
              </a:spcBef>
              <a:spcAft>
                <a:spcPts val="0"/>
              </a:spcAft>
              <a:buSzPts val="2400"/>
              <a:buChar char="•"/>
            </a:pPr>
            <a:r>
              <a:rPr lang="en-GB" sz="2200" dirty="0"/>
              <a:t>Geopolitics will widen the gap further, even without having direct effects. </a:t>
            </a:r>
            <a:endParaRPr sz="2200" dirty="0"/>
          </a:p>
        </p:txBody>
      </p:sp>
      <p:sp>
        <p:nvSpPr>
          <p:cNvPr id="231" name="Google Shape;231;g2ce2fdb9d05_0_187"/>
          <p:cNvSpPr txBox="1">
            <a:spLocks noGrp="1"/>
          </p:cNvSpPr>
          <p:nvPr>
            <p:ph type="body" idx="2"/>
          </p:nvPr>
        </p:nvSpPr>
        <p:spPr>
          <a:xfrm>
            <a:off x="479425" y="6261977"/>
            <a:ext cx="11211900" cy="371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000"/>
              <a:buNone/>
            </a:pP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g2ce2fdb9d05_0_194"/>
          <p:cNvSpPr txBox="1">
            <a:spLocks noGrp="1"/>
          </p:cNvSpPr>
          <p:nvPr>
            <p:ph type="title"/>
          </p:nvPr>
        </p:nvSpPr>
        <p:spPr>
          <a:xfrm>
            <a:off x="479425" y="743696"/>
            <a:ext cx="11211900" cy="6690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3600"/>
              <a:buNone/>
            </a:pPr>
            <a:r>
              <a:rPr lang="en-GB"/>
              <a:t>What can we do about it? </a:t>
            </a:r>
            <a:endParaRPr/>
          </a:p>
        </p:txBody>
      </p:sp>
      <p:sp>
        <p:nvSpPr>
          <p:cNvPr id="238" name="Google Shape;238;g2ce2fdb9d05_0_194"/>
          <p:cNvSpPr txBox="1">
            <a:spLocks noGrp="1"/>
          </p:cNvSpPr>
          <p:nvPr>
            <p:ph type="body" idx="1"/>
          </p:nvPr>
        </p:nvSpPr>
        <p:spPr>
          <a:xfrm>
            <a:off x="479425" y="1697283"/>
            <a:ext cx="11211900" cy="4277400"/>
          </a:xfrm>
          <a:prstGeom prst="rect">
            <a:avLst/>
          </a:prstGeom>
          <a:noFill/>
          <a:ln>
            <a:noFill/>
          </a:ln>
        </p:spPr>
        <p:txBody>
          <a:bodyPr spcFirstLastPara="1" wrap="square" lIns="91425" tIns="45700" rIns="91425" bIns="45700" anchor="t" anchorCtr="0">
            <a:noAutofit/>
          </a:bodyPr>
          <a:lstStyle/>
          <a:p>
            <a:pPr marL="457200" lvl="0" indent="-381000" algn="l" rtl="0">
              <a:lnSpc>
                <a:spcPct val="150000"/>
              </a:lnSpc>
              <a:spcBef>
                <a:spcPts val="1000"/>
              </a:spcBef>
              <a:spcAft>
                <a:spcPts val="0"/>
              </a:spcAft>
              <a:buSzPts val="2400"/>
              <a:buChar char="•"/>
            </a:pPr>
            <a:r>
              <a:rPr lang="en-GB" sz="2200" dirty="0"/>
              <a:t>(Some bias)</a:t>
            </a:r>
            <a:endParaRPr sz="2200" dirty="0"/>
          </a:p>
          <a:p>
            <a:pPr marL="457200" lvl="0" indent="-381000" algn="l" rtl="0">
              <a:lnSpc>
                <a:spcPct val="150000"/>
              </a:lnSpc>
              <a:spcBef>
                <a:spcPts val="1000"/>
              </a:spcBef>
              <a:spcAft>
                <a:spcPts val="0"/>
              </a:spcAft>
              <a:buSzPts val="2400"/>
              <a:buChar char="•"/>
            </a:pPr>
            <a:r>
              <a:rPr lang="en-GB" sz="2200" dirty="0"/>
              <a:t>Working smarter and together on support for our students. </a:t>
            </a:r>
            <a:endParaRPr sz="2200" dirty="0"/>
          </a:p>
          <a:p>
            <a:pPr marL="457200" lvl="0" indent="-381000" algn="l" rtl="0">
              <a:lnSpc>
                <a:spcPct val="150000"/>
              </a:lnSpc>
              <a:spcBef>
                <a:spcPts val="1000"/>
              </a:spcBef>
              <a:spcAft>
                <a:spcPts val="0"/>
              </a:spcAft>
              <a:buSzPts val="2400"/>
              <a:buChar char="•"/>
            </a:pPr>
            <a:r>
              <a:rPr lang="en-GB" sz="2200" dirty="0"/>
              <a:t>Recognise that our learner analytics may lack resolution - and so we need to reach people where they are, and rely on a more human centred approach. </a:t>
            </a:r>
            <a:endParaRPr sz="2200" dirty="0"/>
          </a:p>
          <a:p>
            <a:pPr marL="457200" lvl="0" indent="-381000" algn="l" rtl="0">
              <a:lnSpc>
                <a:spcPct val="150000"/>
              </a:lnSpc>
              <a:spcBef>
                <a:spcPts val="1000"/>
              </a:spcBef>
              <a:spcAft>
                <a:spcPts val="0"/>
              </a:spcAft>
              <a:buSzPts val="2400"/>
              <a:buChar char="•"/>
            </a:pPr>
            <a:r>
              <a:rPr lang="en-GB" sz="2200" dirty="0"/>
              <a:t>Concentrate our resources on student success, and on addressing the causes of mental ill health or low wellbeing among students. </a:t>
            </a:r>
            <a:endParaRPr sz="2200" dirty="0"/>
          </a:p>
        </p:txBody>
      </p:sp>
      <p:sp>
        <p:nvSpPr>
          <p:cNvPr id="239" name="Google Shape;239;g2ce2fdb9d05_0_194"/>
          <p:cNvSpPr txBox="1">
            <a:spLocks noGrp="1"/>
          </p:cNvSpPr>
          <p:nvPr>
            <p:ph type="body" idx="2"/>
          </p:nvPr>
        </p:nvSpPr>
        <p:spPr>
          <a:xfrm>
            <a:off x="479425" y="6261977"/>
            <a:ext cx="11211900" cy="371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000"/>
              <a:buNone/>
            </a:pP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g2ce2fdb9d05_0_201"/>
          <p:cNvSpPr txBox="1">
            <a:spLocks noGrp="1"/>
          </p:cNvSpPr>
          <p:nvPr>
            <p:ph type="body" idx="1"/>
          </p:nvPr>
        </p:nvSpPr>
        <p:spPr>
          <a:xfrm>
            <a:off x="479425" y="2397900"/>
            <a:ext cx="8629800" cy="25323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FFFFFF"/>
              </a:buClr>
              <a:buSzPts val="1600"/>
              <a:buNone/>
            </a:pPr>
            <a:r>
              <a:rPr lang="en-GB" sz="4100"/>
              <a:t>Any questions?</a:t>
            </a:r>
            <a:endParaRPr sz="4100"/>
          </a:p>
          <a:p>
            <a:pPr marL="0" lvl="0" indent="0" algn="l" rtl="0">
              <a:lnSpc>
                <a:spcPct val="90000"/>
              </a:lnSpc>
              <a:spcBef>
                <a:spcPts val="0"/>
              </a:spcBef>
              <a:spcAft>
                <a:spcPts val="0"/>
              </a:spcAft>
              <a:buClr>
                <a:srgbClr val="FFFFFF"/>
              </a:buClr>
              <a:buSzPts val="1600"/>
              <a:buNone/>
            </a:pPr>
            <a:endParaRPr sz="4100"/>
          </a:p>
          <a:p>
            <a:pPr marL="0" lvl="0" indent="0" algn="l" rtl="0">
              <a:lnSpc>
                <a:spcPct val="90000"/>
              </a:lnSpc>
              <a:spcBef>
                <a:spcPts val="0"/>
              </a:spcBef>
              <a:spcAft>
                <a:spcPts val="0"/>
              </a:spcAft>
              <a:buClr>
                <a:srgbClr val="FFFFFF"/>
              </a:buClr>
              <a:buSzPts val="1600"/>
              <a:buNone/>
            </a:pPr>
            <a:endParaRPr sz="2200"/>
          </a:p>
          <a:p>
            <a:pPr marL="0" lvl="0" indent="0" algn="l" rtl="0">
              <a:lnSpc>
                <a:spcPct val="90000"/>
              </a:lnSpc>
              <a:spcBef>
                <a:spcPts val="0"/>
              </a:spcBef>
              <a:spcAft>
                <a:spcPts val="0"/>
              </a:spcAft>
              <a:buClr>
                <a:srgbClr val="FFFFFF"/>
              </a:buClr>
              <a:buSzPts val="1600"/>
              <a:buNone/>
            </a:pPr>
            <a:r>
              <a:rPr lang="en-GB" sz="2200" u="sng">
                <a:solidFill>
                  <a:srgbClr val="FFFFFF"/>
                </a:solidFill>
                <a:hlinkClick r:id="rId3">
                  <a:extLst>
                    <a:ext uri="{A12FA001-AC4F-418D-AE19-62706E023703}">
                      <ahyp:hlinkClr xmlns:ahyp="http://schemas.microsoft.com/office/drawing/2018/hyperlinkcolor" val="tx"/>
                    </a:ext>
                  </a:extLst>
                </a:hlinkClick>
              </a:rPr>
              <a:t>michael.t.sanders@kcl.ac.uk</a:t>
            </a:r>
            <a:r>
              <a:rPr lang="en-GB" sz="2200"/>
              <a:t>, @mike_t_sanders</a:t>
            </a:r>
            <a:endParaRPr sz="2200"/>
          </a:p>
          <a:p>
            <a:pPr marL="0" lvl="0" indent="0" algn="l" rtl="0">
              <a:lnSpc>
                <a:spcPct val="90000"/>
              </a:lnSpc>
              <a:spcBef>
                <a:spcPts val="0"/>
              </a:spcBef>
              <a:spcAft>
                <a:spcPts val="0"/>
              </a:spcAft>
              <a:buClr>
                <a:srgbClr val="FFFFFF"/>
              </a:buClr>
              <a:buSzPts val="1600"/>
              <a:buNone/>
            </a:pPr>
            <a:r>
              <a:rPr lang="en-GB" sz="2200" u="sng">
                <a:solidFill>
                  <a:srgbClr val="FFFFFF"/>
                </a:solidFill>
                <a:hlinkClick r:id="rId4">
                  <a:extLst>
                    <a:ext uri="{A12FA001-AC4F-418D-AE19-62706E023703}">
                      <ahyp:hlinkClr xmlns:ahyp="http://schemas.microsoft.com/office/drawing/2018/hyperlinkcolor" val="tx"/>
                    </a:ext>
                  </a:extLst>
                </a:hlinkClick>
              </a:rPr>
              <a:t>julia.ellingwood@kcl.ac.uk</a:t>
            </a:r>
            <a:endParaRPr sz="2200">
              <a:solidFill>
                <a:srgbClr val="FFFFFF"/>
              </a:solidFill>
            </a:endParaRPr>
          </a:p>
          <a:p>
            <a:pPr marL="0" lvl="0" indent="0" algn="l" rtl="0">
              <a:lnSpc>
                <a:spcPct val="90000"/>
              </a:lnSpc>
              <a:spcBef>
                <a:spcPts val="0"/>
              </a:spcBef>
              <a:spcAft>
                <a:spcPts val="0"/>
              </a:spcAft>
              <a:buClr>
                <a:srgbClr val="FFFFFF"/>
              </a:buClr>
              <a:buSzPts val="1600"/>
              <a:buNone/>
            </a:pPr>
            <a:endParaRPr sz="22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g337e7dd89f1_0_7"/>
          <p:cNvSpPr txBox="1">
            <a:spLocks noGrp="1"/>
          </p:cNvSpPr>
          <p:nvPr>
            <p:ph type="body" idx="1"/>
          </p:nvPr>
        </p:nvSpPr>
        <p:spPr>
          <a:xfrm>
            <a:off x="479425" y="2397900"/>
            <a:ext cx="8629800" cy="25323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FFFFFF"/>
              </a:buClr>
              <a:buSzPts val="1600"/>
              <a:buNone/>
            </a:pPr>
            <a:r>
              <a:rPr lang="en-GB" sz="4100"/>
              <a:t>Archive</a:t>
            </a:r>
            <a:endParaRPr sz="4100"/>
          </a:p>
          <a:p>
            <a:pPr marL="0" lvl="0" indent="0" algn="l" rtl="0">
              <a:lnSpc>
                <a:spcPct val="90000"/>
              </a:lnSpc>
              <a:spcBef>
                <a:spcPts val="0"/>
              </a:spcBef>
              <a:spcAft>
                <a:spcPts val="0"/>
              </a:spcAft>
              <a:buClr>
                <a:srgbClr val="FFFFFF"/>
              </a:buClr>
              <a:buSzPts val="1600"/>
              <a:buNone/>
            </a:pPr>
            <a:endParaRPr sz="4100"/>
          </a:p>
          <a:p>
            <a:pPr marL="0" lvl="0" indent="0" algn="l" rtl="0">
              <a:lnSpc>
                <a:spcPct val="90000"/>
              </a:lnSpc>
              <a:spcBef>
                <a:spcPts val="0"/>
              </a:spcBef>
              <a:spcAft>
                <a:spcPts val="0"/>
              </a:spcAft>
              <a:buClr>
                <a:srgbClr val="FFFFFF"/>
              </a:buClr>
              <a:buSzPts val="1600"/>
              <a:buNone/>
            </a:pPr>
            <a:endParaRPr sz="22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g2ce2fdb9d05_0_135"/>
          <p:cNvSpPr txBox="1">
            <a:spLocks noGrp="1"/>
          </p:cNvSpPr>
          <p:nvPr>
            <p:ph type="title"/>
          </p:nvPr>
        </p:nvSpPr>
        <p:spPr>
          <a:xfrm>
            <a:off x="479425" y="743696"/>
            <a:ext cx="11211900" cy="6690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3600"/>
              <a:buNone/>
            </a:pPr>
            <a:r>
              <a:rPr lang="en-GB"/>
              <a:t>Work</a:t>
            </a:r>
            <a:endParaRPr/>
          </a:p>
        </p:txBody>
      </p:sp>
      <p:sp>
        <p:nvSpPr>
          <p:cNvPr id="256" name="Google Shape;256;g2ce2fdb9d05_0_135"/>
          <p:cNvSpPr txBox="1">
            <a:spLocks noGrp="1"/>
          </p:cNvSpPr>
          <p:nvPr>
            <p:ph type="body" idx="1"/>
          </p:nvPr>
        </p:nvSpPr>
        <p:spPr>
          <a:xfrm>
            <a:off x="479425" y="1697283"/>
            <a:ext cx="11211900" cy="42774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2400"/>
              <a:buNone/>
            </a:pPr>
            <a:endParaRPr/>
          </a:p>
        </p:txBody>
      </p:sp>
      <p:sp>
        <p:nvSpPr>
          <p:cNvPr id="257" name="Google Shape;257;g2ce2fdb9d05_0_135"/>
          <p:cNvSpPr txBox="1">
            <a:spLocks noGrp="1"/>
          </p:cNvSpPr>
          <p:nvPr>
            <p:ph type="body" idx="2"/>
          </p:nvPr>
        </p:nvSpPr>
        <p:spPr>
          <a:xfrm>
            <a:off x="479425" y="6261977"/>
            <a:ext cx="11211900" cy="371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000"/>
              <a:buNone/>
            </a:pPr>
            <a:endParaRPr/>
          </a:p>
        </p:txBody>
      </p:sp>
      <p:pic>
        <p:nvPicPr>
          <p:cNvPr id="258" name="Google Shape;258;g2ce2fdb9d05_0_135"/>
          <p:cNvPicPr preferRelativeResize="0"/>
          <p:nvPr/>
        </p:nvPicPr>
        <p:blipFill rotWithShape="1">
          <a:blip r:embed="rId3">
            <a:alphaModFix/>
          </a:blip>
          <a:srcRect/>
          <a:stretch/>
        </p:blipFill>
        <p:spPr>
          <a:xfrm>
            <a:off x="5999300" y="1875050"/>
            <a:ext cx="6055193" cy="4386925"/>
          </a:xfrm>
          <a:prstGeom prst="rect">
            <a:avLst/>
          </a:prstGeom>
          <a:noFill/>
          <a:ln>
            <a:noFill/>
          </a:ln>
        </p:spPr>
      </p:pic>
      <p:pic>
        <p:nvPicPr>
          <p:cNvPr id="259" name="Google Shape;259;g2ce2fdb9d05_0_135"/>
          <p:cNvPicPr preferRelativeResize="0"/>
          <p:nvPr/>
        </p:nvPicPr>
        <p:blipFill>
          <a:blip r:embed="rId4">
            <a:alphaModFix/>
          </a:blip>
          <a:stretch>
            <a:fillRect/>
          </a:stretch>
        </p:blipFill>
        <p:spPr>
          <a:xfrm>
            <a:off x="65325" y="1768475"/>
            <a:ext cx="5760649" cy="360992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D7350F9-9D9D-DEE7-3C81-91A23E9FD00C}"/>
              </a:ext>
            </a:extLst>
          </p:cNvPr>
          <p:cNvSpPr>
            <a:spLocks noGrp="1"/>
          </p:cNvSpPr>
          <p:nvPr>
            <p:ph type="body" idx="1"/>
          </p:nvPr>
        </p:nvSpPr>
        <p:spPr/>
        <p:txBody>
          <a:bodyPr/>
          <a:lstStyle/>
          <a:p>
            <a:endParaRPr lang="en-GB"/>
          </a:p>
        </p:txBody>
      </p:sp>
      <p:pic>
        <p:nvPicPr>
          <p:cNvPr id="4" name="Picture 3" descr="A group of people in a square frame&#10;&#10;AI-generated content may be incorrect.">
            <a:extLst>
              <a:ext uri="{FF2B5EF4-FFF2-40B4-BE49-F238E27FC236}">
                <a16:creationId xmlns:a16="http://schemas.microsoft.com/office/drawing/2014/main" id="{1F9652E6-D342-B591-CB7C-21AE4996CF86}"/>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7903490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g2bab9a0b2e9_0_36"/>
          <p:cNvSpPr txBox="1">
            <a:spLocks noGrp="1"/>
          </p:cNvSpPr>
          <p:nvPr>
            <p:ph type="title"/>
          </p:nvPr>
        </p:nvSpPr>
        <p:spPr>
          <a:xfrm>
            <a:off x="479425" y="743696"/>
            <a:ext cx="11211900" cy="6690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3600"/>
              <a:buNone/>
            </a:pPr>
            <a:r>
              <a:rPr lang="en-GB"/>
              <a:t>Partners</a:t>
            </a:r>
            <a:endParaRPr/>
          </a:p>
        </p:txBody>
      </p:sp>
      <p:sp>
        <p:nvSpPr>
          <p:cNvPr id="72" name="Google Shape;72;g2bab9a0b2e9_0_36"/>
          <p:cNvSpPr txBox="1">
            <a:spLocks noGrp="1"/>
          </p:cNvSpPr>
          <p:nvPr>
            <p:ph type="body" idx="2"/>
          </p:nvPr>
        </p:nvSpPr>
        <p:spPr>
          <a:xfrm>
            <a:off x="479425" y="6261977"/>
            <a:ext cx="11211900" cy="371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000"/>
              <a:buNone/>
            </a:pPr>
            <a:endParaRPr/>
          </a:p>
        </p:txBody>
      </p:sp>
      <p:pic>
        <p:nvPicPr>
          <p:cNvPr id="73" name="Google Shape;73;g2bab9a0b2e9_0_36"/>
          <p:cNvPicPr preferRelativeResize="0"/>
          <p:nvPr/>
        </p:nvPicPr>
        <p:blipFill rotWithShape="1">
          <a:blip r:embed="rId3">
            <a:alphaModFix/>
          </a:blip>
          <a:srcRect/>
          <a:stretch/>
        </p:blipFill>
        <p:spPr>
          <a:xfrm>
            <a:off x="990600" y="1565096"/>
            <a:ext cx="2143125" cy="2143125"/>
          </a:xfrm>
          <a:prstGeom prst="rect">
            <a:avLst/>
          </a:prstGeom>
          <a:noFill/>
          <a:ln>
            <a:noFill/>
          </a:ln>
        </p:spPr>
      </p:pic>
      <p:pic>
        <p:nvPicPr>
          <p:cNvPr id="74" name="Google Shape;74;g2bab9a0b2e9_0_36"/>
          <p:cNvPicPr preferRelativeResize="0"/>
          <p:nvPr/>
        </p:nvPicPr>
        <p:blipFill rotWithShape="1">
          <a:blip r:embed="rId4">
            <a:alphaModFix/>
          </a:blip>
          <a:srcRect/>
          <a:stretch/>
        </p:blipFill>
        <p:spPr>
          <a:xfrm>
            <a:off x="1069600" y="3860621"/>
            <a:ext cx="2571750" cy="1781175"/>
          </a:xfrm>
          <a:prstGeom prst="rect">
            <a:avLst/>
          </a:prstGeom>
          <a:noFill/>
          <a:ln>
            <a:noFill/>
          </a:ln>
        </p:spPr>
      </p:pic>
      <p:pic>
        <p:nvPicPr>
          <p:cNvPr id="75" name="Google Shape;75;g2bab9a0b2e9_0_36"/>
          <p:cNvPicPr preferRelativeResize="0"/>
          <p:nvPr/>
        </p:nvPicPr>
        <p:blipFill rotWithShape="1">
          <a:blip r:embed="rId5">
            <a:alphaModFix/>
          </a:blip>
          <a:srcRect/>
          <a:stretch/>
        </p:blipFill>
        <p:spPr>
          <a:xfrm>
            <a:off x="6577675" y="1868325"/>
            <a:ext cx="5113650" cy="1536650"/>
          </a:xfrm>
          <a:prstGeom prst="rect">
            <a:avLst/>
          </a:prstGeom>
          <a:noFill/>
          <a:ln>
            <a:noFill/>
          </a:ln>
        </p:spPr>
      </p:pic>
      <p:pic>
        <p:nvPicPr>
          <p:cNvPr id="76" name="Google Shape;76;g2bab9a0b2e9_0_36"/>
          <p:cNvPicPr preferRelativeResize="0"/>
          <p:nvPr/>
        </p:nvPicPr>
        <p:blipFill rotWithShape="1">
          <a:blip r:embed="rId6">
            <a:alphaModFix/>
          </a:blip>
          <a:srcRect/>
          <a:stretch/>
        </p:blipFill>
        <p:spPr>
          <a:xfrm>
            <a:off x="7905775" y="3860597"/>
            <a:ext cx="2457450" cy="18669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g2ce2fdb9d05_0_5"/>
          <p:cNvSpPr txBox="1">
            <a:spLocks noGrp="1"/>
          </p:cNvSpPr>
          <p:nvPr>
            <p:ph type="title"/>
          </p:nvPr>
        </p:nvSpPr>
        <p:spPr>
          <a:xfrm>
            <a:off x="479425" y="743696"/>
            <a:ext cx="11211900" cy="6690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3600"/>
              <a:buNone/>
            </a:pPr>
            <a:r>
              <a:rPr lang="en-GB"/>
              <a:t>Mental Health and time </a:t>
            </a:r>
            <a:endParaRPr/>
          </a:p>
        </p:txBody>
      </p:sp>
      <p:sp>
        <p:nvSpPr>
          <p:cNvPr id="83" name="Google Shape;83;g2ce2fdb9d05_0_5"/>
          <p:cNvSpPr txBox="1">
            <a:spLocks noGrp="1"/>
          </p:cNvSpPr>
          <p:nvPr>
            <p:ph type="body" idx="1"/>
          </p:nvPr>
        </p:nvSpPr>
        <p:spPr>
          <a:xfrm>
            <a:off x="479425" y="1697275"/>
            <a:ext cx="5782800" cy="4277400"/>
          </a:xfrm>
          <a:prstGeom prst="rect">
            <a:avLst/>
          </a:prstGeom>
          <a:noFill/>
          <a:ln>
            <a:noFill/>
          </a:ln>
        </p:spPr>
        <p:txBody>
          <a:bodyPr spcFirstLastPara="1" wrap="square" lIns="91425" tIns="45700" rIns="91425" bIns="45700" anchor="t" anchorCtr="0">
            <a:noAutofit/>
          </a:bodyPr>
          <a:lstStyle/>
          <a:p>
            <a:pPr marL="457200" lvl="0" indent="-381000" algn="l" rtl="0">
              <a:lnSpc>
                <a:spcPct val="150000"/>
              </a:lnSpc>
              <a:spcBef>
                <a:spcPts val="1000"/>
              </a:spcBef>
              <a:spcAft>
                <a:spcPts val="0"/>
              </a:spcAft>
              <a:buSzPts val="2400"/>
              <a:buChar char="•"/>
            </a:pPr>
            <a:r>
              <a:rPr lang="en-GB" sz="2200" dirty="0"/>
              <a:t>Over the last few decades, we’ve seen a gradual increase in the extent to which society is tolerant of people experiencing mental health challenges. </a:t>
            </a:r>
            <a:endParaRPr sz="2200" dirty="0"/>
          </a:p>
          <a:p>
            <a:pPr marL="457200" lvl="0" indent="-381000" algn="l" rtl="0">
              <a:lnSpc>
                <a:spcPct val="150000"/>
              </a:lnSpc>
              <a:spcBef>
                <a:spcPts val="1000"/>
              </a:spcBef>
              <a:spcAft>
                <a:spcPts val="0"/>
              </a:spcAft>
              <a:buSzPts val="2400"/>
              <a:buChar char="•"/>
            </a:pPr>
            <a:r>
              <a:rPr lang="en-GB" sz="2200" dirty="0"/>
              <a:t>We have also seen a steady decline, until recently, in suicide rates. This has however, begun to reverse lately. </a:t>
            </a:r>
            <a:endParaRPr sz="2200" dirty="0"/>
          </a:p>
        </p:txBody>
      </p:sp>
      <p:sp>
        <p:nvSpPr>
          <p:cNvPr id="84" name="Google Shape;84;g2ce2fdb9d05_0_5"/>
          <p:cNvSpPr txBox="1">
            <a:spLocks noGrp="1"/>
          </p:cNvSpPr>
          <p:nvPr>
            <p:ph type="body" idx="2"/>
          </p:nvPr>
        </p:nvSpPr>
        <p:spPr>
          <a:xfrm>
            <a:off x="479425" y="6261977"/>
            <a:ext cx="11211900" cy="371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000"/>
              <a:buNone/>
            </a:pPr>
            <a:endParaRPr/>
          </a:p>
        </p:txBody>
      </p:sp>
      <p:pic>
        <p:nvPicPr>
          <p:cNvPr id="85" name="Google Shape;85;g2ce2fdb9d05_0_5"/>
          <p:cNvPicPr preferRelativeResize="0"/>
          <p:nvPr/>
        </p:nvPicPr>
        <p:blipFill rotWithShape="1">
          <a:blip r:embed="rId3">
            <a:alphaModFix/>
          </a:blip>
          <a:srcRect/>
          <a:stretch/>
        </p:blipFill>
        <p:spPr>
          <a:xfrm>
            <a:off x="6580279" y="242588"/>
            <a:ext cx="4997917" cy="3388745"/>
          </a:xfrm>
          <a:prstGeom prst="rect">
            <a:avLst/>
          </a:prstGeom>
          <a:noFill/>
          <a:ln>
            <a:noFill/>
          </a:ln>
        </p:spPr>
      </p:pic>
      <p:pic>
        <p:nvPicPr>
          <p:cNvPr id="86" name="Google Shape;86;g2ce2fdb9d05_0_5"/>
          <p:cNvPicPr preferRelativeResize="0"/>
          <p:nvPr/>
        </p:nvPicPr>
        <p:blipFill rotWithShape="1">
          <a:blip r:embed="rId4">
            <a:alphaModFix/>
          </a:blip>
          <a:srcRect/>
          <a:stretch/>
        </p:blipFill>
        <p:spPr>
          <a:xfrm>
            <a:off x="6187838" y="3569818"/>
            <a:ext cx="5782800" cy="306325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g2ce2fdb9d05_0_14"/>
          <p:cNvSpPr txBox="1">
            <a:spLocks noGrp="1"/>
          </p:cNvSpPr>
          <p:nvPr>
            <p:ph type="title"/>
          </p:nvPr>
        </p:nvSpPr>
        <p:spPr>
          <a:xfrm>
            <a:off x="479425" y="743696"/>
            <a:ext cx="11211900" cy="6690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3600"/>
              <a:buNone/>
            </a:pPr>
            <a:r>
              <a:rPr lang="en-GB"/>
              <a:t>Student mental health</a:t>
            </a:r>
            <a:endParaRPr/>
          </a:p>
        </p:txBody>
      </p:sp>
      <p:sp>
        <p:nvSpPr>
          <p:cNvPr id="93" name="Google Shape;93;g2ce2fdb9d05_0_14"/>
          <p:cNvSpPr txBox="1">
            <a:spLocks noGrp="1"/>
          </p:cNvSpPr>
          <p:nvPr>
            <p:ph type="body" idx="1"/>
          </p:nvPr>
        </p:nvSpPr>
        <p:spPr>
          <a:xfrm>
            <a:off x="479425" y="1697283"/>
            <a:ext cx="11211900" cy="4277400"/>
          </a:xfrm>
          <a:prstGeom prst="rect">
            <a:avLst/>
          </a:prstGeom>
          <a:noFill/>
          <a:ln>
            <a:noFill/>
          </a:ln>
        </p:spPr>
        <p:txBody>
          <a:bodyPr spcFirstLastPara="1" wrap="square" lIns="91425" tIns="45700" rIns="91425" bIns="45700" anchor="t" anchorCtr="0">
            <a:noAutofit/>
          </a:bodyPr>
          <a:lstStyle/>
          <a:p>
            <a:pPr marL="457200" lvl="0" indent="-381000" algn="l" rtl="0">
              <a:lnSpc>
                <a:spcPct val="150000"/>
              </a:lnSpc>
              <a:spcBef>
                <a:spcPts val="1000"/>
              </a:spcBef>
              <a:spcAft>
                <a:spcPts val="0"/>
              </a:spcAft>
              <a:buSzPts val="2400"/>
              <a:buChar char="•"/>
            </a:pPr>
            <a:r>
              <a:rPr lang="en-GB" sz="2200" dirty="0"/>
              <a:t>We are interested in the mental health of students in particular, as poor mental health among this population presents a host of risks to life outcomes.</a:t>
            </a:r>
            <a:endParaRPr sz="2200" dirty="0"/>
          </a:p>
          <a:p>
            <a:pPr marL="457200" lvl="0" indent="-381000" algn="l" rtl="0">
              <a:lnSpc>
                <a:spcPct val="150000"/>
              </a:lnSpc>
              <a:spcBef>
                <a:spcPts val="1000"/>
              </a:spcBef>
              <a:spcAft>
                <a:spcPts val="0"/>
              </a:spcAft>
              <a:buSzPts val="2400"/>
              <a:buChar char="•"/>
            </a:pPr>
            <a:r>
              <a:rPr lang="en-GB" sz="2200" dirty="0"/>
              <a:t>Large scale survey data, with consistent methodologies deployed year after year, is unusual. </a:t>
            </a:r>
            <a:endParaRPr sz="2200" dirty="0"/>
          </a:p>
          <a:p>
            <a:pPr marL="457200" lvl="0" indent="-381000" algn="l" rtl="0">
              <a:lnSpc>
                <a:spcPct val="150000"/>
              </a:lnSpc>
              <a:spcBef>
                <a:spcPts val="1000"/>
              </a:spcBef>
              <a:spcAft>
                <a:spcPts val="0"/>
              </a:spcAft>
              <a:buSzPts val="2400"/>
              <a:buChar char="•"/>
            </a:pPr>
            <a:r>
              <a:rPr lang="en-GB" sz="2200" dirty="0"/>
              <a:t>We are lucky to have access to the Student Academic Experiences Survey, which surveys large numbers of full-time, undergraduate students each year, to help understand how the picture is changing.</a:t>
            </a:r>
            <a:endParaRPr sz="2200" dirty="0"/>
          </a:p>
          <a:p>
            <a:pPr marL="0" lvl="0" indent="0" algn="l" rtl="0">
              <a:lnSpc>
                <a:spcPct val="90000"/>
              </a:lnSpc>
              <a:spcBef>
                <a:spcPts val="1000"/>
              </a:spcBef>
              <a:spcAft>
                <a:spcPts val="0"/>
              </a:spcAft>
              <a:buSzPts val="2400"/>
              <a:buNone/>
            </a:pPr>
            <a:endParaRPr dirty="0"/>
          </a:p>
        </p:txBody>
      </p:sp>
      <p:sp>
        <p:nvSpPr>
          <p:cNvPr id="94" name="Google Shape;94;g2ce2fdb9d05_0_14"/>
          <p:cNvSpPr txBox="1">
            <a:spLocks noGrp="1"/>
          </p:cNvSpPr>
          <p:nvPr>
            <p:ph type="body" idx="2"/>
          </p:nvPr>
        </p:nvSpPr>
        <p:spPr>
          <a:xfrm>
            <a:off x="479425" y="6261977"/>
            <a:ext cx="11211900" cy="371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000"/>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g2ce2fdb9d05_0_21"/>
          <p:cNvSpPr txBox="1">
            <a:spLocks noGrp="1"/>
          </p:cNvSpPr>
          <p:nvPr>
            <p:ph type="title"/>
          </p:nvPr>
        </p:nvSpPr>
        <p:spPr>
          <a:xfrm>
            <a:off x="479425" y="743696"/>
            <a:ext cx="11211900" cy="6690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3600"/>
              <a:buNone/>
            </a:pPr>
            <a:r>
              <a:rPr lang="en-GB"/>
              <a:t>Sample - Student Academic Experience Survey (SAES)</a:t>
            </a:r>
            <a:endParaRPr/>
          </a:p>
        </p:txBody>
      </p:sp>
      <p:sp>
        <p:nvSpPr>
          <p:cNvPr id="101" name="Google Shape;101;g2ce2fdb9d05_0_21"/>
          <p:cNvSpPr txBox="1">
            <a:spLocks noGrp="1"/>
          </p:cNvSpPr>
          <p:nvPr>
            <p:ph type="body" idx="1"/>
          </p:nvPr>
        </p:nvSpPr>
        <p:spPr>
          <a:xfrm>
            <a:off x="479425" y="1697275"/>
            <a:ext cx="4003500" cy="4277400"/>
          </a:xfrm>
          <a:prstGeom prst="rect">
            <a:avLst/>
          </a:prstGeom>
          <a:noFill/>
          <a:ln>
            <a:noFill/>
          </a:ln>
        </p:spPr>
        <p:txBody>
          <a:bodyPr spcFirstLastPara="1" wrap="square" lIns="91425" tIns="45700" rIns="91425" bIns="45700" anchor="t" anchorCtr="0">
            <a:noAutofit/>
          </a:bodyPr>
          <a:lstStyle/>
          <a:p>
            <a:pPr marL="457200" lvl="0" indent="-361950" algn="l" rtl="0">
              <a:lnSpc>
                <a:spcPct val="100000"/>
              </a:lnSpc>
              <a:spcBef>
                <a:spcPts val="1000"/>
              </a:spcBef>
              <a:spcAft>
                <a:spcPts val="0"/>
              </a:spcAft>
              <a:buSzPts val="2100"/>
              <a:buChar char="•"/>
            </a:pPr>
            <a:r>
              <a:rPr lang="en-GB" sz="2200" dirty="0"/>
              <a:t>More than 10,000 participants each year</a:t>
            </a:r>
            <a:endParaRPr sz="2200" dirty="0"/>
          </a:p>
          <a:p>
            <a:pPr marL="457200" lvl="0" indent="-361950" algn="l" rtl="0">
              <a:lnSpc>
                <a:spcPct val="100000"/>
              </a:lnSpc>
              <a:spcBef>
                <a:spcPts val="1000"/>
              </a:spcBef>
              <a:spcAft>
                <a:spcPts val="0"/>
              </a:spcAft>
              <a:buSzPts val="2100"/>
              <a:buChar char="•"/>
            </a:pPr>
            <a:r>
              <a:rPr lang="en-GB" sz="2200" dirty="0"/>
              <a:t>7 waves of student mental health data</a:t>
            </a:r>
            <a:endParaRPr sz="2200" dirty="0"/>
          </a:p>
          <a:p>
            <a:pPr marL="457200" lvl="0" indent="-361950" algn="l" rtl="0">
              <a:lnSpc>
                <a:spcPct val="100000"/>
              </a:lnSpc>
              <a:spcBef>
                <a:spcPts val="1000"/>
              </a:spcBef>
              <a:spcAft>
                <a:spcPts val="0"/>
              </a:spcAft>
              <a:buSzPts val="2100"/>
              <a:buChar char="•"/>
            </a:pPr>
            <a:r>
              <a:rPr lang="en-GB" sz="2200" dirty="0"/>
              <a:t>LGBA captured in all years; Q since 2019, Trans since 2021 and non-binary since 2022</a:t>
            </a:r>
            <a:endParaRPr sz="2200" dirty="0"/>
          </a:p>
          <a:p>
            <a:pPr marL="457200" lvl="0" indent="-361950" algn="l" rtl="0">
              <a:lnSpc>
                <a:spcPct val="100000"/>
              </a:lnSpc>
              <a:spcBef>
                <a:spcPts val="1000"/>
              </a:spcBef>
              <a:spcAft>
                <a:spcPts val="0"/>
              </a:spcAft>
              <a:buSzPts val="2100"/>
              <a:buChar char="•"/>
            </a:pPr>
            <a:r>
              <a:rPr lang="en-GB" sz="2200" dirty="0"/>
              <a:t>This data is both unusually large, and unusually rich</a:t>
            </a:r>
            <a:endParaRPr sz="2200" dirty="0"/>
          </a:p>
          <a:p>
            <a:pPr marL="0" lvl="0" indent="0" algn="l" rtl="0">
              <a:lnSpc>
                <a:spcPct val="90000"/>
              </a:lnSpc>
              <a:spcBef>
                <a:spcPts val="1000"/>
              </a:spcBef>
              <a:spcAft>
                <a:spcPts val="0"/>
              </a:spcAft>
              <a:buSzPts val="2400"/>
              <a:buNone/>
            </a:pPr>
            <a:endParaRPr sz="2100" dirty="0"/>
          </a:p>
        </p:txBody>
      </p:sp>
      <p:sp>
        <p:nvSpPr>
          <p:cNvPr id="102" name="Google Shape;102;g2ce2fdb9d05_0_21"/>
          <p:cNvSpPr txBox="1">
            <a:spLocks noGrp="1"/>
          </p:cNvSpPr>
          <p:nvPr>
            <p:ph type="body" idx="2"/>
          </p:nvPr>
        </p:nvSpPr>
        <p:spPr>
          <a:xfrm>
            <a:off x="479425" y="6261977"/>
            <a:ext cx="11211900" cy="371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000"/>
              <a:buNone/>
            </a:pPr>
            <a:endParaRPr/>
          </a:p>
        </p:txBody>
      </p:sp>
      <p:graphicFrame>
        <p:nvGraphicFramePr>
          <p:cNvPr id="103" name="Google Shape;103;g2ce2fdb9d05_0_21"/>
          <p:cNvGraphicFramePr/>
          <p:nvPr/>
        </p:nvGraphicFramePr>
        <p:xfrm>
          <a:off x="4565500" y="1697400"/>
          <a:ext cx="7498450" cy="4219050"/>
        </p:xfrm>
        <a:graphic>
          <a:graphicData uri="http://schemas.openxmlformats.org/drawingml/2006/table">
            <a:tbl>
              <a:tblPr>
                <a:noFill/>
                <a:tableStyleId>{EF94D954-6A08-45F6-99A2-5529384A3956}</a:tableStyleId>
              </a:tblPr>
              <a:tblGrid>
                <a:gridCol w="749875">
                  <a:extLst>
                    <a:ext uri="{9D8B030D-6E8A-4147-A177-3AD203B41FA5}">
                      <a16:colId xmlns:a16="http://schemas.microsoft.com/office/drawing/2014/main" val="20000"/>
                    </a:ext>
                  </a:extLst>
                </a:gridCol>
                <a:gridCol w="983375">
                  <a:extLst>
                    <a:ext uri="{9D8B030D-6E8A-4147-A177-3AD203B41FA5}">
                      <a16:colId xmlns:a16="http://schemas.microsoft.com/office/drawing/2014/main" val="20001"/>
                    </a:ext>
                  </a:extLst>
                </a:gridCol>
                <a:gridCol w="720650">
                  <a:extLst>
                    <a:ext uri="{9D8B030D-6E8A-4147-A177-3AD203B41FA5}">
                      <a16:colId xmlns:a16="http://schemas.microsoft.com/office/drawing/2014/main" val="20002"/>
                    </a:ext>
                  </a:extLst>
                </a:gridCol>
                <a:gridCol w="720650">
                  <a:extLst>
                    <a:ext uri="{9D8B030D-6E8A-4147-A177-3AD203B41FA5}">
                      <a16:colId xmlns:a16="http://schemas.microsoft.com/office/drawing/2014/main" val="20003"/>
                    </a:ext>
                  </a:extLst>
                </a:gridCol>
                <a:gridCol w="720650">
                  <a:extLst>
                    <a:ext uri="{9D8B030D-6E8A-4147-A177-3AD203B41FA5}">
                      <a16:colId xmlns:a16="http://schemas.microsoft.com/office/drawing/2014/main" val="20004"/>
                    </a:ext>
                  </a:extLst>
                </a:gridCol>
                <a:gridCol w="720650">
                  <a:extLst>
                    <a:ext uri="{9D8B030D-6E8A-4147-A177-3AD203B41FA5}">
                      <a16:colId xmlns:a16="http://schemas.microsoft.com/office/drawing/2014/main" val="20005"/>
                    </a:ext>
                  </a:extLst>
                </a:gridCol>
                <a:gridCol w="720650">
                  <a:extLst>
                    <a:ext uri="{9D8B030D-6E8A-4147-A177-3AD203B41FA5}">
                      <a16:colId xmlns:a16="http://schemas.microsoft.com/office/drawing/2014/main" val="20006"/>
                    </a:ext>
                  </a:extLst>
                </a:gridCol>
                <a:gridCol w="720650">
                  <a:extLst>
                    <a:ext uri="{9D8B030D-6E8A-4147-A177-3AD203B41FA5}">
                      <a16:colId xmlns:a16="http://schemas.microsoft.com/office/drawing/2014/main" val="20007"/>
                    </a:ext>
                  </a:extLst>
                </a:gridCol>
                <a:gridCol w="720650">
                  <a:extLst>
                    <a:ext uri="{9D8B030D-6E8A-4147-A177-3AD203B41FA5}">
                      <a16:colId xmlns:a16="http://schemas.microsoft.com/office/drawing/2014/main" val="20008"/>
                    </a:ext>
                  </a:extLst>
                </a:gridCol>
                <a:gridCol w="720650">
                  <a:extLst>
                    <a:ext uri="{9D8B030D-6E8A-4147-A177-3AD203B41FA5}">
                      <a16:colId xmlns:a16="http://schemas.microsoft.com/office/drawing/2014/main" val="20009"/>
                    </a:ext>
                  </a:extLst>
                </a:gridCol>
              </a:tblGrid>
              <a:tr h="383550">
                <a:tc>
                  <a:txBody>
                    <a:bodyPr/>
                    <a:lstStyle/>
                    <a:p>
                      <a:pPr marL="63500" marR="63500" lvl="0" indent="0" algn="l" rtl="0">
                        <a:lnSpc>
                          <a:spcPct val="115000"/>
                        </a:lnSpc>
                        <a:spcBef>
                          <a:spcPts val="0"/>
                        </a:spcBef>
                        <a:spcAft>
                          <a:spcPts val="0"/>
                        </a:spcAft>
                        <a:buNone/>
                      </a:pPr>
                      <a:r>
                        <a:rPr lang="en-GB" sz="1000" b="1"/>
                        <a:t>Type </a:t>
                      </a:r>
                      <a:endParaRPr sz="1000" b="1"/>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63500" marR="63500" lvl="0" indent="0" algn="l" rtl="0">
                        <a:lnSpc>
                          <a:spcPct val="115000"/>
                        </a:lnSpc>
                        <a:spcBef>
                          <a:spcPts val="0"/>
                        </a:spcBef>
                        <a:spcAft>
                          <a:spcPts val="0"/>
                        </a:spcAft>
                        <a:buNone/>
                      </a:pPr>
                      <a:r>
                        <a:rPr lang="en-GB" sz="900" b="1"/>
                        <a:t>Category </a:t>
                      </a:r>
                      <a:endParaRPr sz="900" b="1"/>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63500" marR="63500" lvl="0" indent="0" algn="l" rtl="0">
                        <a:lnSpc>
                          <a:spcPct val="115000"/>
                        </a:lnSpc>
                        <a:spcBef>
                          <a:spcPts val="0"/>
                        </a:spcBef>
                        <a:spcAft>
                          <a:spcPts val="0"/>
                        </a:spcAft>
                        <a:buNone/>
                      </a:pPr>
                      <a:r>
                        <a:rPr lang="en-GB" sz="1000" b="1"/>
                        <a:t>2017 </a:t>
                      </a:r>
                      <a:endParaRPr sz="1000" b="1"/>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63500" marR="63500" lvl="0" indent="0" algn="l" rtl="0">
                        <a:lnSpc>
                          <a:spcPct val="115000"/>
                        </a:lnSpc>
                        <a:spcBef>
                          <a:spcPts val="0"/>
                        </a:spcBef>
                        <a:spcAft>
                          <a:spcPts val="0"/>
                        </a:spcAft>
                        <a:buNone/>
                      </a:pPr>
                      <a:r>
                        <a:rPr lang="en-GB" sz="1000" b="1"/>
                        <a:t>2018 </a:t>
                      </a:r>
                      <a:endParaRPr sz="1000" b="1"/>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63500" marR="63500" lvl="0" indent="0" algn="l" rtl="0">
                        <a:lnSpc>
                          <a:spcPct val="115000"/>
                        </a:lnSpc>
                        <a:spcBef>
                          <a:spcPts val="0"/>
                        </a:spcBef>
                        <a:spcAft>
                          <a:spcPts val="0"/>
                        </a:spcAft>
                        <a:buNone/>
                      </a:pPr>
                      <a:r>
                        <a:rPr lang="en-GB" sz="1000" b="1"/>
                        <a:t>2019 </a:t>
                      </a:r>
                      <a:endParaRPr sz="1000" b="1"/>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63500" marR="63500" lvl="0" indent="0" algn="l" rtl="0">
                        <a:lnSpc>
                          <a:spcPct val="115000"/>
                        </a:lnSpc>
                        <a:spcBef>
                          <a:spcPts val="0"/>
                        </a:spcBef>
                        <a:spcAft>
                          <a:spcPts val="0"/>
                        </a:spcAft>
                        <a:buNone/>
                      </a:pPr>
                      <a:r>
                        <a:rPr lang="en-GB" sz="1000" b="1"/>
                        <a:t>2020 </a:t>
                      </a:r>
                      <a:endParaRPr sz="1000" b="1"/>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63500" marR="63500" lvl="0" indent="0" algn="l" rtl="0">
                        <a:lnSpc>
                          <a:spcPct val="115000"/>
                        </a:lnSpc>
                        <a:spcBef>
                          <a:spcPts val="0"/>
                        </a:spcBef>
                        <a:spcAft>
                          <a:spcPts val="0"/>
                        </a:spcAft>
                        <a:buNone/>
                      </a:pPr>
                      <a:r>
                        <a:rPr lang="en-GB" sz="1000" b="1"/>
                        <a:t>2021 </a:t>
                      </a:r>
                      <a:endParaRPr sz="1000" b="1"/>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63500" marR="63500" lvl="0" indent="0" algn="l" rtl="0">
                        <a:lnSpc>
                          <a:spcPct val="115000"/>
                        </a:lnSpc>
                        <a:spcBef>
                          <a:spcPts val="0"/>
                        </a:spcBef>
                        <a:spcAft>
                          <a:spcPts val="0"/>
                        </a:spcAft>
                        <a:buNone/>
                      </a:pPr>
                      <a:r>
                        <a:rPr lang="en-GB" sz="1000" b="1"/>
                        <a:t>2022 </a:t>
                      </a:r>
                      <a:endParaRPr sz="1000" b="1"/>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63500" marR="63500" lvl="0" indent="0" algn="l" rtl="0">
                        <a:lnSpc>
                          <a:spcPct val="115000"/>
                        </a:lnSpc>
                        <a:spcBef>
                          <a:spcPts val="0"/>
                        </a:spcBef>
                        <a:spcAft>
                          <a:spcPts val="0"/>
                        </a:spcAft>
                        <a:buNone/>
                      </a:pPr>
                      <a:r>
                        <a:rPr lang="en-GB" sz="1000" b="1"/>
                        <a:t>2023 </a:t>
                      </a:r>
                      <a:endParaRPr sz="1000" b="1"/>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63500" marR="63500" lvl="0" indent="0" algn="l" rtl="0">
                        <a:lnSpc>
                          <a:spcPct val="115000"/>
                        </a:lnSpc>
                        <a:spcBef>
                          <a:spcPts val="0"/>
                        </a:spcBef>
                        <a:spcAft>
                          <a:spcPts val="0"/>
                        </a:spcAft>
                        <a:buNone/>
                      </a:pPr>
                      <a:r>
                        <a:rPr lang="en-GB" sz="1000" b="1"/>
                        <a:t>2024 </a:t>
                      </a:r>
                      <a:endParaRPr sz="1000" b="1"/>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383550">
                <a:tc rowSpan="3">
                  <a:txBody>
                    <a:bodyPr/>
                    <a:lstStyle/>
                    <a:p>
                      <a:pPr marL="63500" marR="63500" lvl="0" indent="0" algn="l" rtl="0">
                        <a:lnSpc>
                          <a:spcPct val="115000"/>
                        </a:lnSpc>
                        <a:spcBef>
                          <a:spcPts val="0"/>
                        </a:spcBef>
                        <a:spcAft>
                          <a:spcPts val="0"/>
                        </a:spcAft>
                        <a:buNone/>
                      </a:pPr>
                      <a:r>
                        <a:rPr lang="en-GB" sz="1000"/>
                        <a:t>Gender identity </a:t>
                      </a:r>
                      <a:endParaRPr sz="10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63500" marR="63500" lvl="0" indent="0" algn="l" rtl="0">
                        <a:lnSpc>
                          <a:spcPct val="115000"/>
                        </a:lnSpc>
                        <a:spcBef>
                          <a:spcPts val="0"/>
                        </a:spcBef>
                        <a:spcAft>
                          <a:spcPts val="0"/>
                        </a:spcAft>
                        <a:buNone/>
                      </a:pPr>
                      <a:r>
                        <a:rPr lang="en-GB" sz="900"/>
                        <a:t>Man </a:t>
                      </a:r>
                      <a:endParaRPr sz="9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63500" marR="63500" lvl="0" indent="0" algn="l" rtl="0">
                        <a:lnSpc>
                          <a:spcPct val="115000"/>
                        </a:lnSpc>
                        <a:spcBef>
                          <a:spcPts val="0"/>
                        </a:spcBef>
                        <a:spcAft>
                          <a:spcPts val="0"/>
                        </a:spcAft>
                        <a:buNone/>
                      </a:pPr>
                      <a:r>
                        <a:rPr lang="en-GB" sz="1000"/>
                        <a:t>4516 </a:t>
                      </a:r>
                      <a:endParaRPr sz="10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63500" marR="63500" lvl="0" indent="0" algn="l" rtl="0">
                        <a:lnSpc>
                          <a:spcPct val="115000"/>
                        </a:lnSpc>
                        <a:spcBef>
                          <a:spcPts val="0"/>
                        </a:spcBef>
                        <a:spcAft>
                          <a:spcPts val="0"/>
                        </a:spcAft>
                        <a:buNone/>
                      </a:pPr>
                      <a:r>
                        <a:rPr lang="en-GB" sz="1000"/>
                        <a:t>4089 </a:t>
                      </a:r>
                      <a:endParaRPr sz="10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63500" marR="63500" lvl="0" indent="0" algn="l" rtl="0">
                        <a:lnSpc>
                          <a:spcPct val="115000"/>
                        </a:lnSpc>
                        <a:spcBef>
                          <a:spcPts val="0"/>
                        </a:spcBef>
                        <a:spcAft>
                          <a:spcPts val="0"/>
                        </a:spcAft>
                        <a:buNone/>
                      </a:pPr>
                      <a:r>
                        <a:rPr lang="en-GB" sz="1000"/>
                        <a:t>5143 </a:t>
                      </a:r>
                      <a:endParaRPr sz="10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63500" marR="63500" lvl="0" indent="0" algn="l" rtl="0">
                        <a:lnSpc>
                          <a:spcPct val="115000"/>
                        </a:lnSpc>
                        <a:spcBef>
                          <a:spcPts val="0"/>
                        </a:spcBef>
                        <a:spcAft>
                          <a:spcPts val="0"/>
                        </a:spcAft>
                        <a:buNone/>
                      </a:pPr>
                      <a:r>
                        <a:rPr lang="en-GB" sz="1000"/>
                        <a:t>2891 </a:t>
                      </a:r>
                      <a:endParaRPr sz="10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63500" marR="63500" lvl="0" indent="0" algn="l" rtl="0">
                        <a:lnSpc>
                          <a:spcPct val="115000"/>
                        </a:lnSpc>
                        <a:spcBef>
                          <a:spcPts val="0"/>
                        </a:spcBef>
                        <a:spcAft>
                          <a:spcPts val="0"/>
                        </a:spcAft>
                        <a:buNone/>
                      </a:pPr>
                      <a:r>
                        <a:rPr lang="en-GB" sz="1000"/>
                        <a:t>2876 </a:t>
                      </a:r>
                      <a:endParaRPr sz="10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63500" marR="63500" lvl="0" indent="0" algn="l" rtl="0">
                        <a:lnSpc>
                          <a:spcPct val="115000"/>
                        </a:lnSpc>
                        <a:spcBef>
                          <a:spcPts val="0"/>
                        </a:spcBef>
                        <a:spcAft>
                          <a:spcPts val="0"/>
                        </a:spcAft>
                        <a:buNone/>
                      </a:pPr>
                      <a:r>
                        <a:rPr lang="en-GB" sz="1000"/>
                        <a:t>3167 </a:t>
                      </a:r>
                      <a:endParaRPr sz="10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63500" marR="63500" lvl="0" indent="0" algn="l" rtl="0">
                        <a:lnSpc>
                          <a:spcPct val="115000"/>
                        </a:lnSpc>
                        <a:spcBef>
                          <a:spcPts val="0"/>
                        </a:spcBef>
                        <a:spcAft>
                          <a:spcPts val="0"/>
                        </a:spcAft>
                        <a:buNone/>
                      </a:pPr>
                      <a:r>
                        <a:rPr lang="en-GB" sz="1000"/>
                        <a:t>4397 </a:t>
                      </a:r>
                      <a:endParaRPr sz="10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63500" marR="63500" lvl="0" indent="0" algn="l" rtl="0">
                        <a:lnSpc>
                          <a:spcPct val="115000"/>
                        </a:lnSpc>
                        <a:spcBef>
                          <a:spcPts val="0"/>
                        </a:spcBef>
                        <a:spcAft>
                          <a:spcPts val="0"/>
                        </a:spcAft>
                        <a:buNone/>
                      </a:pPr>
                      <a:r>
                        <a:rPr lang="en-GB" sz="1000"/>
                        <a:t>4332 </a:t>
                      </a:r>
                      <a:endParaRPr sz="10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383550">
                <a:tc vMerge="1">
                  <a:txBody>
                    <a:bodyPr/>
                    <a:lstStyle/>
                    <a:p>
                      <a:endParaRPr lang="en-US"/>
                    </a:p>
                  </a:txBody>
                  <a:tcPr/>
                </a:tc>
                <a:tc>
                  <a:txBody>
                    <a:bodyPr/>
                    <a:lstStyle/>
                    <a:p>
                      <a:pPr marL="63500" marR="63500" lvl="0" indent="0" algn="l" rtl="0">
                        <a:lnSpc>
                          <a:spcPct val="115000"/>
                        </a:lnSpc>
                        <a:spcBef>
                          <a:spcPts val="0"/>
                        </a:spcBef>
                        <a:spcAft>
                          <a:spcPts val="0"/>
                        </a:spcAft>
                        <a:buNone/>
                      </a:pPr>
                      <a:r>
                        <a:rPr lang="en-GB" sz="900"/>
                        <a:t>Woman </a:t>
                      </a:r>
                      <a:endParaRPr sz="9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63500" marR="63500" lvl="0" indent="0" algn="l" rtl="0">
                        <a:lnSpc>
                          <a:spcPct val="115000"/>
                        </a:lnSpc>
                        <a:spcBef>
                          <a:spcPts val="0"/>
                        </a:spcBef>
                        <a:spcAft>
                          <a:spcPts val="0"/>
                        </a:spcAft>
                        <a:buNone/>
                      </a:pPr>
                      <a:r>
                        <a:rPr lang="en-GB" sz="1000"/>
                        <a:t>9541 </a:t>
                      </a:r>
                      <a:endParaRPr sz="10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63500" marR="63500" lvl="0" indent="0" algn="l" rtl="0">
                        <a:lnSpc>
                          <a:spcPct val="115000"/>
                        </a:lnSpc>
                        <a:spcBef>
                          <a:spcPts val="0"/>
                        </a:spcBef>
                        <a:spcAft>
                          <a:spcPts val="0"/>
                        </a:spcAft>
                        <a:buNone/>
                      </a:pPr>
                      <a:r>
                        <a:rPr lang="en-GB" sz="1000"/>
                        <a:t>9931 </a:t>
                      </a:r>
                      <a:endParaRPr sz="10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63500" marR="63500" lvl="0" indent="0" algn="l" rtl="0">
                        <a:lnSpc>
                          <a:spcPct val="115000"/>
                        </a:lnSpc>
                        <a:spcBef>
                          <a:spcPts val="0"/>
                        </a:spcBef>
                        <a:spcAft>
                          <a:spcPts val="0"/>
                        </a:spcAft>
                        <a:buNone/>
                      </a:pPr>
                      <a:r>
                        <a:rPr lang="en-GB" sz="1000"/>
                        <a:t>8907 </a:t>
                      </a:r>
                      <a:endParaRPr sz="10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63500" marR="63500" lvl="0" indent="0" algn="l" rtl="0">
                        <a:lnSpc>
                          <a:spcPct val="115000"/>
                        </a:lnSpc>
                        <a:spcBef>
                          <a:spcPts val="0"/>
                        </a:spcBef>
                        <a:spcAft>
                          <a:spcPts val="0"/>
                        </a:spcAft>
                        <a:buNone/>
                      </a:pPr>
                      <a:r>
                        <a:rPr lang="en-GB" sz="1000"/>
                        <a:t>7279 </a:t>
                      </a:r>
                      <a:endParaRPr sz="10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63500" marR="63500" lvl="0" indent="0" algn="l" rtl="0">
                        <a:lnSpc>
                          <a:spcPct val="115000"/>
                        </a:lnSpc>
                        <a:spcBef>
                          <a:spcPts val="0"/>
                        </a:spcBef>
                        <a:spcAft>
                          <a:spcPts val="0"/>
                        </a:spcAft>
                        <a:buNone/>
                      </a:pPr>
                      <a:r>
                        <a:rPr lang="en-GB" sz="1000"/>
                        <a:t>7320 </a:t>
                      </a:r>
                      <a:endParaRPr sz="10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63500" marR="63500" lvl="0" indent="0" algn="l" rtl="0">
                        <a:lnSpc>
                          <a:spcPct val="115000"/>
                        </a:lnSpc>
                        <a:spcBef>
                          <a:spcPts val="0"/>
                        </a:spcBef>
                        <a:spcAft>
                          <a:spcPts val="0"/>
                        </a:spcAft>
                        <a:buNone/>
                      </a:pPr>
                      <a:r>
                        <a:rPr lang="en-GB" sz="1000"/>
                        <a:t>6549 </a:t>
                      </a:r>
                      <a:endParaRPr sz="10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63500" marR="63500" lvl="0" indent="0" algn="l" rtl="0">
                        <a:lnSpc>
                          <a:spcPct val="115000"/>
                        </a:lnSpc>
                        <a:spcBef>
                          <a:spcPts val="0"/>
                        </a:spcBef>
                        <a:spcAft>
                          <a:spcPts val="0"/>
                        </a:spcAft>
                        <a:buNone/>
                      </a:pPr>
                      <a:r>
                        <a:rPr lang="en-GB" sz="1000"/>
                        <a:t>5390 </a:t>
                      </a:r>
                      <a:endParaRPr sz="10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63500" marR="63500" lvl="0" indent="0" algn="l" rtl="0">
                        <a:lnSpc>
                          <a:spcPct val="115000"/>
                        </a:lnSpc>
                        <a:spcBef>
                          <a:spcPts val="0"/>
                        </a:spcBef>
                        <a:spcAft>
                          <a:spcPts val="0"/>
                        </a:spcAft>
                        <a:buNone/>
                      </a:pPr>
                      <a:r>
                        <a:rPr lang="en-GB" sz="1000"/>
                        <a:t>5736 </a:t>
                      </a:r>
                      <a:endParaRPr sz="10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383550">
                <a:tc vMerge="1">
                  <a:txBody>
                    <a:bodyPr/>
                    <a:lstStyle/>
                    <a:p>
                      <a:endParaRPr lang="en-US"/>
                    </a:p>
                  </a:txBody>
                  <a:tcPr/>
                </a:tc>
                <a:tc>
                  <a:txBody>
                    <a:bodyPr/>
                    <a:lstStyle/>
                    <a:p>
                      <a:pPr marL="63500" marR="63500" lvl="0" indent="0" algn="l" rtl="0">
                        <a:lnSpc>
                          <a:spcPct val="115000"/>
                        </a:lnSpc>
                        <a:spcBef>
                          <a:spcPts val="0"/>
                        </a:spcBef>
                        <a:spcAft>
                          <a:spcPts val="0"/>
                        </a:spcAft>
                        <a:buNone/>
                      </a:pPr>
                      <a:r>
                        <a:rPr lang="en-GB" sz="900"/>
                        <a:t>Non-Binary </a:t>
                      </a:r>
                      <a:endParaRPr sz="9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gridSpan="5">
                  <a:txBody>
                    <a:bodyPr/>
                    <a:lstStyle/>
                    <a:p>
                      <a:pPr marL="63500" marR="63500" lvl="0" indent="0" algn="l" rtl="0">
                        <a:lnSpc>
                          <a:spcPct val="115000"/>
                        </a:lnSpc>
                        <a:spcBef>
                          <a:spcPts val="0"/>
                        </a:spcBef>
                        <a:spcAft>
                          <a:spcPts val="0"/>
                        </a:spcAft>
                        <a:buNone/>
                      </a:pPr>
                      <a:r>
                        <a:rPr lang="en-GB" sz="1000"/>
                        <a:t>N/A - Not collected </a:t>
                      </a:r>
                      <a:endParaRPr sz="10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63500" marR="63500" lvl="0" indent="0" algn="l" rtl="0">
                        <a:lnSpc>
                          <a:spcPct val="115000"/>
                        </a:lnSpc>
                        <a:spcBef>
                          <a:spcPts val="0"/>
                        </a:spcBef>
                        <a:spcAft>
                          <a:spcPts val="0"/>
                        </a:spcAft>
                        <a:buNone/>
                      </a:pPr>
                      <a:r>
                        <a:rPr lang="en-GB" sz="1000"/>
                        <a:t>217 </a:t>
                      </a:r>
                      <a:endParaRPr sz="10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63500" marR="63500" lvl="0" indent="0" algn="l" rtl="0">
                        <a:lnSpc>
                          <a:spcPct val="115000"/>
                        </a:lnSpc>
                        <a:spcBef>
                          <a:spcPts val="0"/>
                        </a:spcBef>
                        <a:spcAft>
                          <a:spcPts val="0"/>
                        </a:spcAft>
                        <a:buNone/>
                      </a:pPr>
                      <a:r>
                        <a:rPr lang="en-GB" sz="1000"/>
                        <a:t>195 </a:t>
                      </a:r>
                      <a:endParaRPr sz="10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63500" marR="63500" lvl="0" indent="0" algn="l" rtl="0">
                        <a:lnSpc>
                          <a:spcPct val="115000"/>
                        </a:lnSpc>
                        <a:spcBef>
                          <a:spcPts val="0"/>
                        </a:spcBef>
                        <a:spcAft>
                          <a:spcPts val="0"/>
                        </a:spcAft>
                        <a:buNone/>
                      </a:pPr>
                      <a:r>
                        <a:rPr lang="en-GB" sz="1000"/>
                        <a:t>161 </a:t>
                      </a:r>
                      <a:endParaRPr sz="10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383550">
                <a:tc rowSpan="6">
                  <a:txBody>
                    <a:bodyPr/>
                    <a:lstStyle/>
                    <a:p>
                      <a:pPr marL="63500" marR="63500" lvl="0" indent="0" algn="l" rtl="0">
                        <a:lnSpc>
                          <a:spcPct val="115000"/>
                        </a:lnSpc>
                        <a:spcBef>
                          <a:spcPts val="0"/>
                        </a:spcBef>
                        <a:spcAft>
                          <a:spcPts val="0"/>
                        </a:spcAft>
                        <a:buNone/>
                      </a:pPr>
                      <a:r>
                        <a:rPr lang="en-GB" sz="1000"/>
                        <a:t>Sexuality </a:t>
                      </a:r>
                      <a:endParaRPr sz="10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63500" marR="63500" lvl="0" indent="0" algn="l" rtl="0">
                        <a:lnSpc>
                          <a:spcPct val="115000"/>
                        </a:lnSpc>
                        <a:spcBef>
                          <a:spcPts val="0"/>
                        </a:spcBef>
                        <a:spcAft>
                          <a:spcPts val="0"/>
                        </a:spcAft>
                        <a:buNone/>
                      </a:pPr>
                      <a:r>
                        <a:rPr lang="en-GB" sz="900"/>
                        <a:t>Straight </a:t>
                      </a:r>
                      <a:endParaRPr sz="9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63500" marR="63500" lvl="0" indent="0" algn="l" rtl="0">
                        <a:lnSpc>
                          <a:spcPct val="115000"/>
                        </a:lnSpc>
                        <a:spcBef>
                          <a:spcPts val="0"/>
                        </a:spcBef>
                        <a:spcAft>
                          <a:spcPts val="0"/>
                        </a:spcAft>
                        <a:buNone/>
                      </a:pPr>
                      <a:r>
                        <a:rPr lang="en-GB" sz="1000"/>
                        <a:t>11423 </a:t>
                      </a:r>
                      <a:endParaRPr sz="10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63500" marR="63500" lvl="0" indent="0" algn="l" rtl="0">
                        <a:lnSpc>
                          <a:spcPct val="115000"/>
                        </a:lnSpc>
                        <a:spcBef>
                          <a:spcPts val="0"/>
                        </a:spcBef>
                        <a:spcAft>
                          <a:spcPts val="0"/>
                        </a:spcAft>
                        <a:buNone/>
                      </a:pPr>
                      <a:r>
                        <a:rPr lang="en-GB" sz="1000"/>
                        <a:t>11265 </a:t>
                      </a:r>
                      <a:endParaRPr sz="10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63500" marR="63500" lvl="0" indent="0" algn="l" rtl="0">
                        <a:lnSpc>
                          <a:spcPct val="115000"/>
                        </a:lnSpc>
                        <a:spcBef>
                          <a:spcPts val="0"/>
                        </a:spcBef>
                        <a:spcAft>
                          <a:spcPts val="0"/>
                        </a:spcAft>
                        <a:buNone/>
                      </a:pPr>
                      <a:r>
                        <a:rPr lang="en-GB" sz="1000"/>
                        <a:t>11024 </a:t>
                      </a:r>
                      <a:endParaRPr sz="10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63500" marR="63500" lvl="0" indent="0" algn="l" rtl="0">
                        <a:lnSpc>
                          <a:spcPct val="115000"/>
                        </a:lnSpc>
                        <a:spcBef>
                          <a:spcPts val="0"/>
                        </a:spcBef>
                        <a:spcAft>
                          <a:spcPts val="0"/>
                        </a:spcAft>
                        <a:buNone/>
                      </a:pPr>
                      <a:r>
                        <a:rPr lang="en-GB" sz="1000"/>
                        <a:t>7878 </a:t>
                      </a:r>
                      <a:endParaRPr sz="10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63500" marR="63500" lvl="0" indent="0" algn="l" rtl="0">
                        <a:lnSpc>
                          <a:spcPct val="115000"/>
                        </a:lnSpc>
                        <a:spcBef>
                          <a:spcPts val="0"/>
                        </a:spcBef>
                        <a:spcAft>
                          <a:spcPts val="0"/>
                        </a:spcAft>
                        <a:buNone/>
                      </a:pPr>
                      <a:r>
                        <a:rPr lang="en-GB" sz="1000"/>
                        <a:t>7792 </a:t>
                      </a:r>
                      <a:endParaRPr sz="10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63500" marR="63500" lvl="0" indent="0" algn="l" rtl="0">
                        <a:lnSpc>
                          <a:spcPct val="115000"/>
                        </a:lnSpc>
                        <a:spcBef>
                          <a:spcPts val="0"/>
                        </a:spcBef>
                        <a:spcAft>
                          <a:spcPts val="0"/>
                        </a:spcAft>
                        <a:buNone/>
                      </a:pPr>
                      <a:r>
                        <a:rPr lang="en-GB" sz="1000"/>
                        <a:t>7697 </a:t>
                      </a:r>
                      <a:endParaRPr sz="10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63500" marR="63500" lvl="0" indent="0" algn="l" rtl="0">
                        <a:lnSpc>
                          <a:spcPct val="115000"/>
                        </a:lnSpc>
                        <a:spcBef>
                          <a:spcPts val="0"/>
                        </a:spcBef>
                        <a:spcAft>
                          <a:spcPts val="0"/>
                        </a:spcAft>
                        <a:buNone/>
                      </a:pPr>
                      <a:r>
                        <a:rPr lang="en-GB" sz="1000"/>
                        <a:t>8094 </a:t>
                      </a:r>
                      <a:endParaRPr sz="10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63500" marR="63500" lvl="0" indent="0" algn="l" rtl="0">
                        <a:lnSpc>
                          <a:spcPct val="115000"/>
                        </a:lnSpc>
                        <a:spcBef>
                          <a:spcPts val="0"/>
                        </a:spcBef>
                        <a:spcAft>
                          <a:spcPts val="0"/>
                        </a:spcAft>
                        <a:buNone/>
                      </a:pPr>
                      <a:r>
                        <a:rPr lang="en-GB" sz="1000"/>
                        <a:t>8273 </a:t>
                      </a:r>
                      <a:endParaRPr sz="10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383550">
                <a:tc vMerge="1">
                  <a:txBody>
                    <a:bodyPr/>
                    <a:lstStyle/>
                    <a:p>
                      <a:endParaRPr lang="en-US"/>
                    </a:p>
                  </a:txBody>
                  <a:tcPr/>
                </a:tc>
                <a:tc>
                  <a:txBody>
                    <a:bodyPr/>
                    <a:lstStyle/>
                    <a:p>
                      <a:pPr marL="63500" marR="63500" lvl="0" indent="0" algn="l" rtl="0">
                        <a:lnSpc>
                          <a:spcPct val="115000"/>
                        </a:lnSpc>
                        <a:spcBef>
                          <a:spcPts val="0"/>
                        </a:spcBef>
                        <a:spcAft>
                          <a:spcPts val="0"/>
                        </a:spcAft>
                        <a:buNone/>
                      </a:pPr>
                      <a:r>
                        <a:rPr lang="en-GB" sz="900"/>
                        <a:t>Gay Man </a:t>
                      </a:r>
                      <a:endParaRPr sz="9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63500" marR="63500" lvl="0" indent="0" algn="l" rtl="0">
                        <a:lnSpc>
                          <a:spcPct val="115000"/>
                        </a:lnSpc>
                        <a:spcBef>
                          <a:spcPts val="0"/>
                        </a:spcBef>
                        <a:spcAft>
                          <a:spcPts val="0"/>
                        </a:spcAft>
                        <a:buNone/>
                      </a:pPr>
                      <a:r>
                        <a:rPr lang="en-GB" sz="1000"/>
                        <a:t>333 </a:t>
                      </a:r>
                      <a:endParaRPr sz="10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63500" marR="63500" lvl="0" indent="0" algn="l" rtl="0">
                        <a:lnSpc>
                          <a:spcPct val="115000"/>
                        </a:lnSpc>
                        <a:spcBef>
                          <a:spcPts val="0"/>
                        </a:spcBef>
                        <a:spcAft>
                          <a:spcPts val="0"/>
                        </a:spcAft>
                        <a:buNone/>
                      </a:pPr>
                      <a:r>
                        <a:rPr lang="en-GB" sz="1000"/>
                        <a:t>295 </a:t>
                      </a:r>
                      <a:endParaRPr sz="10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63500" marR="63500" lvl="0" indent="0" algn="l" rtl="0">
                        <a:lnSpc>
                          <a:spcPct val="115000"/>
                        </a:lnSpc>
                        <a:spcBef>
                          <a:spcPts val="0"/>
                        </a:spcBef>
                        <a:spcAft>
                          <a:spcPts val="0"/>
                        </a:spcAft>
                        <a:buNone/>
                      </a:pPr>
                      <a:r>
                        <a:rPr lang="en-GB" sz="1000"/>
                        <a:t>289 </a:t>
                      </a:r>
                      <a:endParaRPr sz="10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63500" marR="63500" lvl="0" indent="0" algn="l" rtl="0">
                        <a:lnSpc>
                          <a:spcPct val="115000"/>
                        </a:lnSpc>
                        <a:spcBef>
                          <a:spcPts val="0"/>
                        </a:spcBef>
                        <a:spcAft>
                          <a:spcPts val="0"/>
                        </a:spcAft>
                        <a:buNone/>
                      </a:pPr>
                      <a:r>
                        <a:rPr lang="en-GB" sz="1000"/>
                        <a:t>176 </a:t>
                      </a:r>
                      <a:endParaRPr sz="10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63500" marR="63500" lvl="0" indent="0" algn="l" rtl="0">
                        <a:lnSpc>
                          <a:spcPct val="115000"/>
                        </a:lnSpc>
                        <a:spcBef>
                          <a:spcPts val="0"/>
                        </a:spcBef>
                        <a:spcAft>
                          <a:spcPts val="0"/>
                        </a:spcAft>
                        <a:buNone/>
                      </a:pPr>
                      <a:r>
                        <a:rPr lang="en-GB" sz="1000"/>
                        <a:t>166 </a:t>
                      </a:r>
                      <a:endParaRPr sz="10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63500" marR="63500" lvl="0" indent="0" algn="l" rtl="0">
                        <a:lnSpc>
                          <a:spcPct val="115000"/>
                        </a:lnSpc>
                        <a:spcBef>
                          <a:spcPts val="0"/>
                        </a:spcBef>
                        <a:spcAft>
                          <a:spcPts val="0"/>
                        </a:spcAft>
                        <a:buNone/>
                      </a:pPr>
                      <a:r>
                        <a:rPr lang="en-GB" sz="1000"/>
                        <a:t>145 </a:t>
                      </a:r>
                      <a:endParaRPr sz="10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63500" marR="63500" lvl="0" indent="0" algn="l" rtl="0">
                        <a:lnSpc>
                          <a:spcPct val="115000"/>
                        </a:lnSpc>
                        <a:spcBef>
                          <a:spcPts val="0"/>
                        </a:spcBef>
                        <a:spcAft>
                          <a:spcPts val="0"/>
                        </a:spcAft>
                        <a:buNone/>
                      </a:pPr>
                      <a:r>
                        <a:rPr lang="en-GB" sz="1000"/>
                        <a:t>181 </a:t>
                      </a:r>
                      <a:endParaRPr sz="10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63500" marR="63500" lvl="0" indent="0" algn="l" rtl="0">
                        <a:lnSpc>
                          <a:spcPct val="115000"/>
                        </a:lnSpc>
                        <a:spcBef>
                          <a:spcPts val="0"/>
                        </a:spcBef>
                        <a:spcAft>
                          <a:spcPts val="0"/>
                        </a:spcAft>
                        <a:buNone/>
                      </a:pPr>
                      <a:r>
                        <a:rPr lang="en-GB" sz="1000"/>
                        <a:t>183 </a:t>
                      </a:r>
                      <a:endParaRPr sz="10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383550">
                <a:tc vMerge="1">
                  <a:txBody>
                    <a:bodyPr/>
                    <a:lstStyle/>
                    <a:p>
                      <a:endParaRPr lang="en-US"/>
                    </a:p>
                  </a:txBody>
                  <a:tcPr/>
                </a:tc>
                <a:tc>
                  <a:txBody>
                    <a:bodyPr/>
                    <a:lstStyle/>
                    <a:p>
                      <a:pPr marL="63500" marR="63500" lvl="0" indent="0" algn="l" rtl="0">
                        <a:lnSpc>
                          <a:spcPct val="115000"/>
                        </a:lnSpc>
                        <a:spcBef>
                          <a:spcPts val="0"/>
                        </a:spcBef>
                        <a:spcAft>
                          <a:spcPts val="0"/>
                        </a:spcAft>
                        <a:buNone/>
                      </a:pPr>
                      <a:r>
                        <a:rPr lang="en-GB" sz="900"/>
                        <a:t>Lesbian </a:t>
                      </a:r>
                      <a:endParaRPr sz="9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63500" marR="63500" lvl="0" indent="0" algn="l" rtl="0">
                        <a:lnSpc>
                          <a:spcPct val="115000"/>
                        </a:lnSpc>
                        <a:spcBef>
                          <a:spcPts val="0"/>
                        </a:spcBef>
                        <a:spcAft>
                          <a:spcPts val="0"/>
                        </a:spcAft>
                        <a:buNone/>
                      </a:pPr>
                      <a:r>
                        <a:rPr lang="en-GB" sz="1000"/>
                        <a:t>243 </a:t>
                      </a:r>
                      <a:endParaRPr sz="10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63500" marR="63500" lvl="0" indent="0" algn="l" rtl="0">
                        <a:lnSpc>
                          <a:spcPct val="115000"/>
                        </a:lnSpc>
                        <a:spcBef>
                          <a:spcPts val="0"/>
                        </a:spcBef>
                        <a:spcAft>
                          <a:spcPts val="0"/>
                        </a:spcAft>
                        <a:buNone/>
                      </a:pPr>
                      <a:r>
                        <a:rPr lang="en-GB" sz="1000"/>
                        <a:t>238 </a:t>
                      </a:r>
                      <a:endParaRPr sz="10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63500" marR="63500" lvl="0" indent="0" algn="l" rtl="0">
                        <a:lnSpc>
                          <a:spcPct val="115000"/>
                        </a:lnSpc>
                        <a:spcBef>
                          <a:spcPts val="0"/>
                        </a:spcBef>
                        <a:spcAft>
                          <a:spcPts val="0"/>
                        </a:spcAft>
                        <a:buNone/>
                      </a:pPr>
                      <a:r>
                        <a:rPr lang="en-GB" sz="1000"/>
                        <a:t>221 </a:t>
                      </a:r>
                      <a:endParaRPr sz="10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63500" marR="63500" lvl="0" indent="0" algn="l" rtl="0">
                        <a:lnSpc>
                          <a:spcPct val="115000"/>
                        </a:lnSpc>
                        <a:spcBef>
                          <a:spcPts val="0"/>
                        </a:spcBef>
                        <a:spcAft>
                          <a:spcPts val="0"/>
                        </a:spcAft>
                        <a:buNone/>
                      </a:pPr>
                      <a:r>
                        <a:rPr lang="en-GB" sz="1000"/>
                        <a:t>173 </a:t>
                      </a:r>
                      <a:endParaRPr sz="10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63500" marR="63500" lvl="0" indent="0" algn="l" rtl="0">
                        <a:lnSpc>
                          <a:spcPct val="115000"/>
                        </a:lnSpc>
                        <a:spcBef>
                          <a:spcPts val="0"/>
                        </a:spcBef>
                        <a:spcAft>
                          <a:spcPts val="0"/>
                        </a:spcAft>
                        <a:buNone/>
                      </a:pPr>
                      <a:r>
                        <a:rPr lang="en-GB" sz="1000"/>
                        <a:t>192 </a:t>
                      </a:r>
                      <a:endParaRPr sz="10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63500" marR="63500" lvl="0" indent="0" algn="l" rtl="0">
                        <a:lnSpc>
                          <a:spcPct val="115000"/>
                        </a:lnSpc>
                        <a:spcBef>
                          <a:spcPts val="0"/>
                        </a:spcBef>
                        <a:spcAft>
                          <a:spcPts val="0"/>
                        </a:spcAft>
                        <a:buNone/>
                      </a:pPr>
                      <a:r>
                        <a:rPr lang="en-GB" sz="1000"/>
                        <a:t>224 </a:t>
                      </a:r>
                      <a:endParaRPr sz="10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63500" marR="63500" lvl="0" indent="0" algn="l" rtl="0">
                        <a:lnSpc>
                          <a:spcPct val="115000"/>
                        </a:lnSpc>
                        <a:spcBef>
                          <a:spcPts val="0"/>
                        </a:spcBef>
                        <a:spcAft>
                          <a:spcPts val="0"/>
                        </a:spcAft>
                        <a:buNone/>
                      </a:pPr>
                      <a:r>
                        <a:rPr lang="en-GB" sz="1000"/>
                        <a:t>213 </a:t>
                      </a:r>
                      <a:endParaRPr sz="10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63500" marR="63500" lvl="0" indent="0" algn="l" rtl="0">
                        <a:lnSpc>
                          <a:spcPct val="115000"/>
                        </a:lnSpc>
                        <a:spcBef>
                          <a:spcPts val="0"/>
                        </a:spcBef>
                        <a:spcAft>
                          <a:spcPts val="0"/>
                        </a:spcAft>
                        <a:buNone/>
                      </a:pPr>
                      <a:r>
                        <a:rPr lang="en-GB" sz="1000"/>
                        <a:t>217 </a:t>
                      </a:r>
                      <a:endParaRPr sz="10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383550">
                <a:tc vMerge="1">
                  <a:txBody>
                    <a:bodyPr/>
                    <a:lstStyle/>
                    <a:p>
                      <a:endParaRPr lang="en-US"/>
                    </a:p>
                  </a:txBody>
                  <a:tcPr/>
                </a:tc>
                <a:tc>
                  <a:txBody>
                    <a:bodyPr/>
                    <a:lstStyle/>
                    <a:p>
                      <a:pPr marL="63500" marR="63500" lvl="0" indent="0" algn="l" rtl="0">
                        <a:lnSpc>
                          <a:spcPct val="115000"/>
                        </a:lnSpc>
                        <a:spcBef>
                          <a:spcPts val="0"/>
                        </a:spcBef>
                        <a:spcAft>
                          <a:spcPts val="0"/>
                        </a:spcAft>
                        <a:buNone/>
                      </a:pPr>
                      <a:r>
                        <a:rPr lang="en-GB" sz="900"/>
                        <a:t>Bisexual </a:t>
                      </a:r>
                      <a:endParaRPr sz="9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63500" marR="63500" lvl="0" indent="0" algn="l" rtl="0">
                        <a:lnSpc>
                          <a:spcPct val="115000"/>
                        </a:lnSpc>
                        <a:spcBef>
                          <a:spcPts val="0"/>
                        </a:spcBef>
                        <a:spcAft>
                          <a:spcPts val="0"/>
                        </a:spcAft>
                        <a:buNone/>
                      </a:pPr>
                      <a:r>
                        <a:rPr lang="en-GB" sz="1000"/>
                        <a:t>1147 </a:t>
                      </a:r>
                      <a:endParaRPr sz="10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63500" marR="63500" lvl="0" indent="0" algn="l" rtl="0">
                        <a:lnSpc>
                          <a:spcPct val="115000"/>
                        </a:lnSpc>
                        <a:spcBef>
                          <a:spcPts val="0"/>
                        </a:spcBef>
                        <a:spcAft>
                          <a:spcPts val="0"/>
                        </a:spcAft>
                        <a:buNone/>
                      </a:pPr>
                      <a:r>
                        <a:rPr lang="en-GB" sz="1000"/>
                        <a:t>1233 </a:t>
                      </a:r>
                      <a:endParaRPr sz="10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63500" marR="63500" lvl="0" indent="0" algn="l" rtl="0">
                        <a:lnSpc>
                          <a:spcPct val="115000"/>
                        </a:lnSpc>
                        <a:spcBef>
                          <a:spcPts val="0"/>
                        </a:spcBef>
                        <a:spcAft>
                          <a:spcPts val="0"/>
                        </a:spcAft>
                        <a:buNone/>
                      </a:pPr>
                      <a:r>
                        <a:rPr lang="en-GB" sz="1000"/>
                        <a:t>1274 </a:t>
                      </a:r>
                      <a:endParaRPr sz="10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63500" marR="63500" lvl="0" indent="0" algn="l" rtl="0">
                        <a:lnSpc>
                          <a:spcPct val="115000"/>
                        </a:lnSpc>
                        <a:spcBef>
                          <a:spcPts val="0"/>
                        </a:spcBef>
                        <a:spcAft>
                          <a:spcPts val="0"/>
                        </a:spcAft>
                        <a:buNone/>
                      </a:pPr>
                      <a:r>
                        <a:rPr lang="en-GB" sz="1000"/>
                        <a:t>1112 </a:t>
                      </a:r>
                      <a:endParaRPr sz="10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63500" marR="63500" lvl="0" indent="0" algn="l" rtl="0">
                        <a:lnSpc>
                          <a:spcPct val="115000"/>
                        </a:lnSpc>
                        <a:spcBef>
                          <a:spcPts val="0"/>
                        </a:spcBef>
                        <a:spcAft>
                          <a:spcPts val="0"/>
                        </a:spcAft>
                        <a:buNone/>
                      </a:pPr>
                      <a:r>
                        <a:rPr lang="en-GB" sz="1000"/>
                        <a:t>1109 </a:t>
                      </a:r>
                      <a:endParaRPr sz="10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63500" marR="63500" lvl="0" indent="0" algn="l" rtl="0">
                        <a:lnSpc>
                          <a:spcPct val="115000"/>
                        </a:lnSpc>
                        <a:spcBef>
                          <a:spcPts val="0"/>
                        </a:spcBef>
                        <a:spcAft>
                          <a:spcPts val="0"/>
                        </a:spcAft>
                        <a:buNone/>
                      </a:pPr>
                      <a:r>
                        <a:rPr lang="en-GB" sz="1000"/>
                        <a:t>1163 </a:t>
                      </a:r>
                      <a:endParaRPr sz="10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63500" marR="63500" lvl="0" indent="0" algn="l" rtl="0">
                        <a:lnSpc>
                          <a:spcPct val="115000"/>
                        </a:lnSpc>
                        <a:spcBef>
                          <a:spcPts val="0"/>
                        </a:spcBef>
                        <a:spcAft>
                          <a:spcPts val="0"/>
                        </a:spcAft>
                        <a:buNone/>
                      </a:pPr>
                      <a:r>
                        <a:rPr lang="en-GB" sz="1000"/>
                        <a:t>978 </a:t>
                      </a:r>
                      <a:endParaRPr sz="10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63500" marR="63500" lvl="0" indent="0" algn="l" rtl="0">
                        <a:lnSpc>
                          <a:spcPct val="115000"/>
                        </a:lnSpc>
                        <a:spcBef>
                          <a:spcPts val="0"/>
                        </a:spcBef>
                        <a:spcAft>
                          <a:spcPts val="0"/>
                        </a:spcAft>
                        <a:buNone/>
                      </a:pPr>
                      <a:r>
                        <a:rPr lang="en-GB" sz="1000"/>
                        <a:t>934 </a:t>
                      </a:r>
                      <a:endParaRPr sz="10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r h="383550">
                <a:tc vMerge="1">
                  <a:txBody>
                    <a:bodyPr/>
                    <a:lstStyle/>
                    <a:p>
                      <a:endParaRPr lang="en-US"/>
                    </a:p>
                  </a:txBody>
                  <a:tcPr/>
                </a:tc>
                <a:tc>
                  <a:txBody>
                    <a:bodyPr/>
                    <a:lstStyle/>
                    <a:p>
                      <a:pPr marL="63500" marR="63500" lvl="0" indent="0" algn="l" rtl="0">
                        <a:lnSpc>
                          <a:spcPct val="115000"/>
                        </a:lnSpc>
                        <a:spcBef>
                          <a:spcPts val="0"/>
                        </a:spcBef>
                        <a:spcAft>
                          <a:spcPts val="0"/>
                        </a:spcAft>
                        <a:buNone/>
                      </a:pPr>
                      <a:r>
                        <a:rPr lang="en-GB" sz="900"/>
                        <a:t>Asexual </a:t>
                      </a:r>
                      <a:endParaRPr sz="9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63500" marR="63500" lvl="0" indent="0" algn="l" rtl="0">
                        <a:lnSpc>
                          <a:spcPct val="115000"/>
                        </a:lnSpc>
                        <a:spcBef>
                          <a:spcPts val="0"/>
                        </a:spcBef>
                        <a:spcAft>
                          <a:spcPts val="0"/>
                        </a:spcAft>
                        <a:buNone/>
                      </a:pPr>
                      <a:r>
                        <a:rPr lang="en-GB" sz="1000"/>
                        <a:t>229 </a:t>
                      </a:r>
                      <a:endParaRPr sz="10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63500" marR="63500" lvl="0" indent="0" algn="l" rtl="0">
                        <a:lnSpc>
                          <a:spcPct val="115000"/>
                        </a:lnSpc>
                        <a:spcBef>
                          <a:spcPts val="0"/>
                        </a:spcBef>
                        <a:spcAft>
                          <a:spcPts val="0"/>
                        </a:spcAft>
                        <a:buNone/>
                      </a:pPr>
                      <a:r>
                        <a:rPr lang="en-GB" sz="1000"/>
                        <a:t>211 </a:t>
                      </a:r>
                      <a:endParaRPr sz="10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63500" marR="63500" lvl="0" indent="0" algn="l" rtl="0">
                        <a:lnSpc>
                          <a:spcPct val="115000"/>
                        </a:lnSpc>
                        <a:spcBef>
                          <a:spcPts val="0"/>
                        </a:spcBef>
                        <a:spcAft>
                          <a:spcPts val="0"/>
                        </a:spcAft>
                        <a:buNone/>
                      </a:pPr>
                      <a:r>
                        <a:rPr lang="en-GB" sz="1000"/>
                        <a:t>194 </a:t>
                      </a:r>
                      <a:endParaRPr sz="10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63500" marR="63500" lvl="0" indent="0" algn="l" rtl="0">
                        <a:lnSpc>
                          <a:spcPct val="115000"/>
                        </a:lnSpc>
                        <a:spcBef>
                          <a:spcPts val="0"/>
                        </a:spcBef>
                        <a:spcAft>
                          <a:spcPts val="0"/>
                        </a:spcAft>
                        <a:buNone/>
                      </a:pPr>
                      <a:r>
                        <a:rPr lang="en-GB" sz="1000"/>
                        <a:t>160 </a:t>
                      </a:r>
                      <a:endParaRPr sz="10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63500" marR="63500" lvl="0" indent="0" algn="l" rtl="0">
                        <a:lnSpc>
                          <a:spcPct val="115000"/>
                        </a:lnSpc>
                        <a:spcBef>
                          <a:spcPts val="0"/>
                        </a:spcBef>
                        <a:spcAft>
                          <a:spcPts val="0"/>
                        </a:spcAft>
                        <a:buNone/>
                      </a:pPr>
                      <a:r>
                        <a:rPr lang="en-GB" sz="1000"/>
                        <a:t>149 </a:t>
                      </a:r>
                      <a:endParaRPr sz="10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63500" marR="63500" lvl="0" indent="0" algn="l" rtl="0">
                        <a:lnSpc>
                          <a:spcPct val="115000"/>
                        </a:lnSpc>
                        <a:spcBef>
                          <a:spcPts val="0"/>
                        </a:spcBef>
                        <a:spcAft>
                          <a:spcPts val="0"/>
                        </a:spcAft>
                        <a:buNone/>
                      </a:pPr>
                      <a:r>
                        <a:rPr lang="en-GB" sz="1000"/>
                        <a:t>162 </a:t>
                      </a:r>
                      <a:endParaRPr sz="10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63500" marR="63500" lvl="0" indent="0" algn="l" rtl="0">
                        <a:lnSpc>
                          <a:spcPct val="115000"/>
                        </a:lnSpc>
                        <a:spcBef>
                          <a:spcPts val="0"/>
                        </a:spcBef>
                        <a:spcAft>
                          <a:spcPts val="0"/>
                        </a:spcAft>
                        <a:buNone/>
                      </a:pPr>
                      <a:r>
                        <a:rPr lang="en-GB" sz="1000"/>
                        <a:t>162 </a:t>
                      </a:r>
                      <a:endParaRPr sz="10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63500" marR="63500" lvl="0" indent="0" algn="l" rtl="0">
                        <a:lnSpc>
                          <a:spcPct val="115000"/>
                        </a:lnSpc>
                        <a:spcBef>
                          <a:spcPts val="0"/>
                        </a:spcBef>
                        <a:spcAft>
                          <a:spcPts val="0"/>
                        </a:spcAft>
                        <a:buNone/>
                      </a:pPr>
                      <a:r>
                        <a:rPr lang="en-GB" sz="1000"/>
                        <a:t>142 </a:t>
                      </a:r>
                      <a:endParaRPr sz="10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8"/>
                  </a:ext>
                </a:extLst>
              </a:tr>
              <a:tr h="383550">
                <a:tc vMerge="1">
                  <a:txBody>
                    <a:bodyPr/>
                    <a:lstStyle/>
                    <a:p>
                      <a:endParaRPr lang="en-US"/>
                    </a:p>
                  </a:txBody>
                  <a:tcPr/>
                </a:tc>
                <a:tc>
                  <a:txBody>
                    <a:bodyPr/>
                    <a:lstStyle/>
                    <a:p>
                      <a:pPr marL="63500" marR="63500" lvl="0" indent="0" algn="l" rtl="0">
                        <a:lnSpc>
                          <a:spcPct val="115000"/>
                        </a:lnSpc>
                        <a:spcBef>
                          <a:spcPts val="0"/>
                        </a:spcBef>
                        <a:spcAft>
                          <a:spcPts val="0"/>
                        </a:spcAft>
                        <a:buNone/>
                      </a:pPr>
                      <a:r>
                        <a:rPr lang="en-GB" sz="900"/>
                        <a:t>Queer </a:t>
                      </a:r>
                      <a:endParaRPr sz="9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gridSpan="2">
                  <a:txBody>
                    <a:bodyPr/>
                    <a:lstStyle/>
                    <a:p>
                      <a:pPr marL="63500" marR="63500" lvl="0" indent="0" algn="l" rtl="0">
                        <a:lnSpc>
                          <a:spcPct val="115000"/>
                        </a:lnSpc>
                        <a:spcBef>
                          <a:spcPts val="0"/>
                        </a:spcBef>
                        <a:spcAft>
                          <a:spcPts val="0"/>
                        </a:spcAft>
                        <a:buNone/>
                      </a:pPr>
                      <a:r>
                        <a:rPr lang="en-GB" sz="1000"/>
                        <a:t> N/A - Not collected </a:t>
                      </a:r>
                      <a:endParaRPr sz="10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hMerge="1">
                  <a:txBody>
                    <a:bodyPr/>
                    <a:lstStyle/>
                    <a:p>
                      <a:endParaRPr lang="en-US"/>
                    </a:p>
                  </a:txBody>
                  <a:tcPr/>
                </a:tc>
                <a:tc>
                  <a:txBody>
                    <a:bodyPr/>
                    <a:lstStyle/>
                    <a:p>
                      <a:pPr marL="63500" marR="63500" lvl="0" indent="0" algn="l" rtl="0">
                        <a:lnSpc>
                          <a:spcPct val="115000"/>
                        </a:lnSpc>
                        <a:spcBef>
                          <a:spcPts val="0"/>
                        </a:spcBef>
                        <a:spcAft>
                          <a:spcPts val="0"/>
                        </a:spcAft>
                        <a:buNone/>
                      </a:pPr>
                      <a:r>
                        <a:rPr lang="en-GB" sz="1000"/>
                        <a:t>122 </a:t>
                      </a:r>
                      <a:endParaRPr sz="10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63500" marR="63500" lvl="0" indent="0" algn="l" rtl="0">
                        <a:lnSpc>
                          <a:spcPct val="115000"/>
                        </a:lnSpc>
                        <a:spcBef>
                          <a:spcPts val="0"/>
                        </a:spcBef>
                        <a:spcAft>
                          <a:spcPts val="0"/>
                        </a:spcAft>
                        <a:buNone/>
                      </a:pPr>
                      <a:r>
                        <a:rPr lang="en-GB" sz="1000"/>
                        <a:t>525 </a:t>
                      </a:r>
                      <a:endParaRPr sz="10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63500" marR="63500" lvl="0" indent="0" algn="l" rtl="0">
                        <a:lnSpc>
                          <a:spcPct val="115000"/>
                        </a:lnSpc>
                        <a:spcBef>
                          <a:spcPts val="0"/>
                        </a:spcBef>
                        <a:spcAft>
                          <a:spcPts val="0"/>
                        </a:spcAft>
                        <a:buNone/>
                      </a:pPr>
                      <a:r>
                        <a:rPr lang="en-GB" sz="1000"/>
                        <a:t>143 </a:t>
                      </a:r>
                      <a:endParaRPr sz="10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63500" marR="63500" lvl="0" indent="0" algn="l" rtl="0">
                        <a:lnSpc>
                          <a:spcPct val="115000"/>
                        </a:lnSpc>
                        <a:spcBef>
                          <a:spcPts val="0"/>
                        </a:spcBef>
                        <a:spcAft>
                          <a:spcPts val="0"/>
                        </a:spcAft>
                        <a:buNone/>
                      </a:pPr>
                      <a:r>
                        <a:rPr lang="en-GB" sz="1000"/>
                        <a:t>177 </a:t>
                      </a:r>
                      <a:endParaRPr sz="10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63500" marR="63500" lvl="0" indent="0" algn="l" rtl="0">
                        <a:lnSpc>
                          <a:spcPct val="115000"/>
                        </a:lnSpc>
                        <a:spcBef>
                          <a:spcPts val="0"/>
                        </a:spcBef>
                        <a:spcAft>
                          <a:spcPts val="0"/>
                        </a:spcAft>
                        <a:buNone/>
                      </a:pPr>
                      <a:r>
                        <a:rPr lang="en-GB" sz="1000"/>
                        <a:t>128 </a:t>
                      </a:r>
                      <a:endParaRPr sz="10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63500" marR="63500" lvl="0" indent="0" algn="l" rtl="0">
                        <a:lnSpc>
                          <a:spcPct val="115000"/>
                        </a:lnSpc>
                        <a:spcBef>
                          <a:spcPts val="0"/>
                        </a:spcBef>
                        <a:spcAft>
                          <a:spcPts val="0"/>
                        </a:spcAft>
                        <a:buNone/>
                      </a:pPr>
                      <a:r>
                        <a:rPr lang="en-GB" sz="1000"/>
                        <a:t>134 </a:t>
                      </a:r>
                      <a:endParaRPr sz="10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9"/>
                  </a:ext>
                </a:extLst>
              </a:tr>
              <a:tr h="383550">
                <a:tc gridSpan="2">
                  <a:txBody>
                    <a:bodyPr/>
                    <a:lstStyle/>
                    <a:p>
                      <a:pPr marL="63500" marR="63500" lvl="0" indent="0" algn="l" rtl="0">
                        <a:lnSpc>
                          <a:spcPct val="115000"/>
                        </a:lnSpc>
                        <a:spcBef>
                          <a:spcPts val="0"/>
                        </a:spcBef>
                        <a:spcAft>
                          <a:spcPts val="0"/>
                        </a:spcAft>
                        <a:buNone/>
                      </a:pPr>
                      <a:r>
                        <a:rPr lang="en-GB" sz="1000"/>
                        <a:t> </a:t>
                      </a:r>
                      <a:r>
                        <a:rPr lang="en-GB" sz="1000" b="1"/>
                        <a:t>Full sample</a:t>
                      </a:r>
                      <a:r>
                        <a:rPr lang="en-GB" sz="1000"/>
                        <a:t> </a:t>
                      </a:r>
                      <a:endParaRPr sz="10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hMerge="1">
                  <a:txBody>
                    <a:bodyPr/>
                    <a:lstStyle/>
                    <a:p>
                      <a:endParaRPr lang="en-US"/>
                    </a:p>
                  </a:txBody>
                  <a:tcPr/>
                </a:tc>
                <a:tc>
                  <a:txBody>
                    <a:bodyPr/>
                    <a:lstStyle/>
                    <a:p>
                      <a:pPr marL="63500" marR="63500" lvl="0" indent="0" algn="l" rtl="0">
                        <a:lnSpc>
                          <a:spcPct val="115000"/>
                        </a:lnSpc>
                        <a:spcBef>
                          <a:spcPts val="0"/>
                        </a:spcBef>
                        <a:spcAft>
                          <a:spcPts val="0"/>
                        </a:spcAft>
                        <a:buNone/>
                      </a:pPr>
                      <a:r>
                        <a:rPr lang="en-GB" sz="1000" b="1"/>
                        <a:t>14057</a:t>
                      </a:r>
                      <a:r>
                        <a:rPr lang="en-GB" sz="1000"/>
                        <a:t> </a:t>
                      </a:r>
                      <a:endParaRPr sz="10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63500" marR="63500" lvl="0" indent="0" algn="l" rtl="0">
                        <a:lnSpc>
                          <a:spcPct val="115000"/>
                        </a:lnSpc>
                        <a:spcBef>
                          <a:spcPts val="0"/>
                        </a:spcBef>
                        <a:spcAft>
                          <a:spcPts val="0"/>
                        </a:spcAft>
                        <a:buNone/>
                      </a:pPr>
                      <a:r>
                        <a:rPr lang="en-GB" sz="1000" b="1"/>
                        <a:t>14046</a:t>
                      </a:r>
                      <a:r>
                        <a:rPr lang="en-GB" sz="1000"/>
                        <a:t> </a:t>
                      </a:r>
                      <a:endParaRPr sz="10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63500" marR="63500" lvl="0" indent="0" algn="l" rtl="0">
                        <a:lnSpc>
                          <a:spcPct val="115000"/>
                        </a:lnSpc>
                        <a:spcBef>
                          <a:spcPts val="0"/>
                        </a:spcBef>
                        <a:spcAft>
                          <a:spcPts val="0"/>
                        </a:spcAft>
                        <a:buNone/>
                      </a:pPr>
                      <a:r>
                        <a:rPr lang="en-GB" sz="1000" b="1"/>
                        <a:t>14072</a:t>
                      </a:r>
                      <a:r>
                        <a:rPr lang="en-GB" sz="1000"/>
                        <a:t> </a:t>
                      </a:r>
                      <a:endParaRPr sz="10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63500" marR="63500" lvl="0" indent="0" algn="l" rtl="0">
                        <a:lnSpc>
                          <a:spcPct val="115000"/>
                        </a:lnSpc>
                        <a:spcBef>
                          <a:spcPts val="0"/>
                        </a:spcBef>
                        <a:spcAft>
                          <a:spcPts val="0"/>
                        </a:spcAft>
                        <a:buNone/>
                      </a:pPr>
                      <a:r>
                        <a:rPr lang="en-GB" sz="1000" b="1"/>
                        <a:t>10227</a:t>
                      </a:r>
                      <a:r>
                        <a:rPr lang="en-GB" sz="1000"/>
                        <a:t> </a:t>
                      </a:r>
                      <a:endParaRPr sz="10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63500" marR="63500" lvl="0" indent="0" algn="l" rtl="0">
                        <a:lnSpc>
                          <a:spcPct val="115000"/>
                        </a:lnSpc>
                        <a:spcBef>
                          <a:spcPts val="0"/>
                        </a:spcBef>
                        <a:spcAft>
                          <a:spcPts val="0"/>
                        </a:spcAft>
                        <a:buNone/>
                      </a:pPr>
                      <a:r>
                        <a:rPr lang="en-GB" sz="1000" b="1"/>
                        <a:t>10186</a:t>
                      </a:r>
                      <a:r>
                        <a:rPr lang="en-GB" sz="1000"/>
                        <a:t> </a:t>
                      </a:r>
                      <a:endParaRPr sz="10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63500" marR="63500" lvl="0" indent="0" algn="l" rtl="0">
                        <a:lnSpc>
                          <a:spcPct val="115000"/>
                        </a:lnSpc>
                        <a:spcBef>
                          <a:spcPts val="0"/>
                        </a:spcBef>
                        <a:spcAft>
                          <a:spcPts val="0"/>
                        </a:spcAft>
                        <a:buNone/>
                      </a:pPr>
                      <a:r>
                        <a:rPr lang="en-GB" sz="1000" b="1"/>
                        <a:t>10142</a:t>
                      </a:r>
                      <a:r>
                        <a:rPr lang="en-GB" sz="1000"/>
                        <a:t> </a:t>
                      </a:r>
                      <a:endParaRPr sz="10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63500" marR="63500" lvl="0" indent="0" algn="l" rtl="0">
                        <a:lnSpc>
                          <a:spcPct val="115000"/>
                        </a:lnSpc>
                        <a:spcBef>
                          <a:spcPts val="0"/>
                        </a:spcBef>
                        <a:spcAft>
                          <a:spcPts val="0"/>
                        </a:spcAft>
                        <a:buNone/>
                      </a:pPr>
                      <a:r>
                        <a:rPr lang="en-GB" sz="1000" b="1"/>
                        <a:t>10163</a:t>
                      </a:r>
                      <a:r>
                        <a:rPr lang="en-GB" sz="1000"/>
                        <a:t> </a:t>
                      </a:r>
                      <a:endParaRPr sz="10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63500" marR="63500" lvl="0" indent="0" algn="l" rtl="0">
                        <a:lnSpc>
                          <a:spcPct val="115000"/>
                        </a:lnSpc>
                        <a:spcBef>
                          <a:spcPts val="0"/>
                        </a:spcBef>
                        <a:spcAft>
                          <a:spcPts val="0"/>
                        </a:spcAft>
                        <a:buNone/>
                      </a:pPr>
                      <a:r>
                        <a:rPr lang="en-GB" sz="1000" b="1"/>
                        <a:t>10319</a:t>
                      </a:r>
                      <a:r>
                        <a:rPr lang="en-GB" sz="1000"/>
                        <a:t> </a:t>
                      </a:r>
                      <a:endParaRPr sz="10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10"/>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g2ce2fdb9d05_0_34"/>
          <p:cNvSpPr txBox="1">
            <a:spLocks noGrp="1"/>
          </p:cNvSpPr>
          <p:nvPr>
            <p:ph type="title"/>
          </p:nvPr>
        </p:nvSpPr>
        <p:spPr>
          <a:xfrm>
            <a:off x="479425" y="743696"/>
            <a:ext cx="11211900" cy="6690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3600"/>
              <a:buNone/>
            </a:pPr>
            <a:r>
              <a:rPr lang="en-GB"/>
              <a:t>What are we focusing on? </a:t>
            </a:r>
            <a:endParaRPr/>
          </a:p>
        </p:txBody>
      </p:sp>
      <p:sp>
        <p:nvSpPr>
          <p:cNvPr id="110" name="Google Shape;110;g2ce2fdb9d05_0_34"/>
          <p:cNvSpPr txBox="1">
            <a:spLocks noGrp="1"/>
          </p:cNvSpPr>
          <p:nvPr>
            <p:ph type="body" idx="1"/>
          </p:nvPr>
        </p:nvSpPr>
        <p:spPr>
          <a:xfrm>
            <a:off x="479425" y="1697283"/>
            <a:ext cx="11211900" cy="4277400"/>
          </a:xfrm>
          <a:prstGeom prst="rect">
            <a:avLst/>
          </a:prstGeom>
          <a:noFill/>
          <a:ln>
            <a:noFill/>
          </a:ln>
        </p:spPr>
        <p:txBody>
          <a:bodyPr spcFirstLastPara="1" wrap="square" lIns="91425" tIns="45700" rIns="91425" bIns="45700" anchor="t" anchorCtr="0">
            <a:noAutofit/>
          </a:bodyPr>
          <a:lstStyle/>
          <a:p>
            <a:pPr marL="457200" lvl="0" indent="-381000" algn="l" rtl="0">
              <a:lnSpc>
                <a:spcPct val="150000"/>
              </a:lnSpc>
              <a:spcBef>
                <a:spcPts val="1000"/>
              </a:spcBef>
              <a:spcAft>
                <a:spcPts val="0"/>
              </a:spcAft>
              <a:buSzPts val="2400"/>
              <a:buChar char="•"/>
            </a:pPr>
            <a:r>
              <a:rPr lang="en-GB" sz="2200" dirty="0"/>
              <a:t>Mental health - binary, self reported.</a:t>
            </a:r>
            <a:endParaRPr sz="2200" dirty="0"/>
          </a:p>
          <a:p>
            <a:pPr marL="457200" lvl="0" indent="-381000" algn="l" rtl="0">
              <a:lnSpc>
                <a:spcPct val="150000"/>
              </a:lnSpc>
              <a:spcBef>
                <a:spcPts val="1000"/>
              </a:spcBef>
              <a:spcAft>
                <a:spcPts val="0"/>
              </a:spcAft>
              <a:buSzPts val="2400"/>
              <a:buChar char="•"/>
            </a:pPr>
            <a:r>
              <a:rPr lang="en-GB" sz="2200" dirty="0"/>
              <a:t>Subjective Wellbeing, captured through 1-10 scale using ONS 4;</a:t>
            </a:r>
            <a:endParaRPr sz="2200" dirty="0"/>
          </a:p>
          <a:p>
            <a:pPr lvl="1" algn="l" rtl="0">
              <a:lnSpc>
                <a:spcPct val="150000"/>
              </a:lnSpc>
              <a:spcBef>
                <a:spcPts val="0"/>
              </a:spcBef>
              <a:spcAft>
                <a:spcPts val="0"/>
              </a:spcAft>
              <a:buSzPts val="2000"/>
              <a:buFont typeface="Wingdings" panose="05000000000000000000" pitchFamily="2" charset="2"/>
              <a:buChar char="Ø"/>
            </a:pPr>
            <a:r>
              <a:rPr lang="en-GB" sz="2200" dirty="0"/>
              <a:t>Happiness</a:t>
            </a:r>
            <a:endParaRPr sz="2200" dirty="0"/>
          </a:p>
          <a:p>
            <a:pPr lvl="1" algn="l" rtl="0">
              <a:lnSpc>
                <a:spcPct val="150000"/>
              </a:lnSpc>
              <a:spcBef>
                <a:spcPts val="500"/>
              </a:spcBef>
              <a:spcAft>
                <a:spcPts val="0"/>
              </a:spcAft>
              <a:buSzPts val="2000"/>
              <a:buFont typeface="Wingdings" panose="05000000000000000000" pitchFamily="2" charset="2"/>
              <a:buChar char="Ø"/>
            </a:pPr>
            <a:r>
              <a:rPr lang="en-GB" sz="2200" dirty="0"/>
              <a:t>Worthwhileness</a:t>
            </a:r>
            <a:endParaRPr sz="2200" dirty="0"/>
          </a:p>
          <a:p>
            <a:pPr lvl="1" algn="l" rtl="0">
              <a:lnSpc>
                <a:spcPct val="150000"/>
              </a:lnSpc>
              <a:spcBef>
                <a:spcPts val="500"/>
              </a:spcBef>
              <a:spcAft>
                <a:spcPts val="0"/>
              </a:spcAft>
              <a:buSzPts val="2000"/>
              <a:buFont typeface="Wingdings" panose="05000000000000000000" pitchFamily="2" charset="2"/>
              <a:buChar char="Ø"/>
            </a:pPr>
            <a:r>
              <a:rPr lang="en-GB" sz="2200" dirty="0"/>
              <a:t>Life Satisfaction</a:t>
            </a:r>
            <a:endParaRPr sz="2200" dirty="0"/>
          </a:p>
          <a:p>
            <a:pPr lvl="1" algn="l" rtl="0">
              <a:lnSpc>
                <a:spcPct val="150000"/>
              </a:lnSpc>
              <a:spcBef>
                <a:spcPts val="500"/>
              </a:spcBef>
              <a:spcAft>
                <a:spcPts val="0"/>
              </a:spcAft>
              <a:buSzPts val="2000"/>
              <a:buFont typeface="Wingdings" panose="05000000000000000000" pitchFamily="2" charset="2"/>
              <a:buChar char="Ø"/>
            </a:pPr>
            <a:r>
              <a:rPr lang="en-GB" sz="2200" dirty="0"/>
              <a:t>Anxiety (not clinical)  </a:t>
            </a:r>
            <a:endParaRPr sz="2200" dirty="0"/>
          </a:p>
        </p:txBody>
      </p:sp>
      <p:sp>
        <p:nvSpPr>
          <p:cNvPr id="111" name="Google Shape;111;g2ce2fdb9d05_0_34"/>
          <p:cNvSpPr txBox="1">
            <a:spLocks noGrp="1"/>
          </p:cNvSpPr>
          <p:nvPr>
            <p:ph type="body" idx="2"/>
          </p:nvPr>
        </p:nvSpPr>
        <p:spPr>
          <a:xfrm>
            <a:off x="479425" y="6261977"/>
            <a:ext cx="11211900" cy="371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000"/>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g3375c46de0c_0_0"/>
          <p:cNvSpPr txBox="1">
            <a:spLocks noGrp="1"/>
          </p:cNvSpPr>
          <p:nvPr>
            <p:ph type="title"/>
          </p:nvPr>
        </p:nvSpPr>
        <p:spPr>
          <a:xfrm>
            <a:off x="479425" y="743696"/>
            <a:ext cx="11211900" cy="669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a:t>Mental Health Over time</a:t>
            </a:r>
            <a:endParaRPr/>
          </a:p>
        </p:txBody>
      </p:sp>
      <p:sp>
        <p:nvSpPr>
          <p:cNvPr id="118" name="Google Shape;118;g3375c46de0c_0_0"/>
          <p:cNvSpPr txBox="1">
            <a:spLocks noGrp="1"/>
          </p:cNvSpPr>
          <p:nvPr>
            <p:ph type="body" idx="2"/>
          </p:nvPr>
        </p:nvSpPr>
        <p:spPr>
          <a:xfrm>
            <a:off x="479425" y="6261977"/>
            <a:ext cx="11211900" cy="371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pic>
        <p:nvPicPr>
          <p:cNvPr id="119" name="Google Shape;119;g3375c46de0c_0_0"/>
          <p:cNvPicPr preferRelativeResize="0"/>
          <p:nvPr/>
        </p:nvPicPr>
        <p:blipFill>
          <a:blip r:embed="rId3">
            <a:alphaModFix/>
          </a:blip>
          <a:stretch>
            <a:fillRect/>
          </a:stretch>
        </p:blipFill>
        <p:spPr>
          <a:xfrm>
            <a:off x="2841588" y="1565096"/>
            <a:ext cx="6508821" cy="454448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g3375c46de0c_0_7"/>
          <p:cNvSpPr txBox="1">
            <a:spLocks noGrp="1"/>
          </p:cNvSpPr>
          <p:nvPr>
            <p:ph type="title"/>
          </p:nvPr>
        </p:nvSpPr>
        <p:spPr>
          <a:xfrm>
            <a:off x="479425" y="743696"/>
            <a:ext cx="11211900" cy="669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a:t>Gender Identity </a:t>
            </a:r>
            <a:endParaRPr/>
          </a:p>
        </p:txBody>
      </p:sp>
      <p:sp>
        <p:nvSpPr>
          <p:cNvPr id="126" name="Google Shape;126;g3375c46de0c_0_7"/>
          <p:cNvSpPr txBox="1">
            <a:spLocks noGrp="1"/>
          </p:cNvSpPr>
          <p:nvPr>
            <p:ph type="body" idx="1"/>
          </p:nvPr>
        </p:nvSpPr>
        <p:spPr>
          <a:xfrm>
            <a:off x="479425" y="1697283"/>
            <a:ext cx="11211900" cy="42774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endParaRPr/>
          </a:p>
        </p:txBody>
      </p:sp>
      <p:sp>
        <p:nvSpPr>
          <p:cNvPr id="127" name="Google Shape;127;g3375c46de0c_0_7"/>
          <p:cNvSpPr txBox="1">
            <a:spLocks noGrp="1"/>
          </p:cNvSpPr>
          <p:nvPr>
            <p:ph type="body" idx="2"/>
          </p:nvPr>
        </p:nvSpPr>
        <p:spPr>
          <a:xfrm>
            <a:off x="479425" y="6261977"/>
            <a:ext cx="11211900" cy="371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pic>
        <p:nvPicPr>
          <p:cNvPr id="128" name="Google Shape;128;g3375c46de0c_0_7"/>
          <p:cNvPicPr preferRelativeResize="0"/>
          <p:nvPr/>
        </p:nvPicPr>
        <p:blipFill>
          <a:blip r:embed="rId3">
            <a:alphaModFix/>
          </a:blip>
          <a:stretch>
            <a:fillRect/>
          </a:stretch>
        </p:blipFill>
        <p:spPr>
          <a:xfrm>
            <a:off x="6374670" y="1697281"/>
            <a:ext cx="5595325" cy="3850999"/>
          </a:xfrm>
          <a:prstGeom prst="rect">
            <a:avLst/>
          </a:prstGeom>
          <a:noFill/>
          <a:ln>
            <a:noFill/>
          </a:ln>
        </p:spPr>
      </p:pic>
      <p:pic>
        <p:nvPicPr>
          <p:cNvPr id="129" name="Google Shape;129;g3375c46de0c_0_7"/>
          <p:cNvPicPr preferRelativeResize="0"/>
          <p:nvPr/>
        </p:nvPicPr>
        <p:blipFill>
          <a:blip r:embed="rId4">
            <a:alphaModFix/>
          </a:blip>
          <a:stretch>
            <a:fillRect/>
          </a:stretch>
        </p:blipFill>
        <p:spPr>
          <a:xfrm>
            <a:off x="200755" y="1697283"/>
            <a:ext cx="5895245" cy="3850998"/>
          </a:xfrm>
          <a:prstGeom prst="rect">
            <a:avLst/>
          </a:prstGeom>
          <a:noFill/>
          <a:ln>
            <a:noFill/>
          </a:ln>
        </p:spPr>
      </p:pic>
    </p:spTree>
  </p:cSld>
  <p:clrMapOvr>
    <a:masterClrMapping/>
  </p:clrMapOvr>
</p:sld>
</file>

<file path=ppt/theme/theme1.xml><?xml version="1.0" encoding="utf-8"?>
<a:theme xmlns:a="http://schemas.openxmlformats.org/drawingml/2006/main" name="Title Slides">
  <a:themeElements>
    <a:clrScheme name="The Policy Institute Colour Palette">
      <a:dk1>
        <a:srgbClr val="092C50"/>
      </a:dk1>
      <a:lt1>
        <a:srgbClr val="E3E3E3"/>
      </a:lt1>
      <a:dk2>
        <a:srgbClr val="E4E4E2"/>
      </a:dk2>
      <a:lt2>
        <a:srgbClr val="E4E4E2"/>
      </a:lt2>
      <a:accent1>
        <a:srgbClr val="092C50"/>
      </a:accent1>
      <a:accent2>
        <a:srgbClr val="501491"/>
      </a:accent2>
      <a:accent3>
        <a:srgbClr val="00B9E1"/>
      </a:accent3>
      <a:accent4>
        <a:srgbClr val="C8E128"/>
      </a:accent4>
      <a:accent5>
        <a:srgbClr val="F4B90E"/>
      </a:accent5>
      <a:accent6>
        <a:srgbClr val="FF5E05"/>
      </a:accent6>
      <a:hlink>
        <a:srgbClr val="092C50"/>
      </a:hlink>
      <a:folHlink>
        <a:srgbClr val="092C5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lternate Content Slide">
  <a:themeElements>
    <a:clrScheme name="The Policy Institute Colour Palette">
      <a:dk1>
        <a:srgbClr val="092C50"/>
      </a:dk1>
      <a:lt1>
        <a:srgbClr val="E3E3E3"/>
      </a:lt1>
      <a:dk2>
        <a:srgbClr val="E4E4E2"/>
      </a:dk2>
      <a:lt2>
        <a:srgbClr val="E4E4E2"/>
      </a:lt2>
      <a:accent1>
        <a:srgbClr val="092C50"/>
      </a:accent1>
      <a:accent2>
        <a:srgbClr val="501491"/>
      </a:accent2>
      <a:accent3>
        <a:srgbClr val="00B9E1"/>
      </a:accent3>
      <a:accent4>
        <a:srgbClr val="C8E128"/>
      </a:accent4>
      <a:accent5>
        <a:srgbClr val="F4B90E"/>
      </a:accent5>
      <a:accent6>
        <a:srgbClr val="FF5E05"/>
      </a:accent6>
      <a:hlink>
        <a:srgbClr val="092C50"/>
      </a:hlink>
      <a:folHlink>
        <a:srgbClr val="092C5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TotalTime>
  <Words>1328</Words>
  <Application>Microsoft Office PowerPoint</Application>
  <PresentationFormat>Widescreen</PresentationFormat>
  <Paragraphs>206</Paragraphs>
  <Slides>25</Slides>
  <Notes>24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25</vt:i4>
      </vt:variant>
    </vt:vector>
  </HeadingPairs>
  <TitlesOfParts>
    <vt:vector size="32" baseType="lpstr">
      <vt:lpstr>Arial</vt:lpstr>
      <vt:lpstr>Play</vt:lpstr>
      <vt:lpstr>Impact</vt:lpstr>
      <vt:lpstr>Calibri</vt:lpstr>
      <vt:lpstr>Wingdings</vt:lpstr>
      <vt:lpstr>Title Slides</vt:lpstr>
      <vt:lpstr>Alternate Content Slide</vt:lpstr>
      <vt:lpstr>Student Mental Health - What Does the Data Say? </vt:lpstr>
      <vt:lpstr>Hi!</vt:lpstr>
      <vt:lpstr>Partners</vt:lpstr>
      <vt:lpstr>Mental Health and time </vt:lpstr>
      <vt:lpstr>Student mental health</vt:lpstr>
      <vt:lpstr>Sample - Student Academic Experience Survey (SAES)</vt:lpstr>
      <vt:lpstr>What are we focusing on? </vt:lpstr>
      <vt:lpstr>Mental Health Over time</vt:lpstr>
      <vt:lpstr>Gender Identity </vt:lpstr>
      <vt:lpstr>Mental Health and Cis/Trans</vt:lpstr>
      <vt:lpstr>Sexuality and Mental Health over time</vt:lpstr>
      <vt:lpstr>Sexuality and Wellbeing</vt:lpstr>
      <vt:lpstr>Ethnicity - a mixed picture</vt:lpstr>
      <vt:lpstr>Class/Socio-Economic background </vt:lpstr>
      <vt:lpstr>Educational and family background</vt:lpstr>
      <vt:lpstr>POLAR Quintile </vt:lpstr>
      <vt:lpstr>Drop Out and Mental Health </vt:lpstr>
      <vt:lpstr>Alongside these graphs</vt:lpstr>
      <vt:lpstr>Foreboding</vt:lpstr>
      <vt:lpstr>Foreboding (2) </vt:lpstr>
      <vt:lpstr>What can we do about it? </vt:lpstr>
      <vt:lpstr>PowerPoint Presentation</vt:lpstr>
      <vt:lpstr>PowerPoint Presentation</vt:lpstr>
      <vt:lpstr>Work</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Alisha Collins</cp:lastModifiedBy>
  <cp:revision>4</cp:revision>
  <dcterms:modified xsi:type="dcterms:W3CDTF">2025-02-20T16:22:32Z</dcterms:modified>
</cp:coreProperties>
</file>