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0698163" cy="7589838"/>
  <p:notesSz cx="7589838" cy="10698163"/>
  <p:embeddedFontLst>
    <p:embeddedFont>
      <p:font typeface="Barlow" pitchFamily="2" charset="77"/>
      <p:regular r:id="rId4"/>
      <p:bold r:id="rId5"/>
      <p:italic r:id="rId6"/>
      <p:boldItalic r:id="rId7"/>
    </p:embeddedFont>
    <p:embeddedFont>
      <p:font typeface="Georgia" panose="02040502050405020303" pitchFamily="18"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5" roundtripDataSignature="AMtx7mg3ie9tcnEXIWLNlP9HR+/tttw1j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712033-3782-214B-95FE-930F6DA882EF}" v="283" dt="2025-08-05T13:31:50.878"/>
    <p1510:client id="{85A1ECF6-99D2-7546-BB01-D83C7537AB52}" v="16" dt="2025-08-05T13:53:57.4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66"/>
  </p:normalViewPr>
  <p:slideViewPr>
    <p:cSldViewPr snapToGrid="0">
      <p:cViewPr varScale="1">
        <p:scale>
          <a:sx n="104" d="100"/>
          <a:sy n="104" d="100"/>
        </p:scale>
        <p:origin x="36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customschemas.google.com/relationships/presentationmetadata" Target="metadata"/><Relationship Id="rId10" Type="http://schemas.openxmlformats.org/officeDocument/2006/relationships/font" Target="fonts/font7.fntdata"/><Relationship Id="rId19" Type="http://schemas.openxmlformats.org/officeDocument/2006/relationships/tableStyles" Target="tableStyle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65200" y="802350"/>
            <a:ext cx="5060125" cy="40118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58975" y="5081600"/>
            <a:ext cx="6071850" cy="48141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1:notes"/>
          <p:cNvSpPr>
            <a:spLocks noGrp="1" noRot="1" noChangeAspect="1"/>
          </p:cNvSpPr>
          <p:nvPr>
            <p:ph type="sldImg" idx="2"/>
          </p:nvPr>
        </p:nvSpPr>
        <p:spPr>
          <a:xfrm>
            <a:off x="-614363" y="0"/>
            <a:ext cx="42291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 name="Google Shape;9;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0" name="Google Shape;10;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a:t>
            </a:fld>
            <a:endParaRPr sz="180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6"/>
        <p:cNvGrpSpPr/>
        <p:nvPr/>
      </p:nvGrpSpPr>
      <p:grpSpPr>
        <a:xfrm>
          <a:off x="0" y="0"/>
          <a:ext cx="0" cy="0"/>
          <a:chOff x="0" y="0"/>
          <a:chExt cx="0" cy="0"/>
        </a:xfrm>
      </p:grpSpPr>
      <p:sp>
        <p:nvSpPr>
          <p:cNvPr id="3" name="Problem statement">
            <a:extLst>
              <a:ext uri="{FF2B5EF4-FFF2-40B4-BE49-F238E27FC236}">
                <a16:creationId xmlns:a16="http://schemas.microsoft.com/office/drawing/2014/main" id="{7DB71B69-DCAA-1AC6-F7C0-5C2F86864A43}"/>
              </a:ext>
            </a:extLst>
          </p:cNvPr>
          <p:cNvSpPr>
            <a:spLocks/>
          </p:cNvSpPr>
          <p:nvPr userDrawn="1"/>
        </p:nvSpPr>
        <p:spPr>
          <a:xfrm>
            <a:off x="73152" y="658368"/>
            <a:ext cx="10552176" cy="1188720"/>
          </a:xfrm>
          <a:prstGeom prst="roundRect">
            <a:avLst>
              <a:gd name="adj" fmla="val 3846"/>
            </a:avLst>
          </a:prstGeom>
          <a:solidFill>
            <a:srgbClr val="214FA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 name="What is the current background, context or situation?">
            <a:extLst>
              <a:ext uri="{FF2B5EF4-FFF2-40B4-BE49-F238E27FC236}">
                <a16:creationId xmlns:a16="http://schemas.microsoft.com/office/drawing/2014/main" id="{CCF19D5C-D2F2-0197-0448-CA8111E99A1B}"/>
              </a:ext>
            </a:extLst>
          </p:cNvPr>
          <p:cNvSpPr>
            <a:spLocks/>
          </p:cNvSpPr>
          <p:nvPr userDrawn="1"/>
        </p:nvSpPr>
        <p:spPr>
          <a:xfrm>
            <a:off x="146145" y="1059211"/>
            <a:ext cx="10405872" cy="731520"/>
          </a:xfrm>
          <a:prstGeom prst="roundRect">
            <a:avLst>
              <a:gd name="adj" fmla="val 6250"/>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 name="Google Shape;12;p1">
            <a:extLst>
              <a:ext uri="{FF2B5EF4-FFF2-40B4-BE49-F238E27FC236}">
                <a16:creationId xmlns:a16="http://schemas.microsoft.com/office/drawing/2014/main" id="{EA6B2807-A49E-3746-FBD7-E4B5F4221438}"/>
              </a:ext>
            </a:extLst>
          </p:cNvPr>
          <p:cNvSpPr>
            <a:spLocks/>
          </p:cNvSpPr>
          <p:nvPr userDrawn="1"/>
        </p:nvSpPr>
        <p:spPr>
          <a:xfrm>
            <a:off x="73152" y="5765551"/>
            <a:ext cx="10552176" cy="1750817"/>
          </a:xfrm>
          <a:prstGeom prst="roundRect">
            <a:avLst>
              <a:gd name="adj" fmla="val 5435"/>
            </a:avLst>
          </a:prstGeom>
          <a:solidFill>
            <a:srgbClr val="214FA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 name="Google Shape;18;p1">
            <a:extLst>
              <a:ext uri="{FF2B5EF4-FFF2-40B4-BE49-F238E27FC236}">
                <a16:creationId xmlns:a16="http://schemas.microsoft.com/office/drawing/2014/main" id="{46CEAF9F-CCF9-6658-7B70-CE99552F3D35}"/>
              </a:ext>
              <a:ext uri="{C183D7F6-B498-43B3-948B-1728B52AA6E4}">
                <adec:decorative xmlns:adec="http://schemas.microsoft.com/office/drawing/2017/decorative" val="1"/>
              </a:ext>
            </a:extLst>
          </p:cNvPr>
          <p:cNvSpPr>
            <a:spLocks/>
          </p:cNvSpPr>
          <p:nvPr userDrawn="1"/>
        </p:nvSpPr>
        <p:spPr>
          <a:xfrm>
            <a:off x="73152" y="1920240"/>
            <a:ext cx="5239512" cy="3772160"/>
          </a:xfrm>
          <a:prstGeom prst="roundRect">
            <a:avLst>
              <a:gd name="adj" fmla="val 977"/>
            </a:avLst>
          </a:prstGeom>
          <a:solidFill>
            <a:srgbClr val="DDEEF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 name="Google Shape;20;p1">
            <a:extLst>
              <a:ext uri="{FF2B5EF4-FFF2-40B4-BE49-F238E27FC236}">
                <a16:creationId xmlns:a16="http://schemas.microsoft.com/office/drawing/2014/main" id="{25B280F9-C451-2841-CC6D-AE6C636595B2}"/>
              </a:ext>
            </a:extLst>
          </p:cNvPr>
          <p:cNvSpPr>
            <a:spLocks/>
          </p:cNvSpPr>
          <p:nvPr userDrawn="1"/>
        </p:nvSpPr>
        <p:spPr>
          <a:xfrm>
            <a:off x="146304"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 name="Google Shape;30;p1">
            <a:extLst>
              <a:ext uri="{FF2B5EF4-FFF2-40B4-BE49-F238E27FC236}">
                <a16:creationId xmlns:a16="http://schemas.microsoft.com/office/drawing/2014/main" id="{70F23D59-DC13-F9A8-2151-9971FD77AA9D}"/>
              </a:ext>
            </a:extLst>
          </p:cNvPr>
          <p:cNvSpPr>
            <a:spLocks/>
          </p:cNvSpPr>
          <p:nvPr userDrawn="1"/>
        </p:nvSpPr>
        <p:spPr>
          <a:xfrm>
            <a:off x="8042148"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 name="Google Shape;23;p1">
            <a:extLst>
              <a:ext uri="{FF2B5EF4-FFF2-40B4-BE49-F238E27FC236}">
                <a16:creationId xmlns:a16="http://schemas.microsoft.com/office/drawing/2014/main" id="{559C160D-1825-556C-94EA-BAA9E87BD981}"/>
              </a:ext>
            </a:extLst>
          </p:cNvPr>
          <p:cNvSpPr>
            <a:spLocks/>
          </p:cNvSpPr>
          <p:nvPr userDrawn="1"/>
        </p:nvSpPr>
        <p:spPr>
          <a:xfrm>
            <a:off x="2729484"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 name="Google Shape;25;p1">
            <a:extLst>
              <a:ext uri="{FF2B5EF4-FFF2-40B4-BE49-F238E27FC236}">
                <a16:creationId xmlns:a16="http://schemas.microsoft.com/office/drawing/2014/main" id="{BC08DC00-C772-0174-6637-D2CAFCB4FCB5}"/>
              </a:ext>
            </a:extLst>
          </p:cNvPr>
          <p:cNvSpPr>
            <a:spLocks/>
          </p:cNvSpPr>
          <p:nvPr userDrawn="1"/>
        </p:nvSpPr>
        <p:spPr>
          <a:xfrm>
            <a:off x="5385816" y="1920240"/>
            <a:ext cx="5239512" cy="3772160"/>
          </a:xfrm>
          <a:prstGeom prst="roundRect">
            <a:avLst>
              <a:gd name="adj" fmla="val 977"/>
            </a:avLst>
          </a:prstGeom>
          <a:solidFill>
            <a:srgbClr val="CAF3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 name="Google Shape;37;p1">
            <a:extLst>
              <a:ext uri="{FF2B5EF4-FFF2-40B4-BE49-F238E27FC236}">
                <a16:creationId xmlns:a16="http://schemas.microsoft.com/office/drawing/2014/main" id="{528F8D27-2B2B-0B26-473D-0652D9F7C575}"/>
              </a:ext>
            </a:extLst>
          </p:cNvPr>
          <p:cNvSpPr>
            <a:spLocks/>
          </p:cNvSpPr>
          <p:nvPr userDrawn="1"/>
        </p:nvSpPr>
        <p:spPr>
          <a:xfrm>
            <a:off x="5458650" y="6227079"/>
            <a:ext cx="5019900" cy="954300"/>
          </a:xfrm>
          <a:prstGeom prst="rect">
            <a:avLst/>
          </a:prstGeom>
          <a:noFill/>
          <a:ln>
            <a:noFill/>
          </a:ln>
        </p:spPr>
        <p:txBody>
          <a:bodyPr spcFirstLastPara="1" wrap="square" lIns="25400" tIns="0" rIns="0" bIns="0" anchor="t" anchorCtr="0">
            <a:noAutofit/>
          </a:bodyPr>
          <a:lstStyle/>
          <a:p>
            <a:pPr marL="0" marR="0" lvl="0" indent="0" algn="l" rtl="0">
              <a:lnSpc>
                <a:spcPct val="92388"/>
              </a:lnSpc>
              <a:spcBef>
                <a:spcPts val="0"/>
              </a:spcBef>
              <a:spcAft>
                <a:spcPts val="0"/>
              </a:spcAft>
              <a:buNone/>
            </a:pPr>
            <a:r>
              <a:rPr lang="en-US" sz="1600">
                <a:solidFill>
                  <a:schemeClr val="dk1"/>
                </a:solidFill>
                <a:latin typeface="Barlow"/>
                <a:ea typeface="Barlow"/>
                <a:cs typeface="Barlow"/>
                <a:sym typeface="Barlow"/>
              </a:rPr>
              <a:t>What are the moderating factors that influence when, for whom, and under what conditions the activity will succeed? What contextual factors may strengthen or prevent the change?</a:t>
            </a:r>
            <a:endParaRPr sz="1600">
              <a:solidFill>
                <a:schemeClr val="dk1"/>
              </a:solidFill>
              <a:latin typeface="Barlow"/>
              <a:ea typeface="Barlow"/>
              <a:cs typeface="Barlow"/>
              <a:sym typeface="Barlow"/>
            </a:endParaRPr>
          </a:p>
        </p:txBody>
      </p:sp>
      <p:sp>
        <p:nvSpPr>
          <p:cNvPr id="16" name="Google Shape;27;p1">
            <a:extLst>
              <a:ext uri="{FF2B5EF4-FFF2-40B4-BE49-F238E27FC236}">
                <a16:creationId xmlns:a16="http://schemas.microsoft.com/office/drawing/2014/main" id="{9F6E5375-6253-6114-27C1-C31213194E3C}"/>
              </a:ext>
            </a:extLst>
          </p:cNvPr>
          <p:cNvSpPr>
            <a:spLocks/>
          </p:cNvSpPr>
          <p:nvPr userDrawn="1"/>
        </p:nvSpPr>
        <p:spPr>
          <a:xfrm>
            <a:off x="5458968"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33;p1">
            <a:extLst>
              <a:ext uri="{FF2B5EF4-FFF2-40B4-BE49-F238E27FC236}">
                <a16:creationId xmlns:a16="http://schemas.microsoft.com/office/drawing/2014/main" id="{3020195E-8467-A82D-A088-B5DFCA0D5A93}"/>
              </a:ext>
            </a:extLst>
          </p:cNvPr>
          <p:cNvSpPr>
            <a:spLocks/>
          </p:cNvSpPr>
          <p:nvPr userDrawn="1"/>
        </p:nvSpPr>
        <p:spPr>
          <a:xfrm>
            <a:off x="146304" y="6149599"/>
            <a:ext cx="5166360" cy="1293617"/>
          </a:xfrm>
          <a:prstGeom prst="roundRect">
            <a:avLst>
              <a:gd name="adj" fmla="val 12500"/>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36;p1">
            <a:extLst>
              <a:ext uri="{FF2B5EF4-FFF2-40B4-BE49-F238E27FC236}">
                <a16:creationId xmlns:a16="http://schemas.microsoft.com/office/drawing/2014/main" id="{6D38A3E3-3E2B-4F42-1D38-9E757F4B645B}"/>
              </a:ext>
            </a:extLst>
          </p:cNvPr>
          <p:cNvSpPr>
            <a:spLocks/>
          </p:cNvSpPr>
          <p:nvPr userDrawn="1"/>
        </p:nvSpPr>
        <p:spPr>
          <a:xfrm>
            <a:off x="5385816" y="6149599"/>
            <a:ext cx="5166360" cy="1293617"/>
          </a:xfrm>
          <a:prstGeom prst="roundRect">
            <a:avLst>
              <a:gd name="adj" fmla="val 12500"/>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27;p1">
            <a:extLst>
              <a:ext uri="{FF2B5EF4-FFF2-40B4-BE49-F238E27FC236}">
                <a16:creationId xmlns:a16="http://schemas.microsoft.com/office/drawing/2014/main" id="{1A802FCA-0082-3725-8786-7B463A8E72A3}"/>
              </a:ext>
            </a:extLst>
          </p:cNvPr>
          <p:cNvSpPr>
            <a:spLocks/>
          </p:cNvSpPr>
          <p:nvPr userDrawn="1"/>
        </p:nvSpPr>
        <p:spPr>
          <a:xfrm>
            <a:off x="8044434" y="2299051"/>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 name="TextBox 1">
            <a:extLst>
              <a:ext uri="{FF2B5EF4-FFF2-40B4-BE49-F238E27FC236}">
                <a16:creationId xmlns:a16="http://schemas.microsoft.com/office/drawing/2014/main" id="{19440577-93F7-CE04-C632-F7F072EF245E}"/>
              </a:ext>
            </a:extLst>
          </p:cNvPr>
          <p:cNvSpPr txBox="1"/>
          <p:nvPr userDrawn="1"/>
        </p:nvSpPr>
        <p:spPr>
          <a:xfrm>
            <a:off x="7968600" y="170836"/>
            <a:ext cx="1949970" cy="307777"/>
          </a:xfrm>
          <a:prstGeom prst="rect">
            <a:avLst/>
          </a:prstGeom>
          <a:noFill/>
        </p:spPr>
        <p:txBody>
          <a:bodyPr wrap="square" rtlCol="0">
            <a:spAutoFit/>
          </a:bodyPr>
          <a:lstStyle/>
          <a:p>
            <a:r>
              <a:rPr lang="en-US">
                <a:solidFill>
                  <a:schemeClr val="tx2">
                    <a:lumMod val="75000"/>
                  </a:schemeClr>
                </a:solidFill>
              </a:rPr>
              <a:t>Template designed by</a:t>
            </a:r>
          </a:p>
        </p:txBody>
      </p:sp>
      <p:pic>
        <p:nvPicPr>
          <p:cNvPr id="8" name="Picture 7" descr="A blue and green gradient word&#10;&#10;AI-generated content may be incorrect.">
            <a:extLst>
              <a:ext uri="{FF2B5EF4-FFF2-40B4-BE49-F238E27FC236}">
                <a16:creationId xmlns:a16="http://schemas.microsoft.com/office/drawing/2014/main" id="{C8DB12C1-03CC-52EE-B4B6-4CE32094CB54}"/>
              </a:ext>
            </a:extLst>
          </p:cNvPr>
          <p:cNvPicPr>
            <a:picLocks noChangeAspect="1"/>
          </p:cNvPicPr>
          <p:nvPr userDrawn="1"/>
        </p:nvPicPr>
        <p:blipFill>
          <a:blip r:embed="rId2"/>
          <a:stretch>
            <a:fillRect/>
          </a:stretch>
        </p:blipFill>
        <p:spPr>
          <a:xfrm>
            <a:off x="9727588" y="115438"/>
            <a:ext cx="770984" cy="405224"/>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
        <p:cNvGrpSpPr/>
        <p:nvPr/>
      </p:nvGrpSpPr>
      <p:grpSpPr>
        <a:xfrm>
          <a:off x="0" y="0"/>
          <a:ext cx="0" cy="0"/>
          <a:chOff x="0" y="0"/>
          <a:chExt cx="0" cy="0"/>
        </a:xfrm>
      </p:grpSpPr>
      <p:sp>
        <p:nvSpPr>
          <p:cNvPr id="3" name="Intervention name">
            <a:extLst>
              <a:ext uri="{FF2B5EF4-FFF2-40B4-BE49-F238E27FC236}">
                <a16:creationId xmlns:a16="http://schemas.microsoft.com/office/drawing/2014/main" id="{FE652829-7BE9-6B20-F19B-BA90B1C7CB86}"/>
              </a:ext>
            </a:extLst>
          </p:cNvPr>
          <p:cNvSpPr>
            <a:spLocks/>
          </p:cNvSpPr>
          <p:nvPr/>
        </p:nvSpPr>
        <p:spPr>
          <a:xfrm>
            <a:off x="73152" y="73152"/>
            <a:ext cx="10552176" cy="51206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14FAB"/>
              </a:buClr>
              <a:buSzPts val="1728"/>
              <a:buFont typeface="Georgia"/>
              <a:buNone/>
            </a:pPr>
            <a:r>
              <a:rPr lang="en-US" sz="1828" dirty="0">
                <a:solidFill>
                  <a:srgbClr val="214FAB"/>
                </a:solidFill>
                <a:latin typeface="Arial" panose="020B0604020202020204" pitchFamily="34" charset="0"/>
                <a:ea typeface="Neuton"/>
                <a:cs typeface="Arial" panose="020B0604020202020204" pitchFamily="34" charset="0"/>
                <a:sym typeface="Neuton"/>
              </a:rPr>
              <a:t>Using learner analytics to address low engagement</a:t>
            </a:r>
            <a:endParaRPr sz="1828" dirty="0">
              <a:solidFill>
                <a:schemeClr val="dk1"/>
              </a:solidFill>
              <a:latin typeface="Arial" panose="020B0604020202020204" pitchFamily="34" charset="0"/>
              <a:ea typeface="Neuton"/>
              <a:cs typeface="Arial" panose="020B0604020202020204" pitchFamily="34" charset="0"/>
              <a:sym typeface="Neuton"/>
            </a:endParaRPr>
          </a:p>
        </p:txBody>
      </p:sp>
      <p:sp>
        <p:nvSpPr>
          <p:cNvPr id="4" name="Problem statement">
            <a:extLst>
              <a:ext uri="{FF2B5EF4-FFF2-40B4-BE49-F238E27FC236}">
                <a16:creationId xmlns:a16="http://schemas.microsoft.com/office/drawing/2014/main" id="{1E774EE5-5B7A-D82E-CA6F-AB8C6E686962}"/>
              </a:ext>
            </a:extLst>
          </p:cNvPr>
          <p:cNvSpPr>
            <a:spLocks/>
          </p:cNvSpPr>
          <p:nvPr/>
        </p:nvSpPr>
        <p:spPr>
          <a:xfrm>
            <a:off x="206946" y="620299"/>
            <a:ext cx="10552176" cy="51206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14FAB"/>
              </a:buClr>
              <a:buSzPts val="1728"/>
              <a:buFont typeface="Georgia"/>
              <a:buNone/>
            </a:pPr>
            <a:r>
              <a:rPr lang="en-US" sz="1828">
                <a:solidFill>
                  <a:schemeClr val="bg1"/>
                </a:solidFill>
                <a:latin typeface="Arial" panose="020B0604020202020204" pitchFamily="34" charset="0"/>
                <a:ea typeface="Neuton"/>
                <a:cs typeface="Arial" panose="020B0604020202020204" pitchFamily="34" charset="0"/>
                <a:sym typeface="Neuton"/>
              </a:rPr>
              <a:t>Problem statement</a:t>
            </a:r>
            <a:endParaRPr sz="1828">
              <a:solidFill>
                <a:schemeClr val="bg1"/>
              </a:solidFill>
              <a:latin typeface="Arial" panose="020B0604020202020204" pitchFamily="34" charset="0"/>
              <a:ea typeface="Neuton"/>
              <a:cs typeface="Arial" panose="020B0604020202020204" pitchFamily="34" charset="0"/>
              <a:sym typeface="Neuton"/>
            </a:endParaRPr>
          </a:p>
        </p:txBody>
      </p:sp>
      <p:sp>
        <p:nvSpPr>
          <p:cNvPr id="16" name="What is the current background, context or situation?"/>
          <p:cNvSpPr>
            <a:spLocks/>
          </p:cNvSpPr>
          <p:nvPr/>
        </p:nvSpPr>
        <p:spPr>
          <a:xfrm>
            <a:off x="146145" y="1059211"/>
            <a:ext cx="10405872" cy="731520"/>
          </a:xfrm>
          <a:prstGeom prst="roundRect">
            <a:avLst>
              <a:gd name="adj" fmla="val 6250"/>
            </a:avLst>
          </a:prstGeom>
          <a:solidFill>
            <a:srgbClr val="FFFFFF"/>
          </a:solidFill>
          <a:ln>
            <a:noFill/>
          </a:ln>
        </p:spPr>
        <p:txBody>
          <a:bodyPr spcFirstLastPara="1" wrap="square" lIns="91425" tIns="45700" rIns="91425" bIns="45700" anchor="t" anchorCtr="0">
            <a:noAutofit/>
          </a:bodyPr>
          <a:lstStyle/>
          <a:p>
            <a:pPr>
              <a:lnSpc>
                <a:spcPts val="968"/>
              </a:lnSpc>
              <a:spcAft>
                <a:spcPts val="622"/>
              </a:spcAft>
            </a:pPr>
            <a:r>
              <a:rPr lang="en-US" sz="1000" dirty="0">
                <a:solidFill>
                  <a:schemeClr val="tx1"/>
                </a:solidFill>
                <a:latin typeface="+mn-lt"/>
                <a:ea typeface="Arial, ui-sans-serif, system-ui, sans-serif" pitchFamily="34" charset="-122"/>
                <a:cs typeface="Arial, ui-sans-serif, system-ui, sans-serif" pitchFamily="34" charset="-120"/>
              </a:rPr>
              <a:t>Student mental health and wellbeing are declining, exacerbated by the Covid-19 pandemic (Sanders, 2023), and students with poor mental health and low wellbeing are more likely to have low engagement with their course. Low course engagement is linked to lower academic performance and less positive outcomes for students. We therefore aim to provide additional support to students through direct contact with university support staff, which was identified as a preferred form of support in our annual wellbeing survey. The Student Engagement Dashboard is used to identify low- and non-engagers, which the Contact and Engagement Service (CES) can use to initiate a conversation with the least engaged students about their lack of engagement.</a:t>
            </a:r>
            <a:endParaRPr lang="en-US" sz="1000" dirty="0">
              <a:solidFill>
                <a:schemeClr val="tx1"/>
              </a:solidFill>
              <a:latin typeface="+mn-lt"/>
            </a:endParaRPr>
          </a:p>
        </p:txBody>
      </p:sp>
      <p:sp>
        <p:nvSpPr>
          <p:cNvPr id="6" name="Inputs">
            <a:extLst>
              <a:ext uri="{FF2B5EF4-FFF2-40B4-BE49-F238E27FC236}">
                <a16:creationId xmlns:a16="http://schemas.microsoft.com/office/drawing/2014/main" id="{3DE9C6EB-8285-7062-B7BE-E09D8BAECB25}"/>
              </a:ext>
            </a:extLst>
          </p:cNvPr>
          <p:cNvSpPr>
            <a:spLocks/>
          </p:cNvSpPr>
          <p:nvPr/>
        </p:nvSpPr>
        <p:spPr>
          <a:xfrm>
            <a:off x="146304" y="1975104"/>
            <a:ext cx="2510028" cy="256032"/>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214FAB"/>
              </a:buClr>
              <a:buSzPts val="1728"/>
              <a:buFont typeface="Georgia"/>
              <a:buNone/>
            </a:pPr>
            <a:r>
              <a:rPr lang="en-US" sz="1600">
                <a:solidFill>
                  <a:srgbClr val="214FAB"/>
                </a:solidFill>
                <a:latin typeface="Arial" panose="020B0604020202020204" pitchFamily="34" charset="0"/>
                <a:ea typeface="Neuton"/>
                <a:cs typeface="Arial" panose="020B0604020202020204" pitchFamily="34" charset="0"/>
                <a:sym typeface="Neuton"/>
              </a:rPr>
              <a:t>Inputs</a:t>
            </a:r>
            <a:endParaRPr sz="1600">
              <a:solidFill>
                <a:schemeClr val="dk1"/>
              </a:solidFill>
              <a:latin typeface="Arial" panose="020B0604020202020204" pitchFamily="34" charset="0"/>
              <a:cs typeface="Arial" panose="020B0604020202020204" pitchFamily="34" charset="0"/>
              <a:sym typeface="Arial"/>
            </a:endParaRPr>
          </a:p>
        </p:txBody>
      </p:sp>
      <p:sp>
        <p:nvSpPr>
          <p:cNvPr id="21" name="What human, financial, and organisational resources are required to carry out the activities as intended?&#10;What human, financial, and organisational resources are required to carry out the activities as intended?&#10;What human, financial and organisational resources are required to carry out the activity?"/>
          <p:cNvSpPr>
            <a:spLocks/>
          </p:cNvSpPr>
          <p:nvPr/>
        </p:nvSpPr>
        <p:spPr>
          <a:xfrm>
            <a:off x="219456" y="2377439"/>
            <a:ext cx="2363724" cy="3121318"/>
          </a:xfrm>
          <a:prstGeom prst="rect">
            <a:avLst/>
          </a:prstGeom>
          <a:noFill/>
          <a:ln>
            <a:noFill/>
          </a:ln>
        </p:spPr>
        <p:txBody>
          <a:bodyPr spcFirstLastPara="1" wrap="square" lIns="25400" tIns="0" rIns="0" bIns="0" anchor="t" anchorCtr="0">
            <a:noAutofit/>
          </a:bodyPr>
          <a:lstStyle/>
          <a:p>
            <a:pPr marL="0" marR="0" lvl="0" indent="0" algn="l" rtl="0">
              <a:spcBef>
                <a:spcPts val="0"/>
              </a:spcBef>
              <a:spcAft>
                <a:spcPts val="0"/>
              </a:spcAft>
              <a:buNone/>
            </a:pPr>
            <a:r>
              <a:rPr lang="en-US" sz="1200" b="1" dirty="0">
                <a:solidFill>
                  <a:schemeClr val="dk1"/>
                </a:solidFill>
                <a:latin typeface="Arial" panose="020B0604020202020204" pitchFamily="34" charset="0"/>
                <a:ea typeface="Barlow"/>
                <a:cs typeface="Arial" panose="020B0604020202020204" pitchFamily="34" charset="0"/>
                <a:sym typeface="Barlow"/>
              </a:rPr>
              <a:t>Staff</a:t>
            </a:r>
            <a:endParaRPr lang="en-US" sz="1200" dirty="0">
              <a:solidFill>
                <a:schemeClr val="dk1"/>
              </a:solidFill>
              <a:latin typeface="Arial" panose="020B0604020202020204" pitchFamily="34" charset="0"/>
              <a:ea typeface="Barlow"/>
              <a:cs typeface="Arial" panose="020B0604020202020204" pitchFamily="34" charset="0"/>
              <a:sym typeface="Barlow"/>
            </a:endParaRP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Academic Tutors</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Contact and Engagement Service coordinators</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Calling team</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 support staff</a:t>
            </a:r>
          </a:p>
          <a:p>
            <a:pPr marR="0" lvl="0" algn="l" rtl="0">
              <a:spcBef>
                <a:spcPts val="0"/>
              </a:spcBef>
              <a:spcAft>
                <a:spcPts val="0"/>
              </a:spcAft>
            </a:pPr>
            <a:endParaRPr lang="en-US" sz="1200" b="1" dirty="0">
              <a:solidFill>
                <a:schemeClr val="dk1"/>
              </a:solidFill>
              <a:latin typeface="Arial" panose="020B0604020202020204" pitchFamily="34" charset="0"/>
              <a:ea typeface="Barlow"/>
              <a:cs typeface="Arial" panose="020B0604020202020204" pitchFamily="34" charset="0"/>
              <a:sym typeface="Barlow"/>
            </a:endParaRPr>
          </a:p>
          <a:p>
            <a:pPr marR="0" lvl="0" algn="l" rtl="0">
              <a:spcBef>
                <a:spcPts val="0"/>
              </a:spcBef>
              <a:spcAft>
                <a:spcPts val="0"/>
              </a:spcAft>
            </a:pPr>
            <a:r>
              <a:rPr lang="en-US" sz="1200" b="1" dirty="0">
                <a:solidFill>
                  <a:schemeClr val="dk1"/>
                </a:solidFill>
                <a:latin typeface="Arial" panose="020B0604020202020204" pitchFamily="34" charset="0"/>
                <a:ea typeface="Barlow"/>
                <a:cs typeface="Arial" panose="020B0604020202020204" pitchFamily="34" charset="0"/>
                <a:sym typeface="Barlow"/>
              </a:rPr>
              <a:t>Operational resources</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Budget</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 Engagement Dashboard</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Administrative data</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IT systems and telephony</a:t>
            </a:r>
          </a:p>
          <a:p>
            <a:pPr marL="285750" marR="0" lvl="0" indent="-285750" algn="l" rtl="0">
              <a:spcBef>
                <a:spcPts val="0"/>
              </a:spcBef>
              <a:spcAft>
                <a:spcPts val="0"/>
              </a:spcAft>
              <a:buFont typeface="Arial" panose="020B0604020202020204" pitchFamily="34" charset="0"/>
              <a:buChar char="•"/>
            </a:pPr>
            <a:endParaRPr lang="en-US" sz="1200" dirty="0">
              <a:solidFill>
                <a:schemeClr val="dk1"/>
              </a:solidFill>
              <a:latin typeface="Arial" panose="020B0604020202020204" pitchFamily="34" charset="0"/>
              <a:ea typeface="Barlow"/>
              <a:cs typeface="Arial" panose="020B0604020202020204" pitchFamily="34" charset="0"/>
              <a:sym typeface="Barlow"/>
            </a:endParaRPr>
          </a:p>
          <a:p>
            <a:pPr marR="0" lvl="0" algn="l" rtl="0">
              <a:spcBef>
                <a:spcPts val="0"/>
              </a:spcBef>
              <a:spcAft>
                <a:spcPts val="0"/>
              </a:spcAft>
            </a:pPr>
            <a:r>
              <a:rPr lang="en-US" sz="1200" b="1" dirty="0">
                <a:solidFill>
                  <a:schemeClr val="dk1"/>
                </a:solidFill>
                <a:latin typeface="Arial" panose="020B0604020202020204" pitchFamily="34" charset="0"/>
                <a:ea typeface="Barlow"/>
                <a:cs typeface="Arial" panose="020B0604020202020204" pitchFamily="34" charset="0"/>
                <a:sym typeface="Barlow"/>
              </a:rPr>
              <a:t>Student participants</a:t>
            </a:r>
          </a:p>
        </p:txBody>
      </p:sp>
      <p:sp>
        <p:nvSpPr>
          <p:cNvPr id="5" name="Activities">
            <a:extLst>
              <a:ext uri="{FF2B5EF4-FFF2-40B4-BE49-F238E27FC236}">
                <a16:creationId xmlns:a16="http://schemas.microsoft.com/office/drawing/2014/main" id="{1DE30EDA-FE26-36AB-D3C5-9062090B68A5}"/>
              </a:ext>
            </a:extLst>
          </p:cNvPr>
          <p:cNvSpPr>
            <a:spLocks/>
          </p:cNvSpPr>
          <p:nvPr/>
        </p:nvSpPr>
        <p:spPr>
          <a:xfrm>
            <a:off x="2729484" y="1975104"/>
            <a:ext cx="2510028" cy="256032"/>
          </a:xfrm>
          <a:prstGeom prst="rect">
            <a:avLst/>
          </a:prstGeom>
          <a:noFill/>
          <a:ln>
            <a:noFill/>
          </a:ln>
        </p:spPr>
        <p:txBody>
          <a:bodyPr spcFirstLastPara="1" wrap="square" lIns="0" tIns="25400" rIns="0" bIns="0" anchor="ctr" anchorCtr="0">
            <a:noAutofit/>
          </a:bodyPr>
          <a:lstStyle/>
          <a:p>
            <a:pPr marL="0" marR="0" lvl="0" indent="0" algn="l" rtl="0">
              <a:spcBef>
                <a:spcPts val="0"/>
              </a:spcBef>
              <a:spcAft>
                <a:spcPts val="0"/>
              </a:spcAft>
              <a:buClr>
                <a:srgbClr val="214FAB"/>
              </a:buClr>
              <a:buSzPts val="1296"/>
              <a:buFont typeface="Georgia"/>
              <a:buNone/>
            </a:pPr>
            <a:r>
              <a:rPr lang="en-US" sz="1600">
                <a:solidFill>
                  <a:srgbClr val="214FAB"/>
                </a:solidFill>
                <a:latin typeface="Arial" panose="020B0604020202020204" pitchFamily="34" charset="0"/>
                <a:ea typeface="Neuton"/>
                <a:cs typeface="Arial" panose="020B0604020202020204" pitchFamily="34" charset="0"/>
                <a:sym typeface="Neuton"/>
              </a:rPr>
              <a:t>Activities</a:t>
            </a:r>
            <a:endParaRPr sz="1600">
              <a:solidFill>
                <a:schemeClr val="dk1"/>
              </a:solidFill>
              <a:latin typeface="Arial" panose="020B0604020202020204" pitchFamily="34" charset="0"/>
              <a:cs typeface="Arial" panose="020B0604020202020204" pitchFamily="34" charset="0"/>
              <a:sym typeface="Arial"/>
            </a:endParaRPr>
          </a:p>
        </p:txBody>
      </p:sp>
      <p:sp>
        <p:nvSpPr>
          <p:cNvPr id="24" name="What will happen and what will be delivered"/>
          <p:cNvSpPr>
            <a:spLocks/>
          </p:cNvSpPr>
          <p:nvPr/>
        </p:nvSpPr>
        <p:spPr>
          <a:xfrm>
            <a:off x="2802636" y="2377439"/>
            <a:ext cx="2363724" cy="2981263"/>
          </a:xfrm>
          <a:prstGeom prst="rect">
            <a:avLst/>
          </a:prstGeom>
          <a:noFill/>
          <a:ln>
            <a:noFill/>
          </a:ln>
        </p:spPr>
        <p:txBody>
          <a:bodyPr spcFirstLastPara="1" wrap="square" lIns="25400" tIns="0" rIns="0" bIns="0" anchor="t" anchorCtr="0">
            <a:noAutofit/>
          </a:bodyPr>
          <a:lstStyle/>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Low-engagement alert generated by Student Engagement Dashboard</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Email sent to low-engaging student informing them of upcoming phone call</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 has coaching telephone call with staff from Contact and Engagement Service</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 receives follow-up support via email</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 Engagement Dashboard is annotated to label students who have received coaching call</a:t>
            </a:r>
            <a:endParaRPr sz="1200" dirty="0">
              <a:solidFill>
                <a:schemeClr val="dk1"/>
              </a:solidFill>
              <a:latin typeface="Arial" panose="020B0604020202020204" pitchFamily="34" charset="0"/>
              <a:ea typeface="Barlow"/>
              <a:cs typeface="Arial" panose="020B0604020202020204" pitchFamily="34" charset="0"/>
              <a:sym typeface="Barlow"/>
            </a:endParaRPr>
          </a:p>
          <a:p>
            <a:pPr marL="0" marR="0" lvl="0" indent="0" algn="l" rtl="0">
              <a:spcBef>
                <a:spcPts val="0"/>
              </a:spcBef>
              <a:spcAft>
                <a:spcPts val="0"/>
              </a:spcAft>
              <a:buNone/>
            </a:pPr>
            <a:br>
              <a:rPr lang="en-US" dirty="0">
                <a:solidFill>
                  <a:schemeClr val="dk1"/>
                </a:solidFill>
                <a:latin typeface="Arial" panose="020B0604020202020204" pitchFamily="34" charset="0"/>
                <a:ea typeface="Barlow"/>
                <a:cs typeface="Arial" panose="020B0604020202020204" pitchFamily="34" charset="0"/>
                <a:sym typeface="Barlow"/>
              </a:rPr>
            </a:br>
            <a:endParaRPr dirty="0">
              <a:solidFill>
                <a:schemeClr val="dk1"/>
              </a:solidFill>
              <a:latin typeface="Arial" panose="020B0604020202020204" pitchFamily="34" charset="0"/>
              <a:ea typeface="Barlow"/>
              <a:cs typeface="Arial" panose="020B0604020202020204" pitchFamily="34" charset="0"/>
              <a:sym typeface="Barlow"/>
            </a:endParaRPr>
          </a:p>
        </p:txBody>
      </p:sp>
      <p:sp>
        <p:nvSpPr>
          <p:cNvPr id="7" name="Outcomes">
            <a:extLst>
              <a:ext uri="{FF2B5EF4-FFF2-40B4-BE49-F238E27FC236}">
                <a16:creationId xmlns:a16="http://schemas.microsoft.com/office/drawing/2014/main" id="{2F50CFCD-1AEF-4B36-0435-5577ABD62B32}"/>
              </a:ext>
            </a:extLst>
          </p:cNvPr>
          <p:cNvSpPr>
            <a:spLocks/>
          </p:cNvSpPr>
          <p:nvPr/>
        </p:nvSpPr>
        <p:spPr>
          <a:xfrm>
            <a:off x="5458968" y="1975104"/>
            <a:ext cx="2510028" cy="256032"/>
          </a:xfrm>
          <a:prstGeom prst="rect">
            <a:avLst/>
          </a:prstGeom>
          <a:noFill/>
          <a:ln>
            <a:noFill/>
          </a:ln>
        </p:spPr>
        <p:txBody>
          <a:bodyPr spcFirstLastPara="1" wrap="square" lIns="0" tIns="25400" rIns="0" bIns="0" anchor="ctr" anchorCtr="0">
            <a:noAutofit/>
          </a:bodyPr>
          <a:lstStyle/>
          <a:p>
            <a:pPr marL="0" marR="0" lvl="0" indent="0" algn="l" rtl="0">
              <a:spcBef>
                <a:spcPts val="0"/>
              </a:spcBef>
              <a:spcAft>
                <a:spcPts val="0"/>
              </a:spcAft>
              <a:buClr>
                <a:srgbClr val="214FAB"/>
              </a:buClr>
              <a:buSzPts val="1296"/>
              <a:buFont typeface="Georgia"/>
              <a:buNone/>
            </a:pPr>
            <a:r>
              <a:rPr lang="en-US" sz="1600">
                <a:solidFill>
                  <a:srgbClr val="214FAB"/>
                </a:solidFill>
                <a:latin typeface="Arial" panose="020B0604020202020204" pitchFamily="34" charset="0"/>
                <a:ea typeface="Neuton"/>
                <a:cs typeface="Arial" panose="020B0604020202020204" pitchFamily="34" charset="0"/>
                <a:sym typeface="Neuton"/>
              </a:rPr>
              <a:t>Outcomes</a:t>
            </a:r>
            <a:endParaRPr sz="1600">
              <a:solidFill>
                <a:schemeClr val="dk1"/>
              </a:solidFill>
              <a:latin typeface="Arial" panose="020B0604020202020204" pitchFamily="34" charset="0"/>
              <a:cs typeface="Arial" panose="020B0604020202020204" pitchFamily="34" charset="0"/>
              <a:sym typeface="Arial"/>
            </a:endParaRPr>
          </a:p>
        </p:txBody>
      </p:sp>
      <p:sp>
        <p:nvSpPr>
          <p:cNvPr id="28" name="What are the short, intermediate and long-term outcomes..."/>
          <p:cNvSpPr>
            <a:spLocks/>
          </p:cNvSpPr>
          <p:nvPr/>
        </p:nvSpPr>
        <p:spPr>
          <a:xfrm>
            <a:off x="5532125" y="2377520"/>
            <a:ext cx="2363700" cy="2981182"/>
          </a:xfrm>
          <a:prstGeom prst="rect">
            <a:avLst/>
          </a:prstGeom>
          <a:noFill/>
          <a:ln>
            <a:noFill/>
          </a:ln>
        </p:spPr>
        <p:txBody>
          <a:bodyPr spcFirstLastPara="1" wrap="square" lIns="25400" tIns="0" rIns="0" bIns="0" anchor="t" anchorCtr="0">
            <a:noAutofit/>
          </a:bodyPr>
          <a:lstStyle/>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Students are more likely to receive the support they need</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Students become more active members of the campus community</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Students have improved sense of belonging at the university</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Students have increased academic engagement</a:t>
            </a:r>
            <a:endParaRPr sz="1200" dirty="0">
              <a:solidFill>
                <a:schemeClr val="dk1"/>
              </a:solidFill>
              <a:latin typeface="Arial" panose="020B0604020202020204" pitchFamily="34" charset="0"/>
              <a:ea typeface="Barlow"/>
              <a:cs typeface="Arial" panose="020B0604020202020204" pitchFamily="34" charset="0"/>
              <a:sym typeface="Barlow"/>
            </a:endParaRPr>
          </a:p>
          <a:p>
            <a:pPr marL="0" marR="0" lvl="0" indent="0" algn="l" rtl="0">
              <a:spcBef>
                <a:spcPts val="0"/>
              </a:spcBef>
              <a:spcAft>
                <a:spcPts val="0"/>
              </a:spcAft>
              <a:buNone/>
            </a:pPr>
            <a:br>
              <a:rPr lang="en-US" sz="1200" dirty="0">
                <a:solidFill>
                  <a:schemeClr val="dk1"/>
                </a:solidFill>
                <a:latin typeface="Barlow"/>
                <a:ea typeface="Barlow"/>
                <a:cs typeface="Barlow"/>
                <a:sym typeface="Barlow"/>
              </a:rPr>
            </a:br>
            <a:endParaRPr sz="1152" dirty="0">
              <a:solidFill>
                <a:schemeClr val="dk1"/>
              </a:solidFill>
              <a:latin typeface="Barlow"/>
              <a:ea typeface="Barlow"/>
              <a:cs typeface="Barlow"/>
              <a:sym typeface="Barlow"/>
            </a:endParaRPr>
          </a:p>
        </p:txBody>
      </p:sp>
      <p:sp>
        <p:nvSpPr>
          <p:cNvPr id="8" name="Impact">
            <a:extLst>
              <a:ext uri="{FF2B5EF4-FFF2-40B4-BE49-F238E27FC236}">
                <a16:creationId xmlns:a16="http://schemas.microsoft.com/office/drawing/2014/main" id="{AAD7F8B2-1293-3C73-2DA8-20713FC5A314}"/>
              </a:ext>
            </a:extLst>
          </p:cNvPr>
          <p:cNvSpPr>
            <a:spLocks/>
          </p:cNvSpPr>
          <p:nvPr/>
        </p:nvSpPr>
        <p:spPr>
          <a:xfrm>
            <a:off x="8042148" y="1975104"/>
            <a:ext cx="2510028" cy="256032"/>
          </a:xfrm>
          <a:prstGeom prst="rect">
            <a:avLst/>
          </a:prstGeom>
          <a:noFill/>
          <a:ln>
            <a:noFill/>
          </a:ln>
        </p:spPr>
        <p:txBody>
          <a:bodyPr spcFirstLastPara="1" wrap="square" lIns="0" tIns="25400" rIns="0" bIns="0" anchor="ctr" anchorCtr="0">
            <a:noAutofit/>
          </a:bodyPr>
          <a:lstStyle/>
          <a:p>
            <a:pPr marL="0" marR="0" lvl="0" indent="0" algn="l" rtl="0">
              <a:spcBef>
                <a:spcPts val="0"/>
              </a:spcBef>
              <a:spcAft>
                <a:spcPts val="0"/>
              </a:spcAft>
              <a:buClr>
                <a:srgbClr val="214FAB"/>
              </a:buClr>
              <a:buSzPts val="1296"/>
              <a:buFont typeface="Georgia"/>
              <a:buNone/>
            </a:pPr>
            <a:r>
              <a:rPr lang="en-US" sz="1600">
                <a:solidFill>
                  <a:srgbClr val="214FAB"/>
                </a:solidFill>
                <a:latin typeface="Arial" panose="020B0604020202020204" pitchFamily="34" charset="0"/>
                <a:ea typeface="Neuton"/>
                <a:cs typeface="Arial" panose="020B0604020202020204" pitchFamily="34" charset="0"/>
                <a:sym typeface="Neuton"/>
              </a:rPr>
              <a:t>Impact</a:t>
            </a:r>
            <a:endParaRPr sz="1600">
              <a:solidFill>
                <a:schemeClr val="dk1"/>
              </a:solidFill>
              <a:latin typeface="Arial" panose="020B0604020202020204" pitchFamily="34" charset="0"/>
              <a:cs typeface="Arial" panose="020B0604020202020204" pitchFamily="34" charset="0"/>
              <a:sym typeface="Arial"/>
            </a:endParaRPr>
          </a:p>
        </p:txBody>
      </p:sp>
      <p:sp>
        <p:nvSpPr>
          <p:cNvPr id="31" name="What is the long-term goal..."/>
          <p:cNvSpPr>
            <a:spLocks/>
          </p:cNvSpPr>
          <p:nvPr/>
        </p:nvSpPr>
        <p:spPr>
          <a:xfrm>
            <a:off x="8115300" y="2377500"/>
            <a:ext cx="2363700" cy="1293600"/>
          </a:xfrm>
          <a:prstGeom prst="rect">
            <a:avLst/>
          </a:prstGeom>
          <a:noFill/>
          <a:ln>
            <a:noFill/>
          </a:ln>
        </p:spPr>
        <p:txBody>
          <a:bodyPr spcFirstLastPara="1" wrap="square" lIns="25400" tIns="0" rIns="0" bIns="0" anchor="t" anchorCtr="0">
            <a:noAutofit/>
          </a:bodyPr>
          <a:lstStyle/>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Improved student attainment</a:t>
            </a:r>
          </a:p>
          <a:p>
            <a:pPr marL="144000" marR="0" lvl="0" indent="-144000" algn="l" rtl="0">
              <a:spcBef>
                <a:spcPts val="0"/>
              </a:spcBef>
              <a:spcAft>
                <a:spcPts val="0"/>
              </a:spcAft>
              <a:buFont typeface="Arial" panose="020B0604020202020204" pitchFamily="34" charset="0"/>
              <a:buChar char="•"/>
            </a:pPr>
            <a:r>
              <a:rPr lang="en-US" sz="1200" dirty="0">
                <a:solidFill>
                  <a:schemeClr val="dk1"/>
                </a:solidFill>
                <a:latin typeface="Arial" panose="020B0604020202020204" pitchFamily="34" charset="0"/>
                <a:ea typeface="Barlow"/>
                <a:cs typeface="Arial" panose="020B0604020202020204" pitchFamily="34" charset="0"/>
                <a:sym typeface="Barlow"/>
              </a:rPr>
              <a:t>Improved student progression</a:t>
            </a:r>
            <a:endParaRPr sz="1200" dirty="0">
              <a:solidFill>
                <a:schemeClr val="dk1"/>
              </a:solidFill>
              <a:latin typeface="Arial" panose="020B0604020202020204" pitchFamily="34" charset="0"/>
              <a:ea typeface="Barlow"/>
              <a:cs typeface="Arial" panose="020B0604020202020204" pitchFamily="34" charset="0"/>
              <a:sym typeface="Barlow"/>
            </a:endParaRPr>
          </a:p>
          <a:p>
            <a:pPr marL="0" marR="0" lvl="0" indent="0" algn="l" rtl="0">
              <a:spcBef>
                <a:spcPts val="0"/>
              </a:spcBef>
              <a:spcAft>
                <a:spcPts val="0"/>
              </a:spcAft>
              <a:buNone/>
            </a:pPr>
            <a:br>
              <a:rPr lang="en-US" dirty="0">
                <a:solidFill>
                  <a:schemeClr val="dk1"/>
                </a:solidFill>
                <a:latin typeface="Arial" panose="020B0604020202020204" pitchFamily="34" charset="0"/>
                <a:ea typeface="Barlow"/>
                <a:cs typeface="Arial" panose="020B0604020202020204" pitchFamily="34" charset="0"/>
                <a:sym typeface="Barlow"/>
              </a:rPr>
            </a:br>
            <a:endParaRPr dirty="0">
              <a:solidFill>
                <a:schemeClr val="dk1"/>
              </a:solidFill>
              <a:latin typeface="Arial" panose="020B0604020202020204" pitchFamily="34" charset="0"/>
              <a:ea typeface="Barlow"/>
              <a:cs typeface="Arial" panose="020B0604020202020204" pitchFamily="34" charset="0"/>
              <a:sym typeface="Barlow"/>
            </a:endParaRPr>
          </a:p>
        </p:txBody>
      </p:sp>
      <p:sp>
        <p:nvSpPr>
          <p:cNvPr id="9" name="Causal pathways">
            <a:extLst>
              <a:ext uri="{FF2B5EF4-FFF2-40B4-BE49-F238E27FC236}">
                <a16:creationId xmlns:a16="http://schemas.microsoft.com/office/drawing/2014/main" id="{5A24771A-16A6-1663-A329-0933D4299443}"/>
              </a:ext>
            </a:extLst>
          </p:cNvPr>
          <p:cNvSpPr>
            <a:spLocks/>
          </p:cNvSpPr>
          <p:nvPr/>
        </p:nvSpPr>
        <p:spPr>
          <a:xfrm>
            <a:off x="146304" y="5723310"/>
            <a:ext cx="5166360" cy="532857"/>
          </a:xfrm>
          <a:prstGeom prst="rect">
            <a:avLst/>
          </a:prstGeom>
          <a:noFill/>
          <a:ln>
            <a:noFill/>
          </a:ln>
        </p:spPr>
        <p:txBody>
          <a:bodyPr spcFirstLastPara="1" wrap="square" lIns="0" tIns="25400" rIns="0" bIns="0" anchor="ctr" anchorCtr="0">
            <a:noAutofit/>
          </a:bodyPr>
          <a:lstStyle/>
          <a:p>
            <a:pPr marL="0" marR="0" lvl="0" indent="0" algn="l" rtl="0">
              <a:spcBef>
                <a:spcPts val="0"/>
              </a:spcBef>
              <a:spcAft>
                <a:spcPts val="0"/>
              </a:spcAft>
              <a:buClr>
                <a:srgbClr val="FFFFFF"/>
              </a:buClr>
              <a:buSzPts val="1296"/>
              <a:buFont typeface="Georgia"/>
              <a:buNone/>
            </a:pPr>
            <a:r>
              <a:rPr lang="en-US" sz="1800">
                <a:solidFill>
                  <a:srgbClr val="FFFFFF"/>
                </a:solidFill>
                <a:latin typeface="Arial" panose="020B0604020202020204" pitchFamily="34" charset="0"/>
                <a:ea typeface="Neuton"/>
                <a:cs typeface="Arial" panose="020B0604020202020204" pitchFamily="34" charset="0"/>
                <a:sym typeface="Neuton"/>
              </a:rPr>
              <a:t>Causal</a:t>
            </a:r>
            <a:r>
              <a:rPr lang="en-US" sz="1800">
                <a:solidFill>
                  <a:srgbClr val="214FAB"/>
                </a:solidFill>
                <a:latin typeface="Arial" panose="020B0604020202020204" pitchFamily="34" charset="0"/>
                <a:ea typeface="Neuton"/>
                <a:cs typeface="Arial" panose="020B0604020202020204" pitchFamily="34" charset="0"/>
                <a:sym typeface="Neuton"/>
              </a:rPr>
              <a:t> </a:t>
            </a:r>
            <a:r>
              <a:rPr lang="en-US" sz="1800">
                <a:solidFill>
                  <a:srgbClr val="FFFFFF"/>
                </a:solidFill>
                <a:latin typeface="Arial" panose="020B0604020202020204" pitchFamily="34" charset="0"/>
                <a:ea typeface="Neuton"/>
                <a:cs typeface="Arial" panose="020B0604020202020204" pitchFamily="34" charset="0"/>
                <a:sym typeface="Neuton"/>
              </a:rPr>
              <a:t>pathways</a:t>
            </a:r>
            <a:endParaRPr sz="1800">
              <a:solidFill>
                <a:schemeClr val="dk1"/>
              </a:solidFill>
              <a:latin typeface="Arial" panose="020B0604020202020204" pitchFamily="34" charset="0"/>
              <a:cs typeface="Arial" panose="020B0604020202020204" pitchFamily="34" charset="0"/>
              <a:sym typeface="Arial"/>
            </a:endParaRPr>
          </a:p>
        </p:txBody>
      </p:sp>
      <p:sp>
        <p:nvSpPr>
          <p:cNvPr id="34" name="What are the key steps that must happen"/>
          <p:cNvSpPr>
            <a:spLocks/>
          </p:cNvSpPr>
          <p:nvPr/>
        </p:nvSpPr>
        <p:spPr>
          <a:xfrm>
            <a:off x="219450" y="6217760"/>
            <a:ext cx="5020200" cy="954300"/>
          </a:xfrm>
          <a:prstGeom prst="rect">
            <a:avLst/>
          </a:prstGeom>
          <a:noFill/>
          <a:ln>
            <a:noFill/>
          </a:ln>
        </p:spPr>
        <p:txBody>
          <a:bodyPr spcFirstLastPara="1" wrap="square" lIns="25400" tIns="0" rIns="0" bIns="0" anchor="t" anchorCtr="0">
            <a:noAutofit/>
          </a:bodyPr>
          <a:lstStyle/>
          <a:p>
            <a:pPr marL="144000" lvl="0" indent="-144000">
              <a:lnSpc>
                <a:spcPct val="92388"/>
              </a:lnSpc>
              <a:buFont typeface="Arial" panose="020B0604020202020204" pitchFamily="34" charset="0"/>
              <a:buChar char="•"/>
            </a:pPr>
            <a:r>
              <a:rPr lang="en-US" sz="900" dirty="0">
                <a:solidFill>
                  <a:srgbClr val="0F2948"/>
                </a:solidFill>
                <a:latin typeface="+mn-lt"/>
                <a:ea typeface="Arial, ui-sans-serif, system-ui, sans-serif" pitchFamily="34" charset="-122"/>
                <a:cs typeface="Arial, ui-sans-serif, system-ui, sans-serif" pitchFamily="34" charset="-120"/>
              </a:rPr>
              <a:t>Using the Student Engagement Dashboard to identify low- and non-engaging students ensures that students who are most in need of support are contacted directly, which provides immediate support and makes students more aware of wider support available to them.</a:t>
            </a:r>
          </a:p>
          <a:p>
            <a:pPr marL="144000" lvl="0" indent="-144000">
              <a:lnSpc>
                <a:spcPct val="92388"/>
              </a:lnSpc>
              <a:buFont typeface="Arial" panose="020B0604020202020204" pitchFamily="34" charset="0"/>
              <a:buChar char="•"/>
            </a:pPr>
            <a:r>
              <a:rPr lang="en-US" sz="900" dirty="0">
                <a:solidFill>
                  <a:srgbClr val="0F2948"/>
                </a:solidFill>
                <a:latin typeface="+mn-lt"/>
                <a:ea typeface="Arial, ui-sans-serif, system-ui, sans-serif" pitchFamily="34" charset="-122"/>
                <a:cs typeface="Arial, ui-sans-serif, system-ui, sans-serif" pitchFamily="34" charset="-120"/>
              </a:rPr>
              <a:t>Follow-up support will improve student motivation and result in the students being more active members of the campus community. This will improve their sense of belonging and increase continuation and completion.</a:t>
            </a:r>
            <a:endParaRPr sz="900" dirty="0">
              <a:solidFill>
                <a:schemeClr val="dk1"/>
              </a:solidFill>
              <a:latin typeface="+mn-lt"/>
              <a:ea typeface="Barlow"/>
              <a:cs typeface="Arial" panose="020B0604020202020204" pitchFamily="34" charset="0"/>
              <a:sym typeface="Barlow"/>
            </a:endParaRPr>
          </a:p>
          <a:p>
            <a:pPr marL="0" marR="0" lvl="0" indent="0" algn="l" rtl="0">
              <a:spcBef>
                <a:spcPts val="0"/>
              </a:spcBef>
              <a:spcAft>
                <a:spcPts val="0"/>
              </a:spcAft>
              <a:buNone/>
            </a:pPr>
            <a:endParaRPr dirty="0">
              <a:solidFill>
                <a:schemeClr val="dk1"/>
              </a:solidFill>
              <a:latin typeface="Arial" panose="020B0604020202020204" pitchFamily="34" charset="0"/>
              <a:ea typeface="Barlow"/>
              <a:cs typeface="Arial" panose="020B0604020202020204" pitchFamily="34" charset="0"/>
              <a:sym typeface="Barlow"/>
            </a:endParaRPr>
          </a:p>
        </p:txBody>
      </p:sp>
      <p:sp>
        <p:nvSpPr>
          <p:cNvPr id="10" name="Moderating factors">
            <a:extLst>
              <a:ext uri="{FF2B5EF4-FFF2-40B4-BE49-F238E27FC236}">
                <a16:creationId xmlns:a16="http://schemas.microsoft.com/office/drawing/2014/main" id="{9274D457-6C2B-B251-562B-8DA83CB4BA4B}"/>
              </a:ext>
            </a:extLst>
          </p:cNvPr>
          <p:cNvSpPr>
            <a:spLocks/>
          </p:cNvSpPr>
          <p:nvPr/>
        </p:nvSpPr>
        <p:spPr>
          <a:xfrm>
            <a:off x="5385816" y="5723307"/>
            <a:ext cx="5166360" cy="532857"/>
          </a:xfrm>
          <a:prstGeom prst="rect">
            <a:avLst/>
          </a:prstGeom>
          <a:noFill/>
          <a:ln>
            <a:noFill/>
          </a:ln>
        </p:spPr>
        <p:txBody>
          <a:bodyPr spcFirstLastPara="1" wrap="square" lIns="0" tIns="25400" rIns="0" bIns="0" anchor="ctr" anchorCtr="0">
            <a:noAutofit/>
          </a:bodyPr>
          <a:lstStyle/>
          <a:p>
            <a:pPr marL="0" marR="0" lvl="0" indent="0" algn="l" rtl="0">
              <a:spcBef>
                <a:spcPts val="0"/>
              </a:spcBef>
              <a:spcAft>
                <a:spcPts val="0"/>
              </a:spcAft>
              <a:buClr>
                <a:srgbClr val="FFFFFF"/>
              </a:buClr>
              <a:buSzPts val="1296"/>
              <a:buFont typeface="Georgia"/>
              <a:buNone/>
            </a:pPr>
            <a:r>
              <a:rPr lang="en-US" sz="1800">
                <a:solidFill>
                  <a:srgbClr val="FFFFFF"/>
                </a:solidFill>
                <a:latin typeface="Arial" panose="020B0604020202020204" pitchFamily="34" charset="0"/>
                <a:ea typeface="Neuton"/>
                <a:cs typeface="Arial" panose="020B0604020202020204" pitchFamily="34" charset="0"/>
                <a:sym typeface="Neuton"/>
              </a:rPr>
              <a:t>Moderating</a:t>
            </a:r>
            <a:r>
              <a:rPr lang="en-US" sz="1828">
                <a:solidFill>
                  <a:srgbClr val="214FAB"/>
                </a:solidFill>
                <a:latin typeface="Arial" panose="020B0604020202020204" pitchFamily="34" charset="0"/>
                <a:ea typeface="Neuton"/>
                <a:cs typeface="Arial" panose="020B0604020202020204" pitchFamily="34" charset="0"/>
                <a:sym typeface="Neuton"/>
              </a:rPr>
              <a:t> </a:t>
            </a:r>
            <a:r>
              <a:rPr lang="en-US" sz="1800">
                <a:solidFill>
                  <a:srgbClr val="FFFFFF"/>
                </a:solidFill>
                <a:latin typeface="Arial" panose="020B0604020202020204" pitchFamily="34" charset="0"/>
                <a:ea typeface="Neuton"/>
                <a:cs typeface="Arial" panose="020B0604020202020204" pitchFamily="34" charset="0"/>
                <a:sym typeface="Neuton"/>
              </a:rPr>
              <a:t>factors</a:t>
            </a:r>
            <a:endParaRPr sz="1296">
              <a:solidFill>
                <a:schemeClr val="dk1"/>
              </a:solidFill>
              <a:latin typeface="Arial" panose="020B0604020202020204" pitchFamily="34" charset="0"/>
              <a:ea typeface="Arial"/>
              <a:cs typeface="Arial" panose="020B0604020202020204" pitchFamily="34" charset="0"/>
              <a:sym typeface="Arial"/>
            </a:endParaRPr>
          </a:p>
        </p:txBody>
      </p:sp>
      <p:sp>
        <p:nvSpPr>
          <p:cNvPr id="37" name="What are the moderating factors"/>
          <p:cNvSpPr>
            <a:spLocks/>
          </p:cNvSpPr>
          <p:nvPr/>
        </p:nvSpPr>
        <p:spPr>
          <a:xfrm>
            <a:off x="5419366" y="6227079"/>
            <a:ext cx="5132493" cy="954300"/>
          </a:xfrm>
          <a:prstGeom prst="rect">
            <a:avLst/>
          </a:prstGeom>
          <a:noFill/>
          <a:ln>
            <a:noFill/>
          </a:ln>
        </p:spPr>
        <p:txBody>
          <a:bodyPr spcFirstLastPara="1" wrap="square" lIns="25400" tIns="0" rIns="0" bIns="0" anchor="t" anchorCtr="0">
            <a:noAutofit/>
          </a:bodyPr>
          <a:lstStyle/>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Student Engagement Dashboard effectively identifies students with low or no engagement</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Students pick up phone calls</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Coaching call is relevant to students’ challenges</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Coaches are trained to effectively support low-engaging students</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Students receive appropriate follow-up support after initial call</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Receiving a coaching call results in positive changes to student </a:t>
            </a:r>
            <a:r>
              <a:rPr lang="en-US" sz="900" dirty="0" err="1">
                <a:solidFill>
                  <a:schemeClr val="dk1"/>
                </a:solidFill>
                <a:latin typeface="Arial" panose="020B0604020202020204" pitchFamily="34" charset="0"/>
                <a:ea typeface="Barlow"/>
                <a:cs typeface="Arial" panose="020B0604020202020204" pitchFamily="34" charset="0"/>
                <a:sym typeface="Barlow"/>
              </a:rPr>
              <a:t>behaviour</a:t>
            </a:r>
            <a:endParaRPr lang="en-US" sz="900" dirty="0">
              <a:solidFill>
                <a:schemeClr val="dk1"/>
              </a:solidFill>
              <a:latin typeface="Arial" panose="020B0604020202020204" pitchFamily="34" charset="0"/>
              <a:ea typeface="Barlow"/>
              <a:cs typeface="Arial" panose="020B0604020202020204" pitchFamily="34" charset="0"/>
              <a:sym typeface="Barlow"/>
            </a:endParaRP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External factors (e.g., housing insecurity, financial hardship, life events) do not completely disrupt the impact of the intervention</a:t>
            </a:r>
          </a:p>
          <a:p>
            <a:pPr marL="144000" marR="0" lvl="0" indent="-144000" algn="l" rtl="0">
              <a:lnSpc>
                <a:spcPct val="92388"/>
              </a:lnSpc>
              <a:spcBef>
                <a:spcPts val="0"/>
              </a:spcBef>
              <a:spcAft>
                <a:spcPts val="0"/>
              </a:spcAft>
              <a:buFont typeface="Arial" panose="020B0604020202020204" pitchFamily="34" charset="0"/>
              <a:buChar char="•"/>
            </a:pPr>
            <a:r>
              <a:rPr lang="en-US" sz="900" dirty="0">
                <a:solidFill>
                  <a:schemeClr val="dk1"/>
                </a:solidFill>
                <a:latin typeface="Arial" panose="020B0604020202020204" pitchFamily="34" charset="0"/>
                <a:ea typeface="Barlow"/>
                <a:cs typeface="Arial" panose="020B0604020202020204" pitchFamily="34" charset="0"/>
                <a:sym typeface="Barlow"/>
              </a:rPr>
              <a:t>Funding is sustained to ensure continued support</a:t>
            </a:r>
            <a:endParaRPr sz="900" dirty="0">
              <a:solidFill>
                <a:schemeClr val="dk1"/>
              </a:solidFill>
              <a:latin typeface="Arial" panose="020B0604020202020204" pitchFamily="34" charset="0"/>
              <a:ea typeface="Barlow"/>
              <a:cs typeface="Arial" panose="020B0604020202020204" pitchFamily="34" charset="0"/>
              <a:sym typeface="Barlow"/>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417</Words>
  <Application>Microsoft Macintosh PowerPoint</Application>
  <PresentationFormat>Custom</PresentationFormat>
  <Paragraphs>47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Georgia</vt:lpstr>
      <vt:lpstr>Barlow</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PptxGenJS</dc:creator>
  <cp:lastModifiedBy>Harriet BYWATER (Student)</cp:lastModifiedBy>
  <cp:revision>4</cp:revision>
  <dcterms:created xsi:type="dcterms:W3CDTF">2025-06-30T14:45:28Z</dcterms:created>
  <dcterms:modified xsi:type="dcterms:W3CDTF">2025-10-07T13:47:46Z</dcterms:modified>
</cp:coreProperties>
</file>