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10698163" cy="7589838"/>
  <p:notesSz cx="7589838" cy="10698163"/>
  <p:embeddedFontLst>
    <p:embeddedFont>
      <p:font typeface="Barlow" pitchFamily="2" charset="77"/>
      <p:regular r:id="rId4"/>
      <p:bold r:id="rId5"/>
      <p:italic r:id="rId6"/>
      <p:boldItalic r:id="rId7"/>
    </p:embeddedFont>
    <p:embeddedFont>
      <p:font typeface="Georgia" panose="02040502050405020303" pitchFamily="18"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2" roundtripDataSignature="AMtx7mj9KZqmRDlUZBB8CSP4JDrBol5gw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094"/>
    <p:restoredTop sz="94699"/>
  </p:normalViewPr>
  <p:slideViewPr>
    <p:cSldViewPr snapToGrid="0">
      <p:cViewPr varScale="1">
        <p:scale>
          <a:sx n="99" d="100"/>
          <a:sy n="99" d="100"/>
        </p:scale>
        <p:origin x="192"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presProps" Target="presProps.xml"/><Relationship Id="rId3" Type="http://schemas.openxmlformats.org/officeDocument/2006/relationships/notesMaster" Target="notesMasters/notesMaster1.xml"/><Relationship Id="rId7" Type="http://schemas.openxmlformats.org/officeDocument/2006/relationships/font" Target="fonts/font4.fntdata"/><Relationship Id="rId12" Type="http://customschemas.google.com/relationships/presentationmetadata" Target="meta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schemas.openxmlformats.org/officeDocument/2006/relationships/theme" Target="theme/theme1.xml"/><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65200" y="802350"/>
            <a:ext cx="5060125" cy="40118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58975" y="5081600"/>
            <a:ext cx="6071850" cy="481415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
        <p:cNvGrpSpPr/>
        <p:nvPr/>
      </p:nvGrpSpPr>
      <p:grpSpPr>
        <a:xfrm>
          <a:off x="0" y="0"/>
          <a:ext cx="0" cy="0"/>
          <a:chOff x="0" y="0"/>
          <a:chExt cx="0" cy="0"/>
        </a:xfrm>
      </p:grpSpPr>
      <p:sp>
        <p:nvSpPr>
          <p:cNvPr id="23" name="Google Shape;23;p1:notes"/>
          <p:cNvSpPr>
            <a:spLocks noGrp="1" noRot="1" noChangeAspect="1"/>
          </p:cNvSpPr>
          <p:nvPr>
            <p:ph type="sldImg" idx="2"/>
          </p:nvPr>
        </p:nvSpPr>
        <p:spPr>
          <a:xfrm>
            <a:off x="-614363" y="0"/>
            <a:ext cx="42291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4" name="Google Shape;24;p1: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1100"/>
              <a:buNone/>
            </a:pPr>
            <a:endParaRPr sz="1200">
              <a:solidFill>
                <a:schemeClr val="dk1"/>
              </a:solidFill>
              <a:latin typeface="Arial"/>
              <a:ea typeface="Arial"/>
              <a:cs typeface="Arial"/>
              <a:sym typeface="Arial"/>
            </a:endParaRPr>
          </a:p>
        </p:txBody>
      </p:sp>
      <p:sp>
        <p:nvSpPr>
          <p:cNvPr id="25" name="Google Shape;25;p1: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fld id="{00000000-1234-1234-1234-123412341234}" type="slidenum">
              <a:rPr lang="en-US" sz="1800" b="0" i="0" u="none" strike="noStrike" cap="none">
                <a:solidFill>
                  <a:schemeClr val="dk1"/>
                </a:solidFill>
                <a:latin typeface="Arial"/>
                <a:ea typeface="Arial"/>
                <a:cs typeface="Arial"/>
                <a:sym typeface="Arial"/>
              </a:rPr>
              <a:t>1</a:t>
            </a:fld>
            <a:endParaRPr sz="1800" b="0" i="0" u="none" strike="noStrike" cap="none">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6"/>
        <p:cNvGrpSpPr/>
        <p:nvPr/>
      </p:nvGrpSpPr>
      <p:grpSpPr>
        <a:xfrm>
          <a:off x="0" y="0"/>
          <a:ext cx="0" cy="0"/>
          <a:chOff x="0" y="0"/>
          <a:chExt cx="0" cy="0"/>
        </a:xfrm>
      </p:grpSpPr>
      <p:sp>
        <p:nvSpPr>
          <p:cNvPr id="7" name="Google Shape;7;p3"/>
          <p:cNvSpPr/>
          <p:nvPr/>
        </p:nvSpPr>
        <p:spPr>
          <a:xfrm>
            <a:off x="73152" y="658368"/>
            <a:ext cx="10552176" cy="1188720"/>
          </a:xfrm>
          <a:prstGeom prst="roundRect">
            <a:avLst>
              <a:gd name="adj" fmla="val 3846"/>
            </a:avLst>
          </a:prstGeom>
          <a:solidFill>
            <a:srgbClr val="214FAB"/>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8" name="Google Shape;8;p3"/>
          <p:cNvSpPr/>
          <p:nvPr/>
        </p:nvSpPr>
        <p:spPr>
          <a:xfrm>
            <a:off x="146145" y="1059211"/>
            <a:ext cx="10405872" cy="731520"/>
          </a:xfrm>
          <a:prstGeom prst="roundRect">
            <a:avLst>
              <a:gd name="adj" fmla="val 6250"/>
            </a:avLst>
          </a:pr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9" name="Google Shape;9;p3"/>
          <p:cNvSpPr/>
          <p:nvPr/>
        </p:nvSpPr>
        <p:spPr>
          <a:xfrm>
            <a:off x="73152" y="5765551"/>
            <a:ext cx="10552176" cy="1750817"/>
          </a:xfrm>
          <a:prstGeom prst="roundRect">
            <a:avLst>
              <a:gd name="adj" fmla="val 5435"/>
            </a:avLst>
          </a:prstGeom>
          <a:solidFill>
            <a:srgbClr val="214FAB"/>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 name="Google Shape;10;p3"/>
          <p:cNvSpPr/>
          <p:nvPr/>
        </p:nvSpPr>
        <p:spPr>
          <a:xfrm>
            <a:off x="73152" y="1920240"/>
            <a:ext cx="5239512" cy="3772160"/>
          </a:xfrm>
          <a:prstGeom prst="roundRect">
            <a:avLst>
              <a:gd name="adj" fmla="val 977"/>
            </a:avLst>
          </a:prstGeom>
          <a:solidFill>
            <a:srgbClr val="DDEEFD"/>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 name="Google Shape;11;p3"/>
          <p:cNvSpPr/>
          <p:nvPr/>
        </p:nvSpPr>
        <p:spPr>
          <a:xfrm>
            <a:off x="146304" y="2304289"/>
            <a:ext cx="2510028" cy="3274476"/>
          </a:xfrm>
          <a:prstGeom prst="roundRect">
            <a:avLst>
              <a:gd name="adj" fmla="val 1821"/>
            </a:avLst>
          </a:pr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 name="Google Shape;12;p3"/>
          <p:cNvSpPr/>
          <p:nvPr/>
        </p:nvSpPr>
        <p:spPr>
          <a:xfrm>
            <a:off x="8042148" y="2304289"/>
            <a:ext cx="2510028" cy="3274476"/>
          </a:xfrm>
          <a:prstGeom prst="roundRect">
            <a:avLst>
              <a:gd name="adj" fmla="val 1821"/>
            </a:avLst>
          </a:pr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 name="Google Shape;13;p3"/>
          <p:cNvSpPr/>
          <p:nvPr/>
        </p:nvSpPr>
        <p:spPr>
          <a:xfrm>
            <a:off x="2729484" y="2304289"/>
            <a:ext cx="2510028" cy="3274476"/>
          </a:xfrm>
          <a:prstGeom prst="roundRect">
            <a:avLst>
              <a:gd name="adj" fmla="val 1821"/>
            </a:avLst>
          </a:pr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 name="Google Shape;14;p3"/>
          <p:cNvSpPr/>
          <p:nvPr/>
        </p:nvSpPr>
        <p:spPr>
          <a:xfrm>
            <a:off x="5385816" y="1920240"/>
            <a:ext cx="5239512" cy="3772160"/>
          </a:xfrm>
          <a:prstGeom prst="roundRect">
            <a:avLst>
              <a:gd name="adj" fmla="val 977"/>
            </a:avLst>
          </a:prstGeom>
          <a:solidFill>
            <a:srgbClr val="CAF3E8"/>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 name="Google Shape;15;p3"/>
          <p:cNvSpPr/>
          <p:nvPr/>
        </p:nvSpPr>
        <p:spPr>
          <a:xfrm>
            <a:off x="5458650" y="6227079"/>
            <a:ext cx="5019900" cy="954300"/>
          </a:xfrm>
          <a:prstGeom prst="rect">
            <a:avLst/>
          </a:prstGeom>
          <a:noFill/>
          <a:ln>
            <a:noFill/>
          </a:ln>
        </p:spPr>
        <p:txBody>
          <a:bodyPr spcFirstLastPara="1" wrap="square" lIns="25400" tIns="0" rIns="0" bIns="0" anchor="t" anchorCtr="0">
            <a:noAutofit/>
          </a:bodyPr>
          <a:lstStyle/>
          <a:p>
            <a:pPr marL="0" marR="0" lvl="0" indent="0" algn="l" rtl="0">
              <a:lnSpc>
                <a:spcPct val="92388"/>
              </a:lnSpc>
              <a:spcBef>
                <a:spcPts val="0"/>
              </a:spcBef>
              <a:spcAft>
                <a:spcPts val="0"/>
              </a:spcAft>
              <a:buClr>
                <a:srgbClr val="000000"/>
              </a:buClr>
              <a:buSzPts val="1600"/>
              <a:buFont typeface="Arial"/>
              <a:buNone/>
            </a:pPr>
            <a:r>
              <a:rPr lang="en-US" sz="1600" b="0" i="0" u="none" strike="noStrike" cap="none">
                <a:solidFill>
                  <a:schemeClr val="dk1"/>
                </a:solidFill>
                <a:latin typeface="Barlow"/>
                <a:ea typeface="Barlow"/>
                <a:cs typeface="Barlow"/>
                <a:sym typeface="Barlow"/>
              </a:rPr>
              <a:t>What are the moderating factors that influence when, for whom, and under what conditions the activity will succeed? What contextual factors may strengthen or prevent the change?</a:t>
            </a:r>
            <a:endParaRPr sz="1600" b="0" i="0" u="none" strike="noStrike" cap="none">
              <a:solidFill>
                <a:schemeClr val="dk1"/>
              </a:solidFill>
              <a:latin typeface="Barlow"/>
              <a:ea typeface="Barlow"/>
              <a:cs typeface="Barlow"/>
              <a:sym typeface="Barlow"/>
            </a:endParaRPr>
          </a:p>
        </p:txBody>
      </p:sp>
      <p:sp>
        <p:nvSpPr>
          <p:cNvPr id="16" name="Google Shape;16;p3"/>
          <p:cNvSpPr/>
          <p:nvPr/>
        </p:nvSpPr>
        <p:spPr>
          <a:xfrm>
            <a:off x="5458968" y="2304289"/>
            <a:ext cx="2510028" cy="3274476"/>
          </a:xfrm>
          <a:prstGeom prst="roundRect">
            <a:avLst>
              <a:gd name="adj" fmla="val 1821"/>
            </a:avLst>
          </a:pr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 name="Google Shape;17;p3"/>
          <p:cNvSpPr/>
          <p:nvPr/>
        </p:nvSpPr>
        <p:spPr>
          <a:xfrm>
            <a:off x="146304" y="6149599"/>
            <a:ext cx="5166360" cy="1293617"/>
          </a:xfrm>
          <a:prstGeom prst="roundRect">
            <a:avLst>
              <a:gd name="adj" fmla="val 12500"/>
            </a:avLst>
          </a:pr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 name="Google Shape;18;p3"/>
          <p:cNvSpPr/>
          <p:nvPr/>
        </p:nvSpPr>
        <p:spPr>
          <a:xfrm>
            <a:off x="5385816" y="6149599"/>
            <a:ext cx="5166360" cy="1293617"/>
          </a:xfrm>
          <a:prstGeom prst="roundRect">
            <a:avLst>
              <a:gd name="adj" fmla="val 12500"/>
            </a:avLst>
          </a:pr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 name="Google Shape;19;p3"/>
          <p:cNvSpPr/>
          <p:nvPr/>
        </p:nvSpPr>
        <p:spPr>
          <a:xfrm>
            <a:off x="8044434" y="2299051"/>
            <a:ext cx="2510028" cy="3274476"/>
          </a:xfrm>
          <a:prstGeom prst="roundRect">
            <a:avLst>
              <a:gd name="adj" fmla="val 1821"/>
            </a:avLst>
          </a:pr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 name="Google Shape;20;p3"/>
          <p:cNvSpPr txBox="1"/>
          <p:nvPr/>
        </p:nvSpPr>
        <p:spPr>
          <a:xfrm>
            <a:off x="7968600" y="170836"/>
            <a:ext cx="194997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a:solidFill>
                  <a:srgbClr val="AEABAB"/>
                </a:solidFill>
                <a:latin typeface="Arial"/>
                <a:ea typeface="Arial"/>
                <a:cs typeface="Arial"/>
                <a:sym typeface="Arial"/>
              </a:rPr>
              <a:t>Template designed by</a:t>
            </a:r>
            <a:endParaRPr/>
          </a:p>
        </p:txBody>
      </p:sp>
      <p:pic>
        <p:nvPicPr>
          <p:cNvPr id="21" name="Google Shape;21;p3" descr="A blue and green gradient word&#10;&#10;AI-generated content may be incorrect."/>
          <p:cNvPicPr preferRelativeResize="0"/>
          <p:nvPr/>
        </p:nvPicPr>
        <p:blipFill rotWithShape="1">
          <a:blip r:embed="rId2">
            <a:alphaModFix/>
          </a:blip>
          <a:srcRect/>
          <a:stretch/>
        </p:blipFill>
        <p:spPr>
          <a:xfrm>
            <a:off x="9727588" y="115438"/>
            <a:ext cx="770984" cy="405224"/>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6"/>
        <p:cNvGrpSpPr/>
        <p:nvPr/>
      </p:nvGrpSpPr>
      <p:grpSpPr>
        <a:xfrm>
          <a:off x="0" y="0"/>
          <a:ext cx="0" cy="0"/>
          <a:chOff x="0" y="0"/>
          <a:chExt cx="0" cy="0"/>
        </a:xfrm>
      </p:grpSpPr>
      <p:sp>
        <p:nvSpPr>
          <p:cNvPr id="27" name="Google Shape;27;p1"/>
          <p:cNvSpPr/>
          <p:nvPr/>
        </p:nvSpPr>
        <p:spPr>
          <a:xfrm>
            <a:off x="146302" y="62702"/>
            <a:ext cx="10552200" cy="512100"/>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214FAB"/>
              </a:buClr>
              <a:buSzPts val="1728"/>
              <a:buFont typeface="Georgia"/>
              <a:buNone/>
            </a:pPr>
            <a:r>
              <a:rPr lang="en-US" sz="1828" b="0" i="0" u="none" strike="noStrike" cap="none">
                <a:solidFill>
                  <a:srgbClr val="214FAB"/>
                </a:solidFill>
                <a:latin typeface="Arial"/>
                <a:ea typeface="Arial"/>
                <a:cs typeface="Arial"/>
                <a:sym typeface="Arial"/>
              </a:rPr>
              <a:t>STEM Multi-intervention Programme</a:t>
            </a:r>
            <a:endParaRPr sz="1828" b="0" i="0" u="none" strike="noStrike" cap="none">
              <a:solidFill>
                <a:schemeClr val="dk1"/>
              </a:solidFill>
              <a:latin typeface="Arial"/>
              <a:ea typeface="Arial"/>
              <a:cs typeface="Arial"/>
              <a:sym typeface="Arial"/>
            </a:endParaRPr>
          </a:p>
        </p:txBody>
      </p:sp>
      <p:sp>
        <p:nvSpPr>
          <p:cNvPr id="28" name="Google Shape;28;p1"/>
          <p:cNvSpPr/>
          <p:nvPr/>
        </p:nvSpPr>
        <p:spPr>
          <a:xfrm>
            <a:off x="206946" y="620299"/>
            <a:ext cx="10552176" cy="512064"/>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214FAB"/>
              </a:buClr>
              <a:buSzPts val="1728"/>
              <a:buFont typeface="Georgia"/>
              <a:buNone/>
            </a:pPr>
            <a:r>
              <a:rPr lang="en-US" sz="1828" b="0" i="0" u="none" strike="noStrike" cap="none">
                <a:solidFill>
                  <a:schemeClr val="lt1"/>
                </a:solidFill>
                <a:latin typeface="Arial"/>
                <a:ea typeface="Arial"/>
                <a:cs typeface="Arial"/>
                <a:sym typeface="Arial"/>
              </a:rPr>
              <a:t>Problem statement</a:t>
            </a:r>
            <a:endParaRPr sz="1828" b="0" i="0" u="none" strike="noStrike" cap="none">
              <a:solidFill>
                <a:schemeClr val="lt1"/>
              </a:solidFill>
              <a:latin typeface="Arial"/>
              <a:ea typeface="Arial"/>
              <a:cs typeface="Arial"/>
              <a:sym typeface="Arial"/>
            </a:endParaRPr>
          </a:p>
        </p:txBody>
      </p:sp>
      <p:sp>
        <p:nvSpPr>
          <p:cNvPr id="29" name="Google Shape;29;p1"/>
          <p:cNvSpPr/>
          <p:nvPr/>
        </p:nvSpPr>
        <p:spPr>
          <a:xfrm>
            <a:off x="146145" y="1059211"/>
            <a:ext cx="10405872" cy="731520"/>
          </a:xfrm>
          <a:prstGeom prst="roundRect">
            <a:avLst>
              <a:gd name="adj" fmla="val 6250"/>
            </a:avLst>
          </a:pr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1050" b="0" i="0" u="none" strike="noStrike" cap="none">
                <a:solidFill>
                  <a:schemeClr val="dk1"/>
                </a:solidFill>
                <a:latin typeface="Arial"/>
                <a:ea typeface="Arial"/>
                <a:cs typeface="Arial"/>
                <a:sym typeface="Arial"/>
              </a:rPr>
              <a:t>At our University, we have identified gaps in access to STEM courses for students from widening participation backgrounds. For example, only 7.8% of our Physics cohort is from POLAR Q1 compared to 43.6% from POLAR Q5. These gaps matter because STEM courses often provide access to high-skilled, high-paid careers, and underrepresentation in these fields perpetuates wider social and economic inequalities. Tackling this challenge is essential not just for individual opportunity, but also for ensuring that STEM fields benefit from the full diversity of talent and experience in society.</a:t>
            </a:r>
            <a:endParaRPr sz="1050" b="0" i="0" u="none" strike="noStrike" cap="none">
              <a:solidFill>
                <a:schemeClr val="dk1"/>
              </a:solidFill>
              <a:latin typeface="Arial"/>
              <a:ea typeface="Arial"/>
              <a:cs typeface="Arial"/>
              <a:sym typeface="Arial"/>
            </a:endParaRPr>
          </a:p>
          <a:p>
            <a:pPr marL="0" marR="0" lvl="0" indent="0" algn="l" rtl="0">
              <a:lnSpc>
                <a:spcPct val="100000"/>
              </a:lnSpc>
              <a:spcBef>
                <a:spcPts val="622"/>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 name="Google Shape;30;p1"/>
          <p:cNvSpPr/>
          <p:nvPr/>
        </p:nvSpPr>
        <p:spPr>
          <a:xfrm>
            <a:off x="146304" y="1975104"/>
            <a:ext cx="2510028" cy="256032"/>
          </a:xfrm>
          <a:prstGeom prst="rect">
            <a:avLst/>
          </a:prstGeom>
          <a:noFill/>
          <a:ln>
            <a:noFill/>
          </a:ln>
        </p:spPr>
        <p:txBody>
          <a:bodyPr spcFirstLastPara="1" wrap="square" lIns="0" tIns="25400" rIns="0" bIns="0" anchor="ctr" anchorCtr="0">
            <a:noAutofit/>
          </a:bodyPr>
          <a:lstStyle/>
          <a:p>
            <a:pPr marL="0" marR="0" lvl="0" indent="0" algn="l" rtl="0">
              <a:lnSpc>
                <a:spcPct val="100000"/>
              </a:lnSpc>
              <a:spcBef>
                <a:spcPts val="0"/>
              </a:spcBef>
              <a:spcAft>
                <a:spcPts val="0"/>
              </a:spcAft>
              <a:buClr>
                <a:srgbClr val="214FAB"/>
              </a:buClr>
              <a:buSzPts val="1728"/>
              <a:buFont typeface="Georgia"/>
              <a:buNone/>
            </a:pPr>
            <a:r>
              <a:rPr lang="en-US" sz="1600" b="0" i="0" u="none" strike="noStrike" cap="none">
                <a:solidFill>
                  <a:srgbClr val="214FAB"/>
                </a:solidFill>
                <a:latin typeface="Arial"/>
                <a:ea typeface="Arial"/>
                <a:cs typeface="Arial"/>
                <a:sym typeface="Arial"/>
              </a:rPr>
              <a:t>Inputs</a:t>
            </a:r>
            <a:endParaRPr sz="1600" b="0" i="0" u="none" strike="noStrike" cap="none">
              <a:solidFill>
                <a:schemeClr val="dk1"/>
              </a:solidFill>
              <a:latin typeface="Arial"/>
              <a:ea typeface="Arial"/>
              <a:cs typeface="Arial"/>
              <a:sym typeface="Arial"/>
            </a:endParaRPr>
          </a:p>
        </p:txBody>
      </p:sp>
      <p:sp>
        <p:nvSpPr>
          <p:cNvPr id="31" name="Google Shape;31;p1"/>
          <p:cNvSpPr/>
          <p:nvPr/>
        </p:nvSpPr>
        <p:spPr>
          <a:xfrm>
            <a:off x="219450" y="2377463"/>
            <a:ext cx="2363700" cy="3063000"/>
          </a:xfrm>
          <a:prstGeom prst="rect">
            <a:avLst/>
          </a:prstGeom>
          <a:noFill/>
          <a:ln>
            <a:noFill/>
          </a:ln>
        </p:spPr>
        <p:txBody>
          <a:bodyPr spcFirstLastPara="1" wrap="square" lIns="25400" tIns="0" rIns="0" bIns="0" anchor="t" anchorCtr="0">
            <a:noAutofit/>
          </a:bodyPr>
          <a:lstStyle/>
          <a:p>
            <a:pPr marL="0" marR="0" lvl="0" indent="0" algn="l" rtl="0">
              <a:lnSpc>
                <a:spcPct val="92388"/>
              </a:lnSpc>
              <a:spcBef>
                <a:spcPts val="0"/>
              </a:spcBef>
              <a:spcAft>
                <a:spcPts val="0"/>
              </a:spcAft>
              <a:buClr>
                <a:srgbClr val="000000"/>
              </a:buClr>
              <a:buSzPts val="1200"/>
              <a:buFont typeface="Arial"/>
              <a:buNone/>
            </a:pPr>
            <a:r>
              <a:rPr lang="en-US" sz="1200" b="1" i="0" u="none" strike="noStrike" cap="none">
                <a:solidFill>
                  <a:schemeClr val="dk1"/>
                </a:solidFill>
                <a:latin typeface="Arial"/>
                <a:ea typeface="Arial"/>
                <a:cs typeface="Arial"/>
                <a:sym typeface="Arial"/>
              </a:rPr>
              <a:t>Participants</a:t>
            </a:r>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Capacity for 150 local students from WP backgrounds</a:t>
            </a:r>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Eligibility criteria</a:t>
            </a:r>
            <a:endParaRPr/>
          </a:p>
          <a:p>
            <a:pPr marL="285750" marR="0" lvl="0" indent="-209550" algn="l" rtl="0">
              <a:lnSpc>
                <a:spcPct val="92388"/>
              </a:lnSpc>
              <a:spcBef>
                <a:spcPts val="0"/>
              </a:spcBef>
              <a:spcAft>
                <a:spcPts val="0"/>
              </a:spcAft>
              <a:buClr>
                <a:srgbClr val="000000"/>
              </a:buClr>
              <a:buSzPts val="1200"/>
              <a:buFont typeface="Arial"/>
              <a:buNone/>
            </a:pPr>
            <a:endParaRPr sz="1200" b="0" i="0" u="none" strike="noStrike" cap="none">
              <a:solidFill>
                <a:schemeClr val="dk1"/>
              </a:solidFill>
              <a:latin typeface="Arial"/>
              <a:ea typeface="Arial"/>
              <a:cs typeface="Arial"/>
              <a:sym typeface="Arial"/>
            </a:endParaRPr>
          </a:p>
          <a:p>
            <a:pPr marL="0" marR="0" lvl="0" indent="0" algn="l" rtl="0">
              <a:lnSpc>
                <a:spcPct val="92388"/>
              </a:lnSpc>
              <a:spcBef>
                <a:spcPts val="0"/>
              </a:spcBef>
              <a:spcAft>
                <a:spcPts val="0"/>
              </a:spcAft>
              <a:buNone/>
            </a:pPr>
            <a:r>
              <a:rPr lang="en-US" sz="1200" b="1" i="0" u="none" strike="noStrike" cap="none">
                <a:solidFill>
                  <a:schemeClr val="dk1"/>
                </a:solidFill>
                <a:latin typeface="Arial"/>
                <a:ea typeface="Arial"/>
                <a:cs typeface="Arial"/>
                <a:sym typeface="Arial"/>
              </a:rPr>
              <a:t>Staff</a:t>
            </a:r>
            <a:endParaRPr sz="1200" b="0" i="0" u="none" strike="noStrike" cap="none">
              <a:solidFill>
                <a:schemeClr val="dk1"/>
              </a:solidFill>
              <a:latin typeface="Arial"/>
              <a:ea typeface="Arial"/>
              <a:cs typeface="Arial"/>
              <a:sym typeface="Arial"/>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Student ambassadors</a:t>
            </a:r>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Outreach Officer</a:t>
            </a:r>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Academic staff</a:t>
            </a:r>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Pastoral staff</a:t>
            </a:r>
            <a:endParaRPr/>
          </a:p>
          <a:p>
            <a:pPr marL="285750" marR="0" lvl="0" indent="-209550" algn="l" rtl="0">
              <a:lnSpc>
                <a:spcPct val="92388"/>
              </a:lnSpc>
              <a:spcBef>
                <a:spcPts val="0"/>
              </a:spcBef>
              <a:spcAft>
                <a:spcPts val="0"/>
              </a:spcAft>
              <a:buClr>
                <a:srgbClr val="000000"/>
              </a:buClr>
              <a:buSzPts val="1200"/>
              <a:buFont typeface="Arial"/>
              <a:buNone/>
            </a:pPr>
            <a:endParaRPr sz="1200" b="0" i="0" u="none" strike="noStrike" cap="none">
              <a:solidFill>
                <a:schemeClr val="dk1"/>
              </a:solidFill>
              <a:latin typeface="Arial"/>
              <a:ea typeface="Arial"/>
              <a:cs typeface="Arial"/>
              <a:sym typeface="Arial"/>
            </a:endParaRPr>
          </a:p>
          <a:p>
            <a:pPr marL="0" marR="0" lvl="0" indent="0" algn="l" rtl="0">
              <a:lnSpc>
                <a:spcPct val="92388"/>
              </a:lnSpc>
              <a:spcBef>
                <a:spcPts val="0"/>
              </a:spcBef>
              <a:spcAft>
                <a:spcPts val="0"/>
              </a:spcAft>
              <a:buNone/>
            </a:pPr>
            <a:r>
              <a:rPr lang="en-US" sz="1200" b="1" i="0" u="none" strike="noStrike" cap="none">
                <a:solidFill>
                  <a:schemeClr val="dk1"/>
                </a:solidFill>
                <a:latin typeface="Arial"/>
                <a:ea typeface="Arial"/>
                <a:cs typeface="Arial"/>
                <a:sym typeface="Arial"/>
              </a:rPr>
              <a:t>External resources</a:t>
            </a:r>
            <a:endParaRPr sz="1200" b="0" i="0" u="none" strike="noStrike" cap="none">
              <a:solidFill>
                <a:schemeClr val="dk1"/>
              </a:solidFill>
              <a:latin typeface="Arial"/>
              <a:ea typeface="Arial"/>
              <a:cs typeface="Arial"/>
              <a:sym typeface="Arial"/>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E-mentoring platform</a:t>
            </a:r>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Guest speakers</a:t>
            </a:r>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Study skills specialist</a:t>
            </a:r>
            <a:endParaRPr/>
          </a:p>
          <a:p>
            <a:pPr marL="285750" marR="0" lvl="0" indent="-209550" algn="l" rtl="0">
              <a:lnSpc>
                <a:spcPct val="92388"/>
              </a:lnSpc>
              <a:spcBef>
                <a:spcPts val="0"/>
              </a:spcBef>
              <a:spcAft>
                <a:spcPts val="0"/>
              </a:spcAft>
              <a:buClr>
                <a:srgbClr val="000000"/>
              </a:buClr>
              <a:buSzPts val="1200"/>
              <a:buFont typeface="Arial"/>
              <a:buNone/>
            </a:pPr>
            <a:endParaRPr sz="1200" b="0" i="0" u="none" strike="noStrike" cap="none">
              <a:solidFill>
                <a:schemeClr val="dk1"/>
              </a:solidFill>
              <a:latin typeface="Arial"/>
              <a:ea typeface="Arial"/>
              <a:cs typeface="Arial"/>
              <a:sym typeface="Arial"/>
            </a:endParaRPr>
          </a:p>
          <a:p>
            <a:pPr marL="0" marR="0" lvl="0" indent="0" algn="l" rtl="0">
              <a:lnSpc>
                <a:spcPct val="92388"/>
              </a:lnSpc>
              <a:spcBef>
                <a:spcPts val="0"/>
              </a:spcBef>
              <a:spcAft>
                <a:spcPts val="0"/>
              </a:spcAft>
              <a:buNone/>
            </a:pPr>
            <a:r>
              <a:rPr lang="en-US" sz="1200" b="1" i="0" u="none" strike="noStrike" cap="none">
                <a:solidFill>
                  <a:schemeClr val="dk1"/>
                </a:solidFill>
                <a:latin typeface="Arial"/>
                <a:ea typeface="Arial"/>
                <a:cs typeface="Arial"/>
                <a:sym typeface="Arial"/>
              </a:rPr>
              <a:t>Funding</a:t>
            </a:r>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£9 – 15k per year</a:t>
            </a:r>
            <a:endParaRPr sz="1200" b="0" i="0" u="none" strike="noStrike" cap="none">
              <a:solidFill>
                <a:schemeClr val="dk1"/>
              </a:solidFill>
              <a:latin typeface="Arial"/>
              <a:ea typeface="Arial"/>
              <a:cs typeface="Arial"/>
              <a:sym typeface="Arial"/>
            </a:endParaRPr>
          </a:p>
        </p:txBody>
      </p:sp>
      <p:sp>
        <p:nvSpPr>
          <p:cNvPr id="32" name="Google Shape;32;p1"/>
          <p:cNvSpPr/>
          <p:nvPr/>
        </p:nvSpPr>
        <p:spPr>
          <a:xfrm>
            <a:off x="2729484" y="1975104"/>
            <a:ext cx="2510028" cy="256032"/>
          </a:xfrm>
          <a:prstGeom prst="rect">
            <a:avLst/>
          </a:prstGeom>
          <a:noFill/>
          <a:ln>
            <a:noFill/>
          </a:ln>
        </p:spPr>
        <p:txBody>
          <a:bodyPr spcFirstLastPara="1" wrap="square" lIns="0" tIns="25400" rIns="0" bIns="0" anchor="ctr" anchorCtr="0">
            <a:noAutofit/>
          </a:bodyPr>
          <a:lstStyle/>
          <a:p>
            <a:pPr marL="0" marR="0" lvl="0" indent="0" algn="l" rtl="0">
              <a:lnSpc>
                <a:spcPct val="100000"/>
              </a:lnSpc>
              <a:spcBef>
                <a:spcPts val="0"/>
              </a:spcBef>
              <a:spcAft>
                <a:spcPts val="0"/>
              </a:spcAft>
              <a:buClr>
                <a:srgbClr val="214FAB"/>
              </a:buClr>
              <a:buSzPts val="1296"/>
              <a:buFont typeface="Georgia"/>
              <a:buNone/>
            </a:pPr>
            <a:r>
              <a:rPr lang="en-US" sz="1600" b="0" i="0" u="none" strike="noStrike" cap="none">
                <a:solidFill>
                  <a:srgbClr val="214FAB"/>
                </a:solidFill>
                <a:latin typeface="Arial"/>
                <a:ea typeface="Arial"/>
                <a:cs typeface="Arial"/>
                <a:sym typeface="Arial"/>
              </a:rPr>
              <a:t>Activities</a:t>
            </a:r>
            <a:endParaRPr sz="1600" b="0" i="0" u="none" strike="noStrike" cap="none">
              <a:solidFill>
                <a:schemeClr val="dk1"/>
              </a:solidFill>
              <a:latin typeface="Arial"/>
              <a:ea typeface="Arial"/>
              <a:cs typeface="Arial"/>
              <a:sym typeface="Arial"/>
            </a:endParaRPr>
          </a:p>
        </p:txBody>
      </p:sp>
      <p:sp>
        <p:nvSpPr>
          <p:cNvPr id="33" name="Google Shape;33;p1"/>
          <p:cNvSpPr/>
          <p:nvPr/>
        </p:nvSpPr>
        <p:spPr>
          <a:xfrm>
            <a:off x="2802625" y="2377460"/>
            <a:ext cx="2363700" cy="3063000"/>
          </a:xfrm>
          <a:prstGeom prst="rect">
            <a:avLst/>
          </a:prstGeom>
          <a:noFill/>
          <a:ln>
            <a:noFill/>
          </a:ln>
        </p:spPr>
        <p:txBody>
          <a:bodyPr spcFirstLastPara="1" wrap="square" lIns="25400" tIns="0" rIns="0" bIns="0" anchor="t" anchorCtr="0">
            <a:noAutofit/>
          </a:bodyPr>
          <a:lstStyle/>
          <a:p>
            <a:pPr marL="0" marR="0" lvl="0" indent="0" algn="l" rtl="0">
              <a:lnSpc>
                <a:spcPct val="92388"/>
              </a:lnSpc>
              <a:spcBef>
                <a:spcPts val="0"/>
              </a:spcBef>
              <a:spcAft>
                <a:spcPts val="0"/>
              </a:spcAft>
              <a:buClr>
                <a:srgbClr val="000000"/>
              </a:buClr>
              <a:buSzPts val="1200"/>
              <a:buFont typeface="Arial"/>
              <a:buNone/>
            </a:pPr>
            <a:r>
              <a:rPr lang="en-US" sz="1200" b="1" i="0" u="none" strike="noStrike" cap="none">
                <a:solidFill>
                  <a:schemeClr val="dk1"/>
                </a:solidFill>
                <a:latin typeface="Arial"/>
                <a:ea typeface="Arial"/>
                <a:cs typeface="Arial"/>
                <a:sym typeface="Arial"/>
              </a:rPr>
              <a:t>Standard programme</a:t>
            </a:r>
            <a:endParaRPr sz="1200" b="1" i="0" u="none" strike="noStrike" cap="none">
              <a:solidFill>
                <a:schemeClr val="dk1"/>
              </a:solidFill>
              <a:latin typeface="Arial"/>
              <a:ea typeface="Arial"/>
              <a:cs typeface="Arial"/>
              <a:sym typeface="Arial"/>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STEM summer school</a:t>
            </a:r>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Structured e-mentoring via online platform</a:t>
            </a:r>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UCAS and personal statement advice</a:t>
            </a:r>
            <a:endParaRPr/>
          </a:p>
          <a:p>
            <a:pPr marL="285750" marR="0" lvl="0" indent="-209550" algn="l" rtl="0">
              <a:lnSpc>
                <a:spcPct val="92388"/>
              </a:lnSpc>
              <a:spcBef>
                <a:spcPts val="0"/>
              </a:spcBef>
              <a:spcAft>
                <a:spcPts val="0"/>
              </a:spcAft>
              <a:buClr>
                <a:srgbClr val="000000"/>
              </a:buClr>
              <a:buSzPts val="1200"/>
              <a:buFont typeface="Arial"/>
              <a:buNone/>
            </a:pPr>
            <a:endParaRPr sz="1200" b="0" i="0" u="none" strike="noStrike" cap="none">
              <a:solidFill>
                <a:schemeClr val="dk1"/>
              </a:solidFill>
              <a:latin typeface="Arial"/>
              <a:ea typeface="Arial"/>
              <a:cs typeface="Arial"/>
              <a:sym typeface="Arial"/>
            </a:endParaRPr>
          </a:p>
          <a:p>
            <a:pPr marL="0" marR="0" lvl="0" indent="0" algn="l" rtl="0">
              <a:lnSpc>
                <a:spcPct val="92388"/>
              </a:lnSpc>
              <a:spcBef>
                <a:spcPts val="0"/>
              </a:spcBef>
              <a:spcAft>
                <a:spcPts val="0"/>
              </a:spcAft>
              <a:buNone/>
            </a:pPr>
            <a:r>
              <a:rPr lang="en-US" sz="1200" b="1" i="0" u="none" strike="noStrike" cap="none">
                <a:solidFill>
                  <a:schemeClr val="dk1"/>
                </a:solidFill>
                <a:latin typeface="Arial"/>
                <a:ea typeface="Arial"/>
                <a:cs typeface="Arial"/>
                <a:sym typeface="Arial"/>
              </a:rPr>
              <a:t>Flexible programme</a:t>
            </a:r>
            <a:endParaRPr sz="1200" b="1" i="0" u="none" strike="noStrike" cap="none">
              <a:solidFill>
                <a:schemeClr val="dk1"/>
              </a:solidFill>
              <a:latin typeface="Arial"/>
              <a:ea typeface="Arial"/>
              <a:cs typeface="Arial"/>
              <a:sym typeface="Arial"/>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STEM subject taster day</a:t>
            </a:r>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Online personal statement review</a:t>
            </a:r>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Access to e-mentoring platform</a:t>
            </a:r>
            <a:endParaRPr/>
          </a:p>
          <a:p>
            <a:pPr marL="285750" marR="0" lvl="0" indent="-209550" algn="l" rtl="0">
              <a:lnSpc>
                <a:spcPct val="92388"/>
              </a:lnSpc>
              <a:spcBef>
                <a:spcPts val="0"/>
              </a:spcBef>
              <a:spcAft>
                <a:spcPts val="0"/>
              </a:spcAft>
              <a:buClr>
                <a:srgbClr val="000000"/>
              </a:buClr>
              <a:buSzPts val="1200"/>
              <a:buFont typeface="Arial"/>
              <a:buNone/>
            </a:pPr>
            <a:endParaRPr sz="1200" b="0" i="0" u="none" strike="noStrike" cap="none">
              <a:solidFill>
                <a:schemeClr val="dk1"/>
              </a:solidFill>
              <a:latin typeface="Arial"/>
              <a:ea typeface="Arial"/>
              <a:cs typeface="Arial"/>
              <a:sym typeface="Arial"/>
            </a:endParaRPr>
          </a:p>
          <a:p>
            <a:pPr marL="0" marR="0" lvl="0" indent="0" algn="l" rtl="0">
              <a:lnSpc>
                <a:spcPct val="92388"/>
              </a:lnSpc>
              <a:spcBef>
                <a:spcPts val="0"/>
              </a:spcBef>
              <a:spcAft>
                <a:spcPts val="0"/>
              </a:spcAft>
              <a:buNone/>
            </a:pPr>
            <a:r>
              <a:rPr lang="en-US" sz="1200" b="1" i="0" u="none" strike="noStrike" cap="none">
                <a:solidFill>
                  <a:schemeClr val="dk1"/>
                </a:solidFill>
                <a:latin typeface="Arial"/>
                <a:ea typeface="Arial"/>
                <a:cs typeface="Arial"/>
                <a:sym typeface="Arial"/>
              </a:rPr>
              <a:t>All programmes</a:t>
            </a:r>
            <a:endParaRPr sz="1200" b="1" i="0" u="none" strike="noStrike" cap="none">
              <a:solidFill>
                <a:schemeClr val="dk1"/>
              </a:solidFill>
              <a:latin typeface="Arial"/>
              <a:ea typeface="Arial"/>
              <a:cs typeface="Arial"/>
              <a:sym typeface="Arial"/>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Study skills conference</a:t>
            </a:r>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Programme graduation</a:t>
            </a:r>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Contextual offer</a:t>
            </a:r>
            <a:endParaRPr/>
          </a:p>
          <a:p>
            <a:pPr marL="144000" marR="0" lvl="0" indent="-144000" algn="l" rtl="0">
              <a:lnSpc>
                <a:spcPct val="92388"/>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Transition support</a:t>
            </a:r>
            <a:endParaRPr sz="12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br>
              <a:rPr lang="en-US" sz="1400" b="0" i="0" u="none" strike="noStrike" cap="none">
                <a:solidFill>
                  <a:schemeClr val="dk1"/>
                </a:solidFill>
                <a:latin typeface="Arial"/>
                <a:ea typeface="Arial"/>
                <a:cs typeface="Arial"/>
                <a:sym typeface="Arial"/>
              </a:rPr>
            </a:br>
            <a:endParaRPr sz="1400" b="0" i="0" u="none" strike="noStrike" cap="none">
              <a:solidFill>
                <a:schemeClr val="dk1"/>
              </a:solidFill>
              <a:latin typeface="Arial"/>
              <a:ea typeface="Arial"/>
              <a:cs typeface="Arial"/>
              <a:sym typeface="Arial"/>
            </a:endParaRPr>
          </a:p>
        </p:txBody>
      </p:sp>
      <p:sp>
        <p:nvSpPr>
          <p:cNvPr id="34" name="Google Shape;34;p1"/>
          <p:cNvSpPr/>
          <p:nvPr/>
        </p:nvSpPr>
        <p:spPr>
          <a:xfrm>
            <a:off x="5458968" y="1975104"/>
            <a:ext cx="2510028" cy="256032"/>
          </a:xfrm>
          <a:prstGeom prst="rect">
            <a:avLst/>
          </a:prstGeom>
          <a:noFill/>
          <a:ln>
            <a:noFill/>
          </a:ln>
        </p:spPr>
        <p:txBody>
          <a:bodyPr spcFirstLastPara="1" wrap="square" lIns="0" tIns="25400" rIns="0" bIns="0" anchor="ctr" anchorCtr="0">
            <a:noAutofit/>
          </a:bodyPr>
          <a:lstStyle/>
          <a:p>
            <a:pPr marL="0" marR="0" lvl="0" indent="0" algn="l" rtl="0">
              <a:lnSpc>
                <a:spcPct val="100000"/>
              </a:lnSpc>
              <a:spcBef>
                <a:spcPts val="0"/>
              </a:spcBef>
              <a:spcAft>
                <a:spcPts val="0"/>
              </a:spcAft>
              <a:buClr>
                <a:srgbClr val="214FAB"/>
              </a:buClr>
              <a:buSzPts val="1296"/>
              <a:buFont typeface="Georgia"/>
              <a:buNone/>
            </a:pPr>
            <a:r>
              <a:rPr lang="en-US" sz="1600" b="0" i="0" u="none" strike="noStrike" cap="none">
                <a:solidFill>
                  <a:srgbClr val="214FAB"/>
                </a:solidFill>
                <a:latin typeface="Arial"/>
                <a:ea typeface="Arial"/>
                <a:cs typeface="Arial"/>
                <a:sym typeface="Arial"/>
              </a:rPr>
              <a:t>Outcomes</a:t>
            </a:r>
            <a:endParaRPr sz="1600" b="0" i="0" u="none" strike="noStrike" cap="none">
              <a:solidFill>
                <a:schemeClr val="dk1"/>
              </a:solidFill>
              <a:latin typeface="Arial"/>
              <a:ea typeface="Arial"/>
              <a:cs typeface="Arial"/>
              <a:sym typeface="Arial"/>
            </a:endParaRPr>
          </a:p>
        </p:txBody>
      </p:sp>
      <p:sp>
        <p:nvSpPr>
          <p:cNvPr id="35" name="Google Shape;35;p1"/>
          <p:cNvSpPr/>
          <p:nvPr/>
        </p:nvSpPr>
        <p:spPr>
          <a:xfrm>
            <a:off x="5532125" y="2377529"/>
            <a:ext cx="2363700" cy="3063000"/>
          </a:xfrm>
          <a:prstGeom prst="rect">
            <a:avLst/>
          </a:prstGeom>
          <a:noFill/>
          <a:ln>
            <a:noFill/>
          </a:ln>
        </p:spPr>
        <p:txBody>
          <a:bodyPr spcFirstLastPara="1" wrap="square" lIns="25400" tIns="0" rIns="0" bIns="0" anchor="t" anchorCtr="0">
            <a:noAutofit/>
          </a:bodyPr>
          <a:lstStyle/>
          <a:p>
            <a:pPr marL="144000" marR="0" lvl="0" indent="-144000" algn="l" rtl="0">
              <a:lnSpc>
                <a:spcPct val="100000"/>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Equip participants with the necessary skills, knowledge, and experience to apply to university</a:t>
            </a:r>
            <a:endParaRPr/>
          </a:p>
          <a:p>
            <a:pPr marL="144000" marR="0" lvl="0" indent="-144000" algn="l" rtl="0">
              <a:lnSpc>
                <a:spcPct val="100000"/>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Increase preparedness for study at university</a:t>
            </a:r>
            <a:endParaRPr/>
          </a:p>
          <a:p>
            <a:pPr marL="144000" marR="0" lvl="0" indent="-144000" algn="l" rtl="0">
              <a:lnSpc>
                <a:spcPct val="100000"/>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Improved academic attainment in A-level STEM subjects</a:t>
            </a:r>
            <a:endParaRPr/>
          </a:p>
          <a:p>
            <a:pPr marL="144000" marR="0" lvl="0" indent="-144000" algn="l" rtl="0">
              <a:lnSpc>
                <a:spcPct val="100000"/>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Students make successful applications to STEM courses in HE/at our University</a:t>
            </a:r>
            <a:endParaRPr/>
          </a:p>
          <a:p>
            <a:pPr marL="144000" marR="0" lvl="0" indent="-144000" algn="l" rtl="0">
              <a:lnSpc>
                <a:spcPct val="100000"/>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Students enrol at our University</a:t>
            </a:r>
            <a:endParaRPr/>
          </a:p>
          <a:p>
            <a:pPr marL="144000" marR="0" lvl="0" indent="-144000" algn="l" rtl="0">
              <a:lnSpc>
                <a:spcPct val="100000"/>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Students feel supported in their transition to university</a:t>
            </a:r>
            <a:endParaRPr/>
          </a:p>
          <a:p>
            <a:pPr marL="144000" marR="0" lvl="0" indent="-144000" algn="l" rtl="0">
              <a:lnSpc>
                <a:spcPct val="100000"/>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Students complete their first year</a:t>
            </a:r>
            <a:endParaRPr sz="12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br>
              <a:rPr lang="en-US" sz="1200" b="0" i="0" u="none" strike="noStrike" cap="none">
                <a:solidFill>
                  <a:schemeClr val="dk1"/>
                </a:solidFill>
                <a:latin typeface="Barlow"/>
                <a:ea typeface="Barlow"/>
                <a:cs typeface="Barlow"/>
                <a:sym typeface="Barlow"/>
              </a:rPr>
            </a:br>
            <a:endParaRPr sz="1152" b="0" i="0" u="none" strike="noStrike" cap="none">
              <a:solidFill>
                <a:schemeClr val="dk1"/>
              </a:solidFill>
              <a:latin typeface="Barlow"/>
              <a:ea typeface="Barlow"/>
              <a:cs typeface="Barlow"/>
              <a:sym typeface="Barlow"/>
            </a:endParaRPr>
          </a:p>
        </p:txBody>
      </p:sp>
      <p:sp>
        <p:nvSpPr>
          <p:cNvPr id="36" name="Google Shape;36;p1"/>
          <p:cNvSpPr/>
          <p:nvPr/>
        </p:nvSpPr>
        <p:spPr>
          <a:xfrm>
            <a:off x="8042148" y="1975104"/>
            <a:ext cx="2510028" cy="256032"/>
          </a:xfrm>
          <a:prstGeom prst="rect">
            <a:avLst/>
          </a:prstGeom>
          <a:noFill/>
          <a:ln>
            <a:noFill/>
          </a:ln>
        </p:spPr>
        <p:txBody>
          <a:bodyPr spcFirstLastPara="1" wrap="square" lIns="0" tIns="25400" rIns="0" bIns="0" anchor="ctr" anchorCtr="0">
            <a:noAutofit/>
          </a:bodyPr>
          <a:lstStyle/>
          <a:p>
            <a:pPr marL="0" marR="0" lvl="0" indent="0" algn="l" rtl="0">
              <a:lnSpc>
                <a:spcPct val="100000"/>
              </a:lnSpc>
              <a:spcBef>
                <a:spcPts val="0"/>
              </a:spcBef>
              <a:spcAft>
                <a:spcPts val="0"/>
              </a:spcAft>
              <a:buClr>
                <a:srgbClr val="214FAB"/>
              </a:buClr>
              <a:buSzPts val="1296"/>
              <a:buFont typeface="Georgia"/>
              <a:buNone/>
            </a:pPr>
            <a:r>
              <a:rPr lang="en-US" sz="1600" b="0" i="0" u="none" strike="noStrike" cap="none">
                <a:solidFill>
                  <a:srgbClr val="214FAB"/>
                </a:solidFill>
                <a:latin typeface="Arial"/>
                <a:ea typeface="Arial"/>
                <a:cs typeface="Arial"/>
                <a:sym typeface="Arial"/>
              </a:rPr>
              <a:t>Impact</a:t>
            </a:r>
            <a:endParaRPr sz="1600" b="0" i="0" u="none" strike="noStrike" cap="none">
              <a:solidFill>
                <a:schemeClr val="dk1"/>
              </a:solidFill>
              <a:latin typeface="Arial"/>
              <a:ea typeface="Arial"/>
              <a:cs typeface="Arial"/>
              <a:sym typeface="Arial"/>
            </a:endParaRPr>
          </a:p>
        </p:txBody>
      </p:sp>
      <p:sp>
        <p:nvSpPr>
          <p:cNvPr id="37" name="Google Shape;37;p1"/>
          <p:cNvSpPr/>
          <p:nvPr/>
        </p:nvSpPr>
        <p:spPr>
          <a:xfrm>
            <a:off x="8115300" y="2377500"/>
            <a:ext cx="2363700" cy="1293600"/>
          </a:xfrm>
          <a:prstGeom prst="rect">
            <a:avLst/>
          </a:prstGeom>
          <a:noFill/>
          <a:ln>
            <a:noFill/>
          </a:ln>
        </p:spPr>
        <p:txBody>
          <a:bodyPr spcFirstLastPara="1" wrap="square" lIns="25400" tIns="0" rIns="0" bIns="0" anchor="t" anchorCtr="0">
            <a:noAutofit/>
          </a:bodyPr>
          <a:lstStyle/>
          <a:p>
            <a:pPr marL="144000" marR="0" lvl="0" indent="-131300" algn="l" rtl="0">
              <a:lnSpc>
                <a:spcPct val="100000"/>
              </a:lnSpc>
              <a:spcBef>
                <a:spcPts val="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Students are more likely to complete their degree</a:t>
            </a:r>
            <a:endParaRPr sz="1200"/>
          </a:p>
          <a:p>
            <a:pPr marL="144000" marR="0" lvl="0" indent="-131300" algn="l" rtl="0">
              <a:lnSpc>
                <a:spcPct val="100000"/>
              </a:lnSpc>
              <a:spcBef>
                <a:spcPts val="600"/>
              </a:spcBef>
              <a:spcAft>
                <a:spcPts val="0"/>
              </a:spcAft>
              <a:buClr>
                <a:srgbClr val="000000"/>
              </a:buClr>
              <a:buSzPts val="1200"/>
              <a:buFont typeface="Arial"/>
              <a:buChar char="•"/>
            </a:pPr>
            <a:r>
              <a:rPr lang="en-US" sz="1200" b="0" i="0" u="none" strike="noStrike" cap="none">
                <a:solidFill>
                  <a:schemeClr val="dk1"/>
                </a:solidFill>
                <a:latin typeface="Arial"/>
                <a:ea typeface="Arial"/>
                <a:cs typeface="Arial"/>
                <a:sym typeface="Arial"/>
              </a:rPr>
              <a:t>Contribute to narrowing nationwide gap in underrepresented groups</a:t>
            </a:r>
            <a:endParaRPr sz="1200" b="0" i="0" u="none" strike="noStrike" cap="none">
              <a:solidFill>
                <a:schemeClr val="dk1"/>
              </a:solidFill>
              <a:latin typeface="Arial"/>
              <a:ea typeface="Arial"/>
              <a:cs typeface="Arial"/>
              <a:sym typeface="Arial"/>
            </a:endParaRPr>
          </a:p>
          <a:p>
            <a:pPr marL="0" marR="0" lvl="0" indent="0" algn="l" rtl="0">
              <a:lnSpc>
                <a:spcPct val="100000"/>
              </a:lnSpc>
              <a:spcBef>
                <a:spcPts val="600"/>
              </a:spcBef>
              <a:spcAft>
                <a:spcPts val="0"/>
              </a:spcAft>
              <a:buClr>
                <a:srgbClr val="000000"/>
              </a:buClr>
              <a:buSzPts val="1400"/>
              <a:buFont typeface="Arial"/>
              <a:buNone/>
            </a:pPr>
            <a:br>
              <a:rPr lang="en-US" sz="1400" b="0" i="0" u="none" strike="noStrike" cap="none">
                <a:solidFill>
                  <a:schemeClr val="dk1"/>
                </a:solidFill>
                <a:latin typeface="Arial"/>
                <a:ea typeface="Arial"/>
                <a:cs typeface="Arial"/>
                <a:sym typeface="Arial"/>
              </a:rPr>
            </a:br>
            <a:endParaRPr sz="1400" b="0" i="0" u="none" strike="noStrike" cap="none">
              <a:solidFill>
                <a:schemeClr val="dk1"/>
              </a:solidFill>
              <a:latin typeface="Arial"/>
              <a:ea typeface="Arial"/>
              <a:cs typeface="Arial"/>
              <a:sym typeface="Arial"/>
            </a:endParaRPr>
          </a:p>
        </p:txBody>
      </p:sp>
      <p:sp>
        <p:nvSpPr>
          <p:cNvPr id="38" name="Google Shape;38;p1"/>
          <p:cNvSpPr/>
          <p:nvPr/>
        </p:nvSpPr>
        <p:spPr>
          <a:xfrm>
            <a:off x="146304" y="5723310"/>
            <a:ext cx="5166360" cy="532857"/>
          </a:xfrm>
          <a:prstGeom prst="rect">
            <a:avLst/>
          </a:prstGeom>
          <a:noFill/>
          <a:ln>
            <a:noFill/>
          </a:ln>
        </p:spPr>
        <p:txBody>
          <a:bodyPr spcFirstLastPara="1" wrap="square" lIns="0" tIns="25400" rIns="0" bIns="0" anchor="ctr" anchorCtr="0">
            <a:noAutofit/>
          </a:bodyPr>
          <a:lstStyle/>
          <a:p>
            <a:pPr marL="0" marR="0" lvl="0" indent="0" algn="l" rtl="0">
              <a:lnSpc>
                <a:spcPct val="100000"/>
              </a:lnSpc>
              <a:spcBef>
                <a:spcPts val="0"/>
              </a:spcBef>
              <a:spcAft>
                <a:spcPts val="0"/>
              </a:spcAft>
              <a:buClr>
                <a:srgbClr val="FFFFFF"/>
              </a:buClr>
              <a:buSzPts val="1296"/>
              <a:buFont typeface="Georgia"/>
              <a:buNone/>
            </a:pPr>
            <a:r>
              <a:rPr lang="en-US" sz="1800" b="0" i="0" u="none" strike="noStrike" cap="none">
                <a:solidFill>
                  <a:srgbClr val="FFFFFF"/>
                </a:solidFill>
                <a:latin typeface="Arial"/>
                <a:ea typeface="Arial"/>
                <a:cs typeface="Arial"/>
                <a:sym typeface="Arial"/>
              </a:rPr>
              <a:t>Causal</a:t>
            </a:r>
            <a:r>
              <a:rPr lang="en-US" sz="1800" b="0" i="0" u="none" strike="noStrike" cap="none">
                <a:solidFill>
                  <a:srgbClr val="214FAB"/>
                </a:solidFill>
                <a:latin typeface="Arial"/>
                <a:ea typeface="Arial"/>
                <a:cs typeface="Arial"/>
                <a:sym typeface="Arial"/>
              </a:rPr>
              <a:t> </a:t>
            </a:r>
            <a:r>
              <a:rPr lang="en-US" sz="1800" b="0" i="0" u="none" strike="noStrike" cap="none">
                <a:solidFill>
                  <a:srgbClr val="FFFFFF"/>
                </a:solidFill>
                <a:latin typeface="Arial"/>
                <a:ea typeface="Arial"/>
                <a:cs typeface="Arial"/>
                <a:sym typeface="Arial"/>
              </a:rPr>
              <a:t>pathways</a:t>
            </a:r>
            <a:endParaRPr sz="1800" b="0" i="0" u="none" strike="noStrike" cap="none">
              <a:solidFill>
                <a:schemeClr val="dk1"/>
              </a:solidFill>
              <a:latin typeface="Arial"/>
              <a:ea typeface="Arial"/>
              <a:cs typeface="Arial"/>
              <a:sym typeface="Arial"/>
            </a:endParaRPr>
          </a:p>
        </p:txBody>
      </p:sp>
      <p:sp>
        <p:nvSpPr>
          <p:cNvPr id="39" name="Google Shape;39;p1"/>
          <p:cNvSpPr/>
          <p:nvPr/>
        </p:nvSpPr>
        <p:spPr>
          <a:xfrm>
            <a:off x="219450" y="6256175"/>
            <a:ext cx="4947000" cy="1107900"/>
          </a:xfrm>
          <a:prstGeom prst="rect">
            <a:avLst/>
          </a:prstGeom>
          <a:noFill/>
          <a:ln>
            <a:noFill/>
          </a:ln>
        </p:spPr>
        <p:txBody>
          <a:bodyPr spcFirstLastPara="1" wrap="square" lIns="25400" tIns="0" rIns="0" bIns="0" anchor="t" anchorCtr="0">
            <a:noAutofit/>
          </a:bodyPr>
          <a:lstStyle/>
          <a:p>
            <a:pPr marL="144000" marR="0" lvl="0" indent="-144000" algn="l" rtl="0">
              <a:lnSpc>
                <a:spcPct val="92388"/>
              </a:lnSpc>
              <a:spcBef>
                <a:spcPts val="0"/>
              </a:spcBef>
              <a:spcAft>
                <a:spcPts val="0"/>
              </a:spcAft>
              <a:buClr>
                <a:schemeClr val="dk1"/>
              </a:buClr>
              <a:buSzPts val="800"/>
              <a:buFont typeface="Arial"/>
              <a:buChar char="•"/>
            </a:pPr>
            <a:r>
              <a:rPr lang="en-US" sz="800" b="0" i="0" u="none" strike="noStrike" cap="none">
                <a:solidFill>
                  <a:schemeClr val="dk1"/>
                </a:solidFill>
                <a:latin typeface="Arial"/>
                <a:ea typeface="Arial"/>
                <a:cs typeface="Arial"/>
                <a:sym typeface="Arial"/>
              </a:rPr>
              <a:t>Providing structured application support to participants through tailored mentoring will improve the quality of their applications, and increase the number of students from widening participation backgrounds making successful applications to HE.</a:t>
            </a:r>
            <a:endParaRPr>
              <a:solidFill>
                <a:schemeClr val="dk1"/>
              </a:solidFill>
            </a:endParaRPr>
          </a:p>
          <a:p>
            <a:pPr marL="144000" marR="0" lvl="0" indent="-144000" algn="l" rtl="0">
              <a:lnSpc>
                <a:spcPct val="92388"/>
              </a:lnSpc>
              <a:spcBef>
                <a:spcPts val="0"/>
              </a:spcBef>
              <a:spcAft>
                <a:spcPts val="0"/>
              </a:spcAft>
              <a:buClr>
                <a:schemeClr val="dk1"/>
              </a:buClr>
              <a:buSzPts val="800"/>
              <a:buFont typeface="Arial"/>
              <a:buChar char="•"/>
            </a:pPr>
            <a:r>
              <a:rPr lang="en-US" sz="800" b="0" i="0" u="none" strike="noStrike" cap="none">
                <a:solidFill>
                  <a:schemeClr val="dk1"/>
                </a:solidFill>
                <a:latin typeface="Arial"/>
                <a:ea typeface="Arial"/>
                <a:cs typeface="Arial"/>
                <a:sym typeface="Arial"/>
              </a:rPr>
              <a:t>A targeted summer school and taster day will make participants better informed about what it is like to study a STEM subject at university. This will lead to participants making better informed decisions about their post-18 education, and increased completion rates for those who decide to enter HE.</a:t>
            </a:r>
            <a:endParaRPr>
              <a:solidFill>
                <a:schemeClr val="dk1"/>
              </a:solidFill>
            </a:endParaRPr>
          </a:p>
          <a:p>
            <a:pPr marL="144000" marR="0" lvl="0" indent="-144000" algn="l" rtl="0">
              <a:lnSpc>
                <a:spcPct val="92388"/>
              </a:lnSpc>
              <a:spcBef>
                <a:spcPts val="0"/>
              </a:spcBef>
              <a:spcAft>
                <a:spcPts val="0"/>
              </a:spcAft>
              <a:buClr>
                <a:schemeClr val="dk1"/>
              </a:buClr>
              <a:buSzPts val="800"/>
              <a:buFont typeface="Arial"/>
              <a:buChar char="•"/>
            </a:pPr>
            <a:r>
              <a:rPr lang="en-US" sz="800" b="0" i="0" u="none" strike="noStrike" cap="none">
                <a:solidFill>
                  <a:schemeClr val="dk1"/>
                </a:solidFill>
                <a:latin typeface="Arial"/>
                <a:ea typeface="Arial"/>
                <a:cs typeface="Arial"/>
                <a:sym typeface="Arial"/>
              </a:rPr>
              <a:t>Offering a flexible programme of support ensures that all participants are able to access a core set of support, and those who are unable to attend the summer school still receive information about HE and online support. This equalises access to support for students from widening participation backgrounds.</a:t>
            </a:r>
            <a:endParaRPr sz="8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41" name="Google Shape;41;p1"/>
          <p:cNvSpPr/>
          <p:nvPr/>
        </p:nvSpPr>
        <p:spPr>
          <a:xfrm>
            <a:off x="5458966" y="5723307"/>
            <a:ext cx="5166300" cy="532800"/>
          </a:xfrm>
          <a:prstGeom prst="rect">
            <a:avLst/>
          </a:prstGeom>
          <a:noFill/>
          <a:ln>
            <a:noFill/>
          </a:ln>
        </p:spPr>
        <p:txBody>
          <a:bodyPr spcFirstLastPara="1" wrap="square" lIns="0" tIns="25400" rIns="0" bIns="0" anchor="ctr" anchorCtr="0">
            <a:noAutofit/>
          </a:bodyPr>
          <a:lstStyle/>
          <a:p>
            <a:pPr marL="0" marR="0" lvl="0" indent="0" algn="l" rtl="0">
              <a:lnSpc>
                <a:spcPct val="100000"/>
              </a:lnSpc>
              <a:spcBef>
                <a:spcPts val="0"/>
              </a:spcBef>
              <a:spcAft>
                <a:spcPts val="0"/>
              </a:spcAft>
              <a:buClr>
                <a:srgbClr val="FFFFFF"/>
              </a:buClr>
              <a:buSzPts val="1296"/>
              <a:buFont typeface="Georgia"/>
              <a:buNone/>
            </a:pPr>
            <a:r>
              <a:rPr lang="en-US" sz="1800" b="0" i="0" u="none" strike="noStrike" cap="none">
                <a:solidFill>
                  <a:srgbClr val="FFFFFF"/>
                </a:solidFill>
                <a:latin typeface="Arial"/>
                <a:ea typeface="Arial"/>
                <a:cs typeface="Arial"/>
                <a:sym typeface="Arial"/>
              </a:rPr>
              <a:t>Moderating</a:t>
            </a:r>
            <a:r>
              <a:rPr lang="en-US" sz="1828" b="0" i="0" u="none" strike="noStrike" cap="none">
                <a:solidFill>
                  <a:srgbClr val="214FAB"/>
                </a:solidFill>
                <a:latin typeface="Arial"/>
                <a:ea typeface="Arial"/>
                <a:cs typeface="Arial"/>
                <a:sym typeface="Arial"/>
              </a:rPr>
              <a:t> </a:t>
            </a:r>
            <a:r>
              <a:rPr lang="en-US" sz="1800" b="0" i="0" u="none" strike="noStrike" cap="none">
                <a:solidFill>
                  <a:srgbClr val="FFFFFF"/>
                </a:solidFill>
                <a:latin typeface="Arial"/>
                <a:ea typeface="Arial"/>
                <a:cs typeface="Arial"/>
                <a:sym typeface="Arial"/>
              </a:rPr>
              <a:t>factors</a:t>
            </a:r>
            <a:endParaRPr sz="1296" b="0" i="0" u="none" strike="noStrike" cap="none">
              <a:solidFill>
                <a:schemeClr val="dk1"/>
              </a:solidFill>
              <a:latin typeface="Arial"/>
              <a:ea typeface="Arial"/>
              <a:cs typeface="Arial"/>
              <a:sym typeface="Arial"/>
            </a:endParaRPr>
          </a:p>
        </p:txBody>
      </p:sp>
      <p:sp>
        <p:nvSpPr>
          <p:cNvPr id="40" name="Google Shape;40;p1"/>
          <p:cNvSpPr/>
          <p:nvPr/>
        </p:nvSpPr>
        <p:spPr>
          <a:xfrm>
            <a:off x="5458650" y="6227074"/>
            <a:ext cx="5019900" cy="1293600"/>
          </a:xfrm>
          <a:prstGeom prst="rect">
            <a:avLst/>
          </a:prstGeom>
          <a:noFill/>
          <a:ln>
            <a:noFill/>
          </a:ln>
        </p:spPr>
        <p:txBody>
          <a:bodyPr spcFirstLastPara="1" wrap="square" lIns="25400" tIns="0" rIns="0" bIns="0" anchor="t" anchorCtr="0">
            <a:noAutofit/>
          </a:bodyPr>
          <a:lstStyle/>
          <a:p>
            <a:pPr marL="144000" marR="0" lvl="0" indent="-131300" algn="l" rtl="0">
              <a:lnSpc>
                <a:spcPct val="92388"/>
              </a:lnSpc>
              <a:spcBef>
                <a:spcPts val="0"/>
              </a:spcBef>
              <a:spcAft>
                <a:spcPts val="0"/>
              </a:spcAft>
              <a:buClr>
                <a:schemeClr val="dk1"/>
              </a:buClr>
              <a:buSzPts val="800"/>
              <a:buFont typeface="Arial"/>
              <a:buChar char="•"/>
            </a:pPr>
            <a:r>
              <a:rPr lang="en-US" sz="800" b="0" i="0" u="none" strike="noStrike" cap="none">
                <a:solidFill>
                  <a:schemeClr val="dk1"/>
                </a:solidFill>
                <a:latin typeface="Arial"/>
                <a:ea typeface="Arial"/>
                <a:cs typeface="Arial"/>
                <a:sym typeface="Arial"/>
              </a:rPr>
              <a:t>The eligibility criteria correctly identify the students most likely to benefit</a:t>
            </a:r>
            <a:endParaRPr sz="800">
              <a:solidFill>
                <a:schemeClr val="dk1"/>
              </a:solidFill>
            </a:endParaRPr>
          </a:p>
          <a:p>
            <a:pPr marL="144000" marR="0" lvl="0" indent="-131300" algn="l" rtl="0">
              <a:lnSpc>
                <a:spcPct val="92388"/>
              </a:lnSpc>
              <a:spcBef>
                <a:spcPts val="0"/>
              </a:spcBef>
              <a:spcAft>
                <a:spcPts val="0"/>
              </a:spcAft>
              <a:buClr>
                <a:schemeClr val="dk1"/>
              </a:buClr>
              <a:buSzPts val="800"/>
              <a:buFont typeface="Arial"/>
              <a:buChar char="•"/>
            </a:pPr>
            <a:r>
              <a:rPr lang="en-US" sz="800" b="0" i="0" u="none" strike="noStrike" cap="none">
                <a:solidFill>
                  <a:schemeClr val="dk1"/>
                </a:solidFill>
                <a:latin typeface="Arial"/>
                <a:ea typeface="Arial"/>
                <a:cs typeface="Arial"/>
                <a:sym typeface="Arial"/>
              </a:rPr>
              <a:t>Relationships with schools are strong and translate into good buy-in</a:t>
            </a:r>
            <a:endParaRPr sz="800">
              <a:solidFill>
                <a:schemeClr val="dk1"/>
              </a:solidFill>
            </a:endParaRPr>
          </a:p>
          <a:p>
            <a:pPr marL="144000" marR="0" lvl="0" indent="-131300" algn="l" rtl="0">
              <a:lnSpc>
                <a:spcPct val="92388"/>
              </a:lnSpc>
              <a:spcBef>
                <a:spcPts val="0"/>
              </a:spcBef>
              <a:spcAft>
                <a:spcPts val="0"/>
              </a:spcAft>
              <a:buClr>
                <a:schemeClr val="dk1"/>
              </a:buClr>
              <a:buSzPts val="800"/>
              <a:buFont typeface="Arial"/>
              <a:buChar char="•"/>
            </a:pPr>
            <a:r>
              <a:rPr lang="en-US" sz="800" b="0" i="0" u="none" strike="noStrike" cap="none">
                <a:solidFill>
                  <a:schemeClr val="dk1"/>
                </a:solidFill>
                <a:latin typeface="Arial"/>
                <a:ea typeface="Arial"/>
                <a:cs typeface="Arial"/>
                <a:sym typeface="Arial"/>
              </a:rPr>
              <a:t>Participants are motivated and engage with all components of the intervention</a:t>
            </a:r>
            <a:endParaRPr sz="800">
              <a:solidFill>
                <a:schemeClr val="dk1"/>
              </a:solidFill>
            </a:endParaRPr>
          </a:p>
          <a:p>
            <a:pPr marL="144000" marR="0" lvl="0" indent="-131300" algn="l" rtl="0">
              <a:lnSpc>
                <a:spcPct val="92388"/>
              </a:lnSpc>
              <a:spcBef>
                <a:spcPts val="0"/>
              </a:spcBef>
              <a:spcAft>
                <a:spcPts val="0"/>
              </a:spcAft>
              <a:buClr>
                <a:schemeClr val="dk1"/>
              </a:buClr>
              <a:buSzPts val="800"/>
              <a:buFont typeface="Arial"/>
              <a:buChar char="•"/>
            </a:pPr>
            <a:r>
              <a:rPr lang="en-US" sz="800" b="0" i="0" u="none" strike="noStrike" cap="none">
                <a:solidFill>
                  <a:schemeClr val="dk1"/>
                </a:solidFill>
                <a:latin typeface="Arial"/>
                <a:ea typeface="Arial"/>
                <a:cs typeface="Arial"/>
                <a:sym typeface="Arial"/>
              </a:rPr>
              <a:t>Delivering mentoring online doesn’t decrease its effectiveness</a:t>
            </a:r>
            <a:endParaRPr sz="800">
              <a:solidFill>
                <a:schemeClr val="dk1"/>
              </a:solidFill>
            </a:endParaRPr>
          </a:p>
          <a:p>
            <a:pPr marL="144000" marR="0" lvl="0" indent="-131300" algn="l" rtl="0">
              <a:lnSpc>
                <a:spcPct val="92388"/>
              </a:lnSpc>
              <a:spcBef>
                <a:spcPts val="0"/>
              </a:spcBef>
              <a:spcAft>
                <a:spcPts val="0"/>
              </a:spcAft>
              <a:buClr>
                <a:schemeClr val="dk1"/>
              </a:buClr>
              <a:buSzPts val="800"/>
              <a:buFont typeface="Arial"/>
              <a:buChar char="•"/>
            </a:pPr>
            <a:r>
              <a:rPr lang="en-US" sz="800" b="0" i="0" u="none" strike="noStrike" cap="none">
                <a:solidFill>
                  <a:schemeClr val="dk1"/>
                </a:solidFill>
                <a:latin typeface="Arial"/>
                <a:ea typeface="Arial"/>
                <a:cs typeface="Arial"/>
                <a:sym typeface="Arial"/>
              </a:rPr>
              <a:t>Learning more about STEM increases interest rather than putting participants off</a:t>
            </a:r>
            <a:endParaRPr sz="800">
              <a:solidFill>
                <a:schemeClr val="dk1"/>
              </a:solidFill>
            </a:endParaRPr>
          </a:p>
          <a:p>
            <a:pPr marL="144000" marR="0" lvl="0" indent="-131300" algn="l" rtl="0">
              <a:lnSpc>
                <a:spcPct val="92388"/>
              </a:lnSpc>
              <a:spcBef>
                <a:spcPts val="0"/>
              </a:spcBef>
              <a:spcAft>
                <a:spcPts val="0"/>
              </a:spcAft>
              <a:buClr>
                <a:schemeClr val="dk1"/>
              </a:buClr>
              <a:buSzPts val="800"/>
              <a:buFont typeface="Arial"/>
              <a:buChar char="•"/>
            </a:pPr>
            <a:r>
              <a:rPr lang="en-US" sz="800" b="0" i="0" u="none" strike="noStrike" cap="none">
                <a:solidFill>
                  <a:schemeClr val="dk1"/>
                </a:solidFill>
                <a:latin typeface="Arial"/>
                <a:ea typeface="Arial"/>
                <a:cs typeface="Arial"/>
                <a:sym typeface="Arial"/>
              </a:rPr>
              <a:t>The intervention leads students to change their behaviour over the short and long term</a:t>
            </a:r>
            <a:endParaRPr sz="800">
              <a:solidFill>
                <a:schemeClr val="dk1"/>
              </a:solidFill>
            </a:endParaRPr>
          </a:p>
          <a:p>
            <a:pPr marL="144000" marR="0" lvl="0" indent="-131300" algn="l" rtl="0">
              <a:lnSpc>
                <a:spcPct val="92388"/>
              </a:lnSpc>
              <a:spcBef>
                <a:spcPts val="0"/>
              </a:spcBef>
              <a:spcAft>
                <a:spcPts val="0"/>
              </a:spcAft>
              <a:buClr>
                <a:schemeClr val="dk1"/>
              </a:buClr>
              <a:buSzPts val="800"/>
              <a:buFont typeface="Arial"/>
              <a:buChar char="•"/>
            </a:pPr>
            <a:r>
              <a:rPr lang="en-US" sz="800" b="0" i="0" u="none" strike="noStrike" cap="none">
                <a:solidFill>
                  <a:schemeClr val="dk1"/>
                </a:solidFill>
                <a:latin typeface="Arial"/>
                <a:ea typeface="Arial"/>
                <a:cs typeface="Arial"/>
                <a:sym typeface="Arial"/>
              </a:rPr>
              <a:t>Staff and student deliverers are effective and well-trained</a:t>
            </a:r>
            <a:endParaRPr sz="800">
              <a:solidFill>
                <a:schemeClr val="dk1"/>
              </a:solidFill>
            </a:endParaRPr>
          </a:p>
          <a:p>
            <a:pPr marL="144000" marR="0" lvl="0" indent="-131300" algn="l" rtl="0">
              <a:lnSpc>
                <a:spcPct val="92388"/>
              </a:lnSpc>
              <a:spcBef>
                <a:spcPts val="0"/>
              </a:spcBef>
              <a:spcAft>
                <a:spcPts val="0"/>
              </a:spcAft>
              <a:buClr>
                <a:schemeClr val="dk1"/>
              </a:buClr>
              <a:buSzPts val="800"/>
              <a:buFont typeface="Arial"/>
              <a:buChar char="•"/>
            </a:pPr>
            <a:r>
              <a:rPr lang="en-US" sz="800" b="0" i="0" u="none" strike="noStrike" cap="none">
                <a:solidFill>
                  <a:schemeClr val="dk1"/>
                </a:solidFill>
                <a:latin typeface="Arial"/>
                <a:ea typeface="Arial"/>
                <a:cs typeface="Arial"/>
                <a:sym typeface="Arial"/>
              </a:rPr>
              <a:t>Continuation of funding</a:t>
            </a:r>
            <a:endParaRPr sz="800" b="0" i="0" u="none" strike="noStrike" cap="non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477</Words>
  <Application>Microsoft Macintosh PowerPoint</Application>
  <PresentationFormat>Custom</PresentationFormat>
  <Paragraphs>65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Georgia</vt:lpstr>
      <vt:lpstr>Barlow</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PptxGenJS</dc:creator>
  <cp:lastModifiedBy>Harriet BYWATER (Student)</cp:lastModifiedBy>
  <cp:revision>1</cp:revision>
  <dcterms:created xsi:type="dcterms:W3CDTF">2025-06-30T14:45:28Z</dcterms:created>
  <dcterms:modified xsi:type="dcterms:W3CDTF">2025-10-07T13:44:22Z</dcterms:modified>
</cp:coreProperties>
</file>