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6" r:id="rId2"/>
  </p:sldMasterIdLst>
  <p:notesMasterIdLst>
    <p:notesMasterId r:id="rId4"/>
  </p:notesMasterIdLst>
  <p:sldIdLst>
    <p:sldId id="256" r:id="rId3"/>
  </p:sldIdLst>
  <p:sldSz cx="12192000" cy="68580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Quattrocento Sans" panose="020B0502050000020003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kQ5paretV56KjLIpP4NOJyNf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8590" y="152400"/>
            <a:ext cx="6569710" cy="3695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6;n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6773" y="8465394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225" y="152400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87878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148590" y="4273075"/>
            <a:ext cx="6560820" cy="402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:notes"/>
          <p:cNvSpPr txBox="1">
            <a:spLocks noGrp="1"/>
          </p:cNvSpPr>
          <p:nvPr>
            <p:ph type="sldNum" idx="12"/>
          </p:nvPr>
        </p:nvSpPr>
        <p:spPr>
          <a:xfrm>
            <a:off x="57150" y="8689232"/>
            <a:ext cx="480060" cy="3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">
  <p:cSld name="Clea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_1">
  <p:cSld name="Cover_1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450000" y="5420032"/>
            <a:ext cx="6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ctrTitle"/>
          </p:nvPr>
        </p:nvSpPr>
        <p:spPr>
          <a:xfrm>
            <a:off x="450000" y="450000"/>
            <a:ext cx="96167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b="1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50000" y="4779622"/>
            <a:ext cx="2519921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2000">
                <a:solidFill>
                  <a:schemeClr val="lt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20"/>
              <a:buChar char="●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−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3"/>
          </p:nvPr>
        </p:nvSpPr>
        <p:spPr>
          <a:xfrm>
            <a:off x="450000" y="3789980"/>
            <a:ext cx="75519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000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4"/>
          <p:cNvSpPr txBox="1"/>
          <p:nvPr/>
        </p:nvSpPr>
        <p:spPr>
          <a:xfrm>
            <a:off x="450000" y="6511768"/>
            <a:ext cx="365805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Ipsos TASO Inception Meeting | Oct 21 | Version 1 | Internal/Client Use Only </a:t>
            </a:r>
            <a:endParaRPr/>
          </a:p>
        </p:txBody>
      </p:sp>
      <p:pic>
        <p:nvPicPr>
          <p:cNvPr id="23" name="Google Shape;23;p4" descr="Logo&#10;&#10;Description automatically generated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26B43"/>
          </p15:clr>
        </p15:guide>
        <p15:guide id="2" orient="horz" pos="3317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style 3">
  <p:cSld name="Divider style 3">
    <p:bg>
      <p:bgPr>
        <a:solidFill>
          <a:schemeClr val="accen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8215085" y="0"/>
            <a:ext cx="3976915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3000">
                <a:srgbClr val="000000">
                  <a:alpha val="0"/>
                </a:srgbClr>
              </a:gs>
              <a:gs pos="100000">
                <a:srgbClr val="000000">
                  <a:alpha val="14901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8904312" y="91698"/>
            <a:ext cx="2837315" cy="310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950"/>
              <a:buNone/>
              <a:defRPr sz="19900" b="1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7422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  <a:defRPr sz="600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52215" y="2816932"/>
            <a:ext cx="5508848" cy="37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" descr="Logo&#10;&#10;Description automatically generated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450000" y="6511768"/>
            <a:ext cx="2670603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Ipsos | October 22 | Version 1 | Internal/Client Use Only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ram (long) x 1 box">
  <p:cSld name="Diagram (long) x 1 box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0000" y="1241781"/>
            <a:ext cx="93417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content 1_box">
  <p:cSld name="3-column content 1_bo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0000" y="1792800"/>
            <a:ext cx="11274425" cy="387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400">
                <a:solidFill>
                  <a:schemeClr val="dk1"/>
                </a:solidFill>
              </a:defRPr>
            </a:lvl1pPr>
            <a:lvl2pPr marL="914400" lvl="1" indent="-299719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Char char="●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•"/>
              <a:defRPr>
                <a:solidFill>
                  <a:schemeClr val="lt2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Char char="−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49999" y="1241781"/>
            <a:ext cx="9341699" cy="31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52897" y="5823783"/>
            <a:ext cx="11277975" cy="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400"/>
              <a:buNone/>
              <a:defRPr sz="800" b="0" i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 </a:t>
            </a:r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_diagram_right">
  <p:cSld name="large_diagram_righ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0000" y="450000"/>
            <a:ext cx="3526688" cy="111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42913" y="1784350"/>
            <a:ext cx="3527425" cy="4164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332288" y="449263"/>
            <a:ext cx="7416800" cy="54991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1pPr>
            <a:lvl2pPr marL="914400" lvl="1" indent="-32004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●"/>
              <a:defRPr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">
  <p:cSld name="End">
    <p:bg>
      <p:bgPr>
        <a:solidFill>
          <a:schemeClr val="accen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-2667577">
            <a:off x="2101012" y="2821242"/>
            <a:ext cx="11030122" cy="1215516"/>
          </a:xfrm>
          <a:custGeom>
            <a:avLst/>
            <a:gdLst/>
            <a:ahLst/>
            <a:cxnLst/>
            <a:rect l="l" t="t" r="r" b="b"/>
            <a:pathLst>
              <a:path w="11030122" h="1215516" extrusionOk="0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/>
          <p:nvPr/>
        </p:nvSpPr>
        <p:spPr>
          <a:xfrm rot="-2667577">
            <a:off x="4731456" y="3460932"/>
            <a:ext cx="9203499" cy="1215516"/>
          </a:xfrm>
          <a:custGeom>
            <a:avLst/>
            <a:gdLst/>
            <a:ahLst/>
            <a:cxnLst/>
            <a:rect l="l" t="t" r="r" b="b"/>
            <a:pathLst>
              <a:path w="9203499" h="1215516" extrusionOk="0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0256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368627" y="3079898"/>
            <a:ext cx="2358707" cy="1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None/>
              <a:defRPr sz="1200">
                <a:solidFill>
                  <a:schemeClr val="lt1"/>
                </a:solidFill>
              </a:defRPr>
            </a:lvl1pPr>
            <a:lvl2pPr marL="914400" lvl="1" indent="-28956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60"/>
              <a:buChar char="●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−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9" descr="Logo&#10;&#10;Description automatically generated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450000" y="397170"/>
            <a:ext cx="934170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450000" y="1808820"/>
            <a:ext cx="11299088" cy="385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9719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Quattrocento Sans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/>
          <p:nvPr/>
        </p:nvSpPr>
        <p:spPr>
          <a:xfrm>
            <a:off x="817200" y="6515735"/>
            <a:ext cx="312265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© Ipsos | October 2022 | Version 1 | Public | Internal/Client Use Only 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437230" y="6279028"/>
            <a:ext cx="3043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 descr="Logo&#10;&#10;Description automatically generated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8832" y="6165850"/>
            <a:ext cx="492637" cy="447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948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81">
          <p15:clr>
            <a:srgbClr val="A4A3A4"/>
          </p15:clr>
        </p15:guide>
        <p15:guide id="6" pos="1499">
          <p15:clr>
            <a:srgbClr val="A4A3A4"/>
          </p15:clr>
        </p15:guide>
        <p15:guide id="7" pos="2505">
          <p15:clr>
            <a:srgbClr val="9FCC3B"/>
          </p15:clr>
        </p15:guide>
        <p15:guide id="8" pos="2729">
          <p15:clr>
            <a:srgbClr val="9FCC3B"/>
          </p15:clr>
        </p15:guide>
        <p15:guide id="9" pos="3724">
          <p15:clr>
            <a:srgbClr val="F26B43"/>
          </p15:clr>
        </p15:guide>
        <p15:guide id="10" pos="4949">
          <p15:clr>
            <a:srgbClr val="9FCC3B"/>
          </p15:clr>
        </p15:guide>
        <p15:guide id="11" pos="5167">
          <p15:clr>
            <a:srgbClr val="9FCC3B"/>
          </p15:clr>
        </p15:guide>
        <p15:guide id="12" pos="6168">
          <p15:clr>
            <a:srgbClr val="A4A3A4"/>
          </p15:clr>
        </p15:guide>
        <p15:guide id="13" pos="6392">
          <p15:clr>
            <a:srgbClr val="A4A3A4"/>
          </p15:clr>
        </p15:guide>
        <p15:guide id="14" orient="horz" pos="3566">
          <p15:clr>
            <a:srgbClr val="5ACBF0"/>
          </p15:clr>
        </p15:guide>
        <p15:guide id="15" orient="horz" pos="3747">
          <p15:clr>
            <a:srgbClr val="9FCC3B"/>
          </p15:clr>
        </p15:guide>
        <p15:guide id="16" orient="horz" pos="3884">
          <p15:clr>
            <a:srgbClr val="F26B43"/>
          </p15:clr>
        </p15:guide>
        <p15:guide id="17" orient="horz" pos="4166">
          <p15:clr>
            <a:srgbClr val="F26B43"/>
          </p15:clr>
        </p15:guide>
        <p15:guide id="18" orient="horz" pos="935">
          <p15:clr>
            <a:srgbClr val="9FCC3B"/>
          </p15:clr>
        </p15:guide>
        <p15:guide id="19" orient="horz" pos="1124">
          <p15:clr>
            <a:srgbClr val="5ACBF0"/>
          </p15:clr>
        </p15:guide>
        <p15:guide id="20" orient="horz" pos="6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"/>
          <p:cNvSpPr/>
          <p:nvPr/>
        </p:nvSpPr>
        <p:spPr>
          <a:xfrm>
            <a:off x="10495288" y="3366195"/>
            <a:ext cx="1611338" cy="112007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2167854" y="3733318"/>
            <a:ext cx="2192400" cy="234412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1"/>
          <p:cNvCxnSpPr>
            <a:stCxn id="138" idx="2"/>
            <a:endCxn id="139" idx="0"/>
          </p:cNvCxnSpPr>
          <p:nvPr/>
        </p:nvCxnSpPr>
        <p:spPr>
          <a:xfrm rot="-5400000" flipH="1">
            <a:off x="3033859" y="2216037"/>
            <a:ext cx="4599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8" name="Google Shape;138;p1"/>
          <p:cNvSpPr/>
          <p:nvPr/>
        </p:nvSpPr>
        <p:spPr>
          <a:xfrm>
            <a:off x="2167854" y="988385"/>
            <a:ext cx="2191309" cy="99800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146892" y="3578843"/>
            <a:ext cx="1731908" cy="1561078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146892" y="964795"/>
            <a:ext cx="1731908" cy="23405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6783589" y="972616"/>
            <a:ext cx="3426192" cy="385753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>
            <a:off x="2167854" y="2446258"/>
            <a:ext cx="2192400" cy="70244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2236386" y="1054745"/>
            <a:ext cx="2070669" cy="243178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Selection and engagement of schools</a:t>
            </a:r>
            <a:endParaRPr>
              <a:latin typeface="+mj-lt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2228720" y="3305585"/>
            <a:ext cx="2070669" cy="236749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Schools select eligible pupils</a:t>
            </a:r>
            <a:endParaRPr sz="8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2236386" y="1351634"/>
            <a:ext cx="2070669" cy="236749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Scheduling and timetabling of sessions </a:t>
            </a:r>
            <a:endParaRPr>
              <a:latin typeface="+mj-lt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204948" y="4313378"/>
            <a:ext cx="1587854" cy="322937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Funding provided for transport to/from Aston University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4686058" y="1025429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10 schools involved in Aspire to Aston programme</a:t>
            </a:r>
            <a:endParaRPr>
              <a:latin typeface="+mj-lt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204948" y="2228927"/>
            <a:ext cx="1587855" cy="30324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Existing relationships with schools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204948" y="1026563"/>
            <a:ext cx="1585437" cy="71866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Skills, knowledge and time of 2 Outreach Officers from the Student Recruitment and Outreach team, and from Student Ambassadors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204948" y="1799340"/>
            <a:ext cx="1587854" cy="375470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Aston University Access and Participation Plan (APP) funding 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6861128" y="1714911"/>
            <a:ext cx="1501411" cy="753038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Increased knowledge of Higher Education (HE) pathways, incl. types of courses, entry requirements and funding options </a:t>
            </a:r>
            <a:endParaRPr>
              <a:latin typeface="+mj-lt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7682144" y="760784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96440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Pupils</a:t>
            </a:r>
            <a:endParaRPr sz="8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254330" y="734336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University of Aston</a:t>
            </a:r>
            <a:endParaRPr sz="8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2197187" y="780554"/>
            <a:ext cx="2191310" cy="124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Programme management</a:t>
            </a:r>
            <a:endParaRPr sz="800" b="1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204948" y="3655027"/>
            <a:ext cx="1587854" cy="564547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Skills, knowledge and time of school staff involved in the coordination and planning of workshops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04948" y="4730118"/>
            <a:ext cx="1587854" cy="303465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Venues and rooms for workshops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204948" y="2586284"/>
            <a:ext cx="1587854" cy="239732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Workshop materials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167980" y="3367010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Schools</a:t>
            </a:r>
            <a:endParaRPr sz="8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204948" y="2895769"/>
            <a:ext cx="1587854" cy="303465"/>
          </a:xfrm>
          <a:prstGeom prst="rect">
            <a:avLst/>
          </a:prstGeom>
          <a:solidFill>
            <a:srgbClr val="3B66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Helvetica Neue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Venues and rooms for workshops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2236386" y="2685066"/>
            <a:ext cx="2070669" cy="401381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Y7 – Aspire to Know workshop: </a:t>
            </a:r>
          </a:p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1h introduction to University session</a:t>
            </a:r>
            <a:endParaRPr dirty="0">
              <a:latin typeface="+mj-lt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2236386" y="4016203"/>
            <a:ext cx="2070669" cy="32343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Y8/9 – Aspire to Explore workshop: </a:t>
            </a:r>
          </a:p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4h campus experience day</a:t>
            </a:r>
            <a:endParaRPr dirty="0">
              <a:latin typeface="+mj-lt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2236386" y="4414937"/>
            <a:ext cx="2070669" cy="32343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Y8/9 – Aspire to Explore workshop: </a:t>
            </a:r>
          </a:p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1h virtual parents introduction evening</a:t>
            </a:r>
            <a:endParaRPr dirty="0">
              <a:latin typeface="+mj-lt"/>
            </a:endParaRPr>
          </a:p>
        </p:txBody>
      </p:sp>
      <p:sp>
        <p:nvSpPr>
          <p:cNvPr id="168" name="Google Shape;168;p1"/>
          <p:cNvSpPr txBox="1"/>
          <p:nvPr/>
        </p:nvSpPr>
        <p:spPr>
          <a:xfrm>
            <a:off x="2236386" y="4816488"/>
            <a:ext cx="2053620" cy="32343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Y8/9 – Aspire to Learn workshop: </a:t>
            </a:r>
          </a:p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1h future pathways session</a:t>
            </a:r>
            <a:endParaRPr dirty="0">
              <a:latin typeface="+mj-lt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2236386" y="5209098"/>
            <a:ext cx="2070669" cy="38099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Y10 – Aspire to Succeed workshop: </a:t>
            </a:r>
          </a:p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1h skills for the future session</a:t>
            </a:r>
            <a:endParaRPr dirty="0">
              <a:latin typeface="+mj-lt"/>
            </a:endParaRPr>
          </a:p>
        </p:txBody>
      </p:sp>
      <p:sp>
        <p:nvSpPr>
          <p:cNvPr id="170" name="Google Shape;170;p1"/>
          <p:cNvSpPr txBox="1"/>
          <p:nvPr/>
        </p:nvSpPr>
        <p:spPr>
          <a:xfrm>
            <a:off x="2236386" y="5673563"/>
            <a:ext cx="2070669" cy="323433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Y11 – 1h Study Skills workshop</a:t>
            </a:r>
            <a:endParaRPr>
              <a:latin typeface="+mj-lt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2236386" y="1657583"/>
            <a:ext cx="2070669" cy="236749"/>
          </a:xfrm>
          <a:prstGeom prst="rect">
            <a:avLst/>
          </a:prstGeom>
          <a:solidFill>
            <a:srgbClr val="07DBB3">
              <a:alpha val="702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Monitoring and feedback activities</a:t>
            </a:r>
            <a:endParaRPr>
              <a:latin typeface="+mj-lt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4666153" y="3201450"/>
            <a:ext cx="1843690" cy="440896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# pupils per workshop and completing full programme (minimum target: 30 students)</a:t>
            </a:r>
            <a:endParaRPr>
              <a:latin typeface="+mj-lt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4661253" y="3797021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Breakdown of pupils according to eligibility criteria </a:t>
            </a:r>
            <a:endParaRPr>
              <a:latin typeface="+mj-lt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4658892" y="1569795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# feedback forms completed</a:t>
            </a:r>
            <a:endParaRPr>
              <a:latin typeface="+mj-lt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4672409" y="2778215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6 workshops delivered per school</a:t>
            </a:r>
            <a:endParaRPr>
              <a:latin typeface="+mj-lt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4661253" y="4358315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# campus visits</a:t>
            </a:r>
            <a:endParaRPr>
              <a:latin typeface="+mj-lt"/>
            </a:endParaRPr>
          </a:p>
        </p:txBody>
      </p:sp>
      <p:sp>
        <p:nvSpPr>
          <p:cNvPr id="177" name="Google Shape;177;p1"/>
          <p:cNvSpPr txBox="1"/>
          <p:nvPr/>
        </p:nvSpPr>
        <p:spPr>
          <a:xfrm>
            <a:off x="4657824" y="2005730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# reports produced based on feedback</a:t>
            </a:r>
            <a:endParaRPr>
              <a:latin typeface="+mj-lt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2174213" y="2231150"/>
            <a:ext cx="2191310" cy="1245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Workshops delivery</a:t>
            </a:r>
            <a:endParaRPr sz="8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6861128" y="2669099"/>
            <a:ext cx="1501411" cy="343475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Improved knowledge and awareness of campus life</a:t>
            </a:r>
            <a:endParaRPr>
              <a:latin typeface="+mj-lt"/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8652131" y="1713149"/>
            <a:ext cx="1501411" cy="400411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Increased sense of belonging in HE environment</a:t>
            </a:r>
            <a:endParaRPr>
              <a:latin typeface="+mj-lt"/>
            </a:endParaRPr>
          </a:p>
        </p:txBody>
      </p:sp>
      <p:sp>
        <p:nvSpPr>
          <p:cNvPr id="181" name="Google Shape;181;p1"/>
          <p:cNvSpPr txBox="1"/>
          <p:nvPr/>
        </p:nvSpPr>
        <p:spPr>
          <a:xfrm>
            <a:off x="6867479" y="3826455"/>
            <a:ext cx="1501411" cy="343476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Improved study and exam skills</a:t>
            </a:r>
            <a:endParaRPr>
              <a:latin typeface="+mj-lt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6861128" y="4401310"/>
            <a:ext cx="1501411" cy="343476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Improved employability skills</a:t>
            </a:r>
            <a:endParaRPr>
              <a:latin typeface="+mj-lt"/>
            </a:endParaRPr>
          </a:p>
        </p:txBody>
      </p:sp>
      <p:sp>
        <p:nvSpPr>
          <p:cNvPr id="183" name="Google Shape;183;p1"/>
          <p:cNvSpPr txBox="1"/>
          <p:nvPr/>
        </p:nvSpPr>
        <p:spPr>
          <a:xfrm>
            <a:off x="8652131" y="2965875"/>
            <a:ext cx="1501200" cy="351664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Increased motivation and confidence</a:t>
            </a:r>
            <a:endParaRPr>
              <a:latin typeface="+mj-lt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6861128" y="3240597"/>
            <a:ext cx="1501411" cy="343476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Improved parental knowledge of HE options</a:t>
            </a:r>
            <a:endParaRPr>
              <a:latin typeface="+mj-lt"/>
            </a:endParaRPr>
          </a:p>
        </p:txBody>
      </p:sp>
      <p:sp>
        <p:nvSpPr>
          <p:cNvPr id="185" name="Google Shape;185;p1"/>
          <p:cNvSpPr txBox="1"/>
          <p:nvPr/>
        </p:nvSpPr>
        <p:spPr>
          <a:xfrm>
            <a:off x="6842263" y="5339783"/>
            <a:ext cx="1501411" cy="343476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Fulfilment of APP targets </a:t>
            </a:r>
            <a:endParaRPr>
              <a:latin typeface="+mj-lt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6861128" y="1117744"/>
            <a:ext cx="1501411" cy="411856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Increased awareness and knowledge of future pathways / options</a:t>
            </a:r>
            <a:endParaRPr>
              <a:latin typeface="+mj-lt"/>
            </a:endParaRPr>
          </a:p>
        </p:txBody>
      </p:sp>
      <p:sp>
        <p:nvSpPr>
          <p:cNvPr id="187" name="Google Shape;187;p1"/>
          <p:cNvSpPr txBox="1"/>
          <p:nvPr/>
        </p:nvSpPr>
        <p:spPr>
          <a:xfrm>
            <a:off x="10551738" y="2341013"/>
            <a:ext cx="1501200" cy="39960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Improved attainment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10546962" y="3480267"/>
            <a:ext cx="1501200" cy="39960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Improved attainment in partner schools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89" name="Google Shape;189;p1"/>
          <p:cNvSpPr txBox="1"/>
          <p:nvPr/>
        </p:nvSpPr>
        <p:spPr>
          <a:xfrm>
            <a:off x="8652131" y="4063618"/>
            <a:ext cx="1501411" cy="416095"/>
          </a:xfrm>
          <a:prstGeom prst="rect">
            <a:avLst/>
          </a:prstGeom>
          <a:solidFill>
            <a:srgbClr val="3B66BC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Improved academic performance</a:t>
            </a:r>
            <a:endParaRPr>
              <a:latin typeface="+mj-lt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10551738" y="1713149"/>
            <a:ext cx="1501200" cy="39960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Increased likelihood to progress to HE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91" name="Google Shape;191;p1"/>
          <p:cNvSpPr txBox="1"/>
          <p:nvPr/>
        </p:nvSpPr>
        <p:spPr>
          <a:xfrm>
            <a:off x="7682144" y="5054192"/>
            <a:ext cx="1587854" cy="21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96440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Aston University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2185686" y="2448317"/>
            <a:ext cx="2173467" cy="229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Whole year group</a:t>
            </a:r>
            <a:endParaRPr sz="7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1"/>
          <p:cNvCxnSpPr>
            <a:stCxn id="141" idx="3"/>
            <a:endCxn id="138" idx="1"/>
          </p:cNvCxnSpPr>
          <p:nvPr/>
        </p:nvCxnSpPr>
        <p:spPr>
          <a:xfrm rot="10800000" flipH="1">
            <a:off x="1878800" y="1487365"/>
            <a:ext cx="289200" cy="647700"/>
          </a:xfrm>
          <a:prstGeom prst="bentConnector3">
            <a:avLst>
              <a:gd name="adj1" fmla="val 4997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4" name="Google Shape;194;p1"/>
          <p:cNvCxnSpPr>
            <a:stCxn id="140" idx="3"/>
            <a:endCxn id="149" idx="1"/>
          </p:cNvCxnSpPr>
          <p:nvPr/>
        </p:nvCxnSpPr>
        <p:spPr>
          <a:xfrm rot="10800000" flipH="1">
            <a:off x="1878800" y="3423982"/>
            <a:ext cx="349800" cy="935400"/>
          </a:xfrm>
          <a:prstGeom prst="bentConnector3">
            <a:avLst>
              <a:gd name="adj1" fmla="val 6272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5" name="Google Shape;195;p1"/>
          <p:cNvCxnSpPr>
            <a:stCxn id="148" idx="3"/>
            <a:endCxn id="152" idx="1"/>
          </p:cNvCxnSpPr>
          <p:nvPr/>
        </p:nvCxnSpPr>
        <p:spPr>
          <a:xfrm rot="10800000" flipH="1">
            <a:off x="4307055" y="1172434"/>
            <a:ext cx="378900" cy="3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" name="Google Shape;196;p1"/>
          <p:cNvCxnSpPr>
            <a:stCxn id="139" idx="3"/>
            <a:endCxn id="172" idx="1"/>
          </p:cNvCxnSpPr>
          <p:nvPr/>
        </p:nvCxnSpPr>
        <p:spPr>
          <a:xfrm>
            <a:off x="4360254" y="2797478"/>
            <a:ext cx="306000" cy="624300"/>
          </a:xfrm>
          <a:prstGeom prst="bentConnector3">
            <a:avLst>
              <a:gd name="adj1" fmla="val 49983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7" name="Google Shape;197;p1"/>
          <p:cNvCxnSpPr>
            <a:stCxn id="139" idx="3"/>
            <a:endCxn id="175" idx="1"/>
          </p:cNvCxnSpPr>
          <p:nvPr/>
        </p:nvCxnSpPr>
        <p:spPr>
          <a:xfrm>
            <a:off x="4360254" y="2797479"/>
            <a:ext cx="312300" cy="127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1"/>
          <p:cNvCxnSpPr>
            <a:stCxn id="166" idx="3"/>
            <a:endCxn id="176" idx="1"/>
          </p:cNvCxnSpPr>
          <p:nvPr/>
        </p:nvCxnSpPr>
        <p:spPr>
          <a:xfrm>
            <a:off x="4307055" y="4177920"/>
            <a:ext cx="354300" cy="327300"/>
          </a:xfrm>
          <a:prstGeom prst="bentConnector3">
            <a:avLst>
              <a:gd name="adj1" fmla="val 3027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9" name="Google Shape;199;p1"/>
          <p:cNvCxnSpPr>
            <a:stCxn id="171" idx="3"/>
            <a:endCxn id="174" idx="1"/>
          </p:cNvCxnSpPr>
          <p:nvPr/>
        </p:nvCxnSpPr>
        <p:spPr>
          <a:xfrm rot="10800000" flipH="1">
            <a:off x="4307055" y="1716858"/>
            <a:ext cx="351900" cy="5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1"/>
          <p:cNvCxnSpPr>
            <a:stCxn id="174" idx="2"/>
            <a:endCxn id="177" idx="0"/>
          </p:cNvCxnSpPr>
          <p:nvPr/>
        </p:nvCxnSpPr>
        <p:spPr>
          <a:xfrm rot="5400000">
            <a:off x="5509187" y="1934105"/>
            <a:ext cx="141900" cy="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1"/>
          <p:cNvCxnSpPr>
            <a:stCxn id="172" idx="3"/>
            <a:endCxn id="181" idx="1"/>
          </p:cNvCxnSpPr>
          <p:nvPr/>
        </p:nvCxnSpPr>
        <p:spPr>
          <a:xfrm>
            <a:off x="6509843" y="3421898"/>
            <a:ext cx="357600" cy="576300"/>
          </a:xfrm>
          <a:prstGeom prst="bentConnector3">
            <a:avLst>
              <a:gd name="adj1" fmla="val 5000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2" name="Google Shape;202;p1"/>
          <p:cNvCxnSpPr>
            <a:stCxn id="176" idx="3"/>
            <a:endCxn id="179" idx="1"/>
          </p:cNvCxnSpPr>
          <p:nvPr/>
        </p:nvCxnSpPr>
        <p:spPr>
          <a:xfrm rot="10800000" flipH="1">
            <a:off x="6504943" y="2840895"/>
            <a:ext cx="356100" cy="16644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3" name="Google Shape;203;p1"/>
          <p:cNvCxnSpPr>
            <a:stCxn id="172" idx="2"/>
            <a:endCxn id="173" idx="0"/>
          </p:cNvCxnSpPr>
          <p:nvPr/>
        </p:nvCxnSpPr>
        <p:spPr>
          <a:xfrm rot="5400000">
            <a:off x="5508198" y="3717346"/>
            <a:ext cx="154800" cy="4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p1"/>
          <p:cNvCxnSpPr>
            <a:stCxn id="182" idx="3"/>
            <a:endCxn id="189" idx="1"/>
          </p:cNvCxnSpPr>
          <p:nvPr/>
        </p:nvCxnSpPr>
        <p:spPr>
          <a:xfrm rot="10800000" flipH="1">
            <a:off x="8362539" y="4271548"/>
            <a:ext cx="289500" cy="3015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1"/>
          <p:cNvCxnSpPr>
            <a:stCxn id="179" idx="3"/>
            <a:endCxn id="180" idx="1"/>
          </p:cNvCxnSpPr>
          <p:nvPr/>
        </p:nvCxnSpPr>
        <p:spPr>
          <a:xfrm rot="10800000" flipH="1">
            <a:off x="8362539" y="1913237"/>
            <a:ext cx="289500" cy="927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6" name="Google Shape;206;p1"/>
          <p:cNvCxnSpPr>
            <a:stCxn id="180" idx="3"/>
            <a:endCxn id="190" idx="1"/>
          </p:cNvCxnSpPr>
          <p:nvPr/>
        </p:nvCxnSpPr>
        <p:spPr>
          <a:xfrm>
            <a:off x="10153542" y="1913355"/>
            <a:ext cx="398100" cy="6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1"/>
          <p:cNvCxnSpPr>
            <a:stCxn id="173" idx="3"/>
            <a:endCxn id="185" idx="1"/>
          </p:cNvCxnSpPr>
          <p:nvPr/>
        </p:nvCxnSpPr>
        <p:spPr>
          <a:xfrm>
            <a:off x="6504943" y="3944001"/>
            <a:ext cx="337200" cy="1567500"/>
          </a:xfrm>
          <a:prstGeom prst="bentConnector3">
            <a:avLst>
              <a:gd name="adj1" fmla="val 2689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1"/>
          <p:cNvCxnSpPr>
            <a:stCxn id="181" idx="3"/>
            <a:endCxn id="189" idx="1"/>
          </p:cNvCxnSpPr>
          <p:nvPr/>
        </p:nvCxnSpPr>
        <p:spPr>
          <a:xfrm>
            <a:off x="8368890" y="3998193"/>
            <a:ext cx="283200" cy="2736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9" name="Google Shape;209;p1"/>
          <p:cNvCxnSpPr>
            <a:stCxn id="140" idx="3"/>
            <a:endCxn id="138" idx="1"/>
          </p:cNvCxnSpPr>
          <p:nvPr/>
        </p:nvCxnSpPr>
        <p:spPr>
          <a:xfrm rot="10800000" flipH="1">
            <a:off x="1878800" y="1487482"/>
            <a:ext cx="289200" cy="2871900"/>
          </a:xfrm>
          <a:prstGeom prst="bentConnector3">
            <a:avLst>
              <a:gd name="adj1" fmla="val 4997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1"/>
          <p:cNvCxnSpPr>
            <a:stCxn id="189" idx="3"/>
            <a:endCxn id="187" idx="1"/>
          </p:cNvCxnSpPr>
          <p:nvPr/>
        </p:nvCxnSpPr>
        <p:spPr>
          <a:xfrm rot="10800000" flipH="1">
            <a:off x="10153542" y="2540666"/>
            <a:ext cx="398100" cy="17310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1"/>
          <p:cNvCxnSpPr>
            <a:stCxn id="187" idx="2"/>
            <a:endCxn id="135" idx="0"/>
          </p:cNvCxnSpPr>
          <p:nvPr/>
        </p:nvCxnSpPr>
        <p:spPr>
          <a:xfrm rot="5400000">
            <a:off x="10988838" y="3052613"/>
            <a:ext cx="625500" cy="1500"/>
          </a:xfrm>
          <a:prstGeom prst="bentConnector3">
            <a:avLst>
              <a:gd name="adj1" fmla="val 50007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2" name="Google Shape;212;p1"/>
          <p:cNvSpPr txBox="1"/>
          <p:nvPr/>
        </p:nvSpPr>
        <p:spPr>
          <a:xfrm>
            <a:off x="4654054" y="4830146"/>
            <a:ext cx="1843690" cy="293960"/>
          </a:xfrm>
          <a:prstGeom prst="rect">
            <a:avLst/>
          </a:prstGeom>
          <a:solidFill>
            <a:srgbClr val="F9466C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# parents attending introduction evening</a:t>
            </a:r>
            <a:endParaRPr>
              <a:latin typeface="+mj-lt"/>
            </a:endParaRPr>
          </a:p>
        </p:txBody>
      </p:sp>
      <p:cxnSp>
        <p:nvCxnSpPr>
          <p:cNvPr id="213" name="Google Shape;213;p1"/>
          <p:cNvCxnSpPr>
            <a:stCxn id="167" idx="3"/>
            <a:endCxn id="212" idx="1"/>
          </p:cNvCxnSpPr>
          <p:nvPr/>
        </p:nvCxnSpPr>
        <p:spPr>
          <a:xfrm>
            <a:off x="4307055" y="4576654"/>
            <a:ext cx="347100" cy="400500"/>
          </a:xfrm>
          <a:prstGeom prst="bentConnector3">
            <a:avLst>
              <a:gd name="adj1" fmla="val 29861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"/>
          <p:cNvCxnSpPr>
            <a:stCxn id="212" idx="3"/>
            <a:endCxn id="184" idx="1"/>
          </p:cNvCxnSpPr>
          <p:nvPr/>
        </p:nvCxnSpPr>
        <p:spPr>
          <a:xfrm rot="10800000" flipH="1">
            <a:off x="6497744" y="3412326"/>
            <a:ext cx="363300" cy="1564800"/>
          </a:xfrm>
          <a:prstGeom prst="bentConnector3">
            <a:avLst>
              <a:gd name="adj1" fmla="val 50012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1"/>
          <p:cNvCxnSpPr>
            <a:stCxn id="172" idx="3"/>
            <a:endCxn id="182" idx="1"/>
          </p:cNvCxnSpPr>
          <p:nvPr/>
        </p:nvCxnSpPr>
        <p:spPr>
          <a:xfrm>
            <a:off x="6509843" y="3421898"/>
            <a:ext cx="351300" cy="11511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1"/>
          <p:cNvCxnSpPr>
            <a:stCxn id="184" idx="3"/>
            <a:endCxn id="180" idx="1"/>
          </p:cNvCxnSpPr>
          <p:nvPr/>
        </p:nvCxnSpPr>
        <p:spPr>
          <a:xfrm rot="10800000" flipH="1">
            <a:off x="8362539" y="1913235"/>
            <a:ext cx="289500" cy="14991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1"/>
          <p:cNvCxnSpPr>
            <a:stCxn id="139" idx="2"/>
            <a:endCxn id="149" idx="0"/>
          </p:cNvCxnSpPr>
          <p:nvPr/>
        </p:nvCxnSpPr>
        <p:spPr>
          <a:xfrm rot="-5400000" flipH="1">
            <a:off x="3185904" y="3226849"/>
            <a:ext cx="156900" cy="6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8" name="Google Shape;218;p1"/>
          <p:cNvCxnSpPr>
            <a:stCxn id="149" idx="2"/>
            <a:endCxn id="136" idx="0"/>
          </p:cNvCxnSpPr>
          <p:nvPr/>
        </p:nvCxnSpPr>
        <p:spPr>
          <a:xfrm rot="-5400000" flipH="1">
            <a:off x="3168805" y="3637584"/>
            <a:ext cx="191100" cy="600"/>
          </a:xfrm>
          <a:prstGeom prst="bentConnector3">
            <a:avLst>
              <a:gd name="adj1" fmla="val 4997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9" name="Google Shape;219;p1"/>
          <p:cNvSpPr txBox="1"/>
          <p:nvPr/>
        </p:nvSpPr>
        <p:spPr>
          <a:xfrm>
            <a:off x="2185686" y="3777218"/>
            <a:ext cx="2173467" cy="16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Cohort of 40 pupils</a:t>
            </a:r>
            <a:endParaRPr sz="7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1"/>
          <p:cNvCxnSpPr>
            <a:stCxn id="219" idx="3"/>
            <a:endCxn id="172" idx="1"/>
          </p:cNvCxnSpPr>
          <p:nvPr/>
        </p:nvCxnSpPr>
        <p:spPr>
          <a:xfrm rot="10800000" flipH="1">
            <a:off x="4359153" y="3421818"/>
            <a:ext cx="306900" cy="4371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1"/>
          <p:cNvCxnSpPr>
            <a:stCxn id="172" idx="3"/>
            <a:endCxn id="186" idx="1"/>
          </p:cNvCxnSpPr>
          <p:nvPr/>
        </p:nvCxnSpPr>
        <p:spPr>
          <a:xfrm rot="10800000" flipH="1">
            <a:off x="6509843" y="1323698"/>
            <a:ext cx="351300" cy="20982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"/>
          <p:cNvCxnSpPr>
            <a:stCxn id="172" idx="3"/>
            <a:endCxn id="156" idx="1"/>
          </p:cNvCxnSpPr>
          <p:nvPr/>
        </p:nvCxnSpPr>
        <p:spPr>
          <a:xfrm rot="10800000" flipH="1">
            <a:off x="6509843" y="2091398"/>
            <a:ext cx="351300" cy="13305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1"/>
          <p:cNvCxnSpPr>
            <a:stCxn id="186" idx="3"/>
            <a:endCxn id="180" idx="1"/>
          </p:cNvCxnSpPr>
          <p:nvPr/>
        </p:nvCxnSpPr>
        <p:spPr>
          <a:xfrm>
            <a:off x="8362539" y="1323672"/>
            <a:ext cx="289500" cy="589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4" name="Google Shape;224;p1"/>
          <p:cNvCxnSpPr>
            <a:stCxn id="156" idx="3"/>
            <a:endCxn id="180" idx="1"/>
          </p:cNvCxnSpPr>
          <p:nvPr/>
        </p:nvCxnSpPr>
        <p:spPr>
          <a:xfrm rot="10800000" flipH="1">
            <a:off x="8362539" y="1913230"/>
            <a:ext cx="289500" cy="1782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5" name="Google Shape;225;p1"/>
          <p:cNvCxnSpPr>
            <a:stCxn id="183" idx="2"/>
            <a:endCxn id="189" idx="0"/>
          </p:cNvCxnSpPr>
          <p:nvPr/>
        </p:nvCxnSpPr>
        <p:spPr>
          <a:xfrm rot="-5400000" flipH="1">
            <a:off x="9029981" y="3690289"/>
            <a:ext cx="746100" cy="6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26" name="Google Shape;226;p1"/>
          <p:cNvCxnSpPr>
            <a:stCxn id="180" idx="2"/>
            <a:endCxn id="183" idx="0"/>
          </p:cNvCxnSpPr>
          <p:nvPr/>
        </p:nvCxnSpPr>
        <p:spPr>
          <a:xfrm rot="-5400000" flipH="1">
            <a:off x="8976987" y="2539410"/>
            <a:ext cx="8523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27" name="Google Shape;227;p1"/>
          <p:cNvCxnSpPr>
            <a:stCxn id="190" idx="2"/>
            <a:endCxn id="187" idx="0"/>
          </p:cNvCxnSpPr>
          <p:nvPr/>
        </p:nvCxnSpPr>
        <p:spPr>
          <a:xfrm rot="-5400000" flipH="1">
            <a:off x="11188488" y="2226599"/>
            <a:ext cx="228300" cy="600"/>
          </a:xfrm>
          <a:prstGeom prst="bentConnector3">
            <a:avLst>
              <a:gd name="adj1" fmla="val 52774"/>
            </a:avLst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28" name="Google Shape;228;p1"/>
          <p:cNvCxnSpPr>
            <a:stCxn id="189" idx="3"/>
            <a:endCxn id="190" idx="1"/>
          </p:cNvCxnSpPr>
          <p:nvPr/>
        </p:nvCxnSpPr>
        <p:spPr>
          <a:xfrm rot="10800000" flipH="1">
            <a:off x="10153542" y="1913066"/>
            <a:ext cx="398100" cy="2358600"/>
          </a:xfrm>
          <a:prstGeom prst="bentConnector3">
            <a:avLst>
              <a:gd name="adj1" fmla="val 30426"/>
            </a:avLst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9" name="Google Shape;229;p1"/>
          <p:cNvSpPr txBox="1"/>
          <p:nvPr/>
        </p:nvSpPr>
        <p:spPr>
          <a:xfrm>
            <a:off x="10553312" y="3988863"/>
            <a:ext cx="1501200" cy="399600"/>
          </a:xfrm>
          <a:prstGeom prst="rect">
            <a:avLst/>
          </a:prstGeom>
          <a:solidFill>
            <a:srgbClr val="485866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"/>
              <a:buFont typeface="Quattrocento Sans"/>
              <a:buNone/>
            </a:pPr>
            <a:r>
              <a:rPr lang="en-GB" sz="800" b="0" i="0" u="none" strike="noStrike" cap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Reduced attainment gap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230" name="Google Shape;230;p1"/>
          <p:cNvSpPr txBox="1"/>
          <p:nvPr/>
        </p:nvSpPr>
        <p:spPr>
          <a:xfrm>
            <a:off x="10558087" y="3082365"/>
            <a:ext cx="1501201" cy="151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"/>
              <a:buFont typeface="Quattrocento Sans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Wider benefits</a:t>
            </a:r>
            <a:endParaRPr sz="800" b="1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231" name="Google Shape;231;p1"/>
          <p:cNvCxnSpPr>
            <a:stCxn id="135" idx="2"/>
            <a:endCxn id="185" idx="3"/>
          </p:cNvCxnSpPr>
          <p:nvPr/>
        </p:nvCxnSpPr>
        <p:spPr>
          <a:xfrm rot="5400000">
            <a:off x="9309707" y="3520122"/>
            <a:ext cx="1025100" cy="2957400"/>
          </a:xfrm>
          <a:prstGeom prst="bentConnector2">
            <a:avLst/>
          </a:prstGeom>
          <a:noFill/>
          <a:ln w="9525" cap="flat" cmpd="sng">
            <a:solidFill>
              <a:srgbClr val="4858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2" name="Google Shape;232;p1"/>
          <p:cNvSpPr/>
          <p:nvPr/>
        </p:nvSpPr>
        <p:spPr>
          <a:xfrm>
            <a:off x="11225825" y="6085650"/>
            <a:ext cx="523200" cy="58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233" name="Google Shape;233;p1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387" y="6165850"/>
            <a:ext cx="1096461" cy="5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"/>
          <p:cNvSpPr/>
          <p:nvPr/>
        </p:nvSpPr>
        <p:spPr>
          <a:xfrm>
            <a:off x="772350" y="6471825"/>
            <a:ext cx="3204300" cy="191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" name="Google Shape;144;p1">
            <a:extLst>
              <a:ext uri="{FF2B5EF4-FFF2-40B4-BE49-F238E27FC236}">
                <a16:creationId xmlns:a16="http://schemas.microsoft.com/office/drawing/2014/main" id="{C118A60F-E0F1-6FF0-BBF6-2B8DA19D27AD}"/>
              </a:ext>
            </a:extLst>
          </p:cNvPr>
          <p:cNvSpPr/>
          <p:nvPr/>
        </p:nvSpPr>
        <p:spPr>
          <a:xfrm>
            <a:off x="10243468" y="12676"/>
            <a:ext cx="1911000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Impacts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" name="Google Shape;145;p1">
            <a:extLst>
              <a:ext uri="{FF2B5EF4-FFF2-40B4-BE49-F238E27FC236}">
                <a16:creationId xmlns:a16="http://schemas.microsoft.com/office/drawing/2014/main" id="{79E32077-79B3-1CE2-2654-D1B10B01AE3E}"/>
              </a:ext>
            </a:extLst>
          </p:cNvPr>
          <p:cNvSpPr/>
          <p:nvPr/>
        </p:nvSpPr>
        <p:spPr>
          <a:xfrm>
            <a:off x="6637310" y="12676"/>
            <a:ext cx="3912600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Outcomes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" name="Google Shape;146;p1">
            <a:extLst>
              <a:ext uri="{FF2B5EF4-FFF2-40B4-BE49-F238E27FC236}">
                <a16:creationId xmlns:a16="http://schemas.microsoft.com/office/drawing/2014/main" id="{F546A5BD-E9D5-8C71-9392-4E0B337F81B2}"/>
              </a:ext>
            </a:extLst>
          </p:cNvPr>
          <p:cNvSpPr/>
          <p:nvPr/>
        </p:nvSpPr>
        <p:spPr>
          <a:xfrm>
            <a:off x="4305918" y="12676"/>
            <a:ext cx="2608200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Outputs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" name="Google Shape;147;p1">
            <a:extLst>
              <a:ext uri="{FF2B5EF4-FFF2-40B4-BE49-F238E27FC236}">
                <a16:creationId xmlns:a16="http://schemas.microsoft.com/office/drawing/2014/main" id="{F4530FEA-70DA-BA96-92BC-1D05046AAD1F}"/>
              </a:ext>
            </a:extLst>
          </p:cNvPr>
          <p:cNvSpPr/>
          <p:nvPr/>
        </p:nvSpPr>
        <p:spPr>
          <a:xfrm>
            <a:off x="1843935" y="12676"/>
            <a:ext cx="2710200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Activities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" name="Google Shape;148;p1">
            <a:extLst>
              <a:ext uri="{FF2B5EF4-FFF2-40B4-BE49-F238E27FC236}">
                <a16:creationId xmlns:a16="http://schemas.microsoft.com/office/drawing/2014/main" id="{1E3275FA-BF3C-0387-F877-7866BF064B8B}"/>
              </a:ext>
            </a:extLst>
          </p:cNvPr>
          <p:cNvSpPr/>
          <p:nvPr/>
        </p:nvSpPr>
        <p:spPr>
          <a:xfrm>
            <a:off x="146304" y="12676"/>
            <a:ext cx="2060339" cy="389700"/>
          </a:xfrm>
          <a:prstGeom prst="rightArrow">
            <a:avLst>
              <a:gd name="adj1" fmla="val 59654"/>
              <a:gd name="adj2" fmla="val 62067"/>
            </a:avLst>
          </a:prstGeom>
          <a:solidFill>
            <a:srgbClr val="3B66BC">
              <a:alpha val="39610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525" tIns="34825" rIns="43525" bIns="34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Inputs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PSOS - Classical Template - 16x9">
  <a:themeElements>
    <a:clrScheme name="new_brand_tweaked_teal">
      <a:dk1>
        <a:srgbClr val="000000"/>
      </a:dk1>
      <a:lt1>
        <a:srgbClr val="FFFFFF"/>
      </a:lt1>
      <a:dk2>
        <a:srgbClr val="419999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F14354"/>
      </a:accent5>
      <a:accent6>
        <a:srgbClr val="5FBD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Helvetica Neue</vt:lpstr>
      <vt:lpstr>Arial Black</vt:lpstr>
      <vt:lpstr>Arial</vt:lpstr>
      <vt:lpstr>Calibri</vt:lpstr>
      <vt:lpstr>Quattrocento Sans</vt:lpstr>
      <vt:lpstr>IPSOS - Classical Template - 16x9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Soriano-Redondo</dc:creator>
  <cp:lastModifiedBy>rob summers</cp:lastModifiedBy>
  <cp:revision>3</cp:revision>
  <dcterms:created xsi:type="dcterms:W3CDTF">2022-10-19T09:18:32Z</dcterms:created>
  <dcterms:modified xsi:type="dcterms:W3CDTF">2023-04-12T14:55:03Z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