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Arial Black" panose="020B0A04020102020204" pitchFamily="34" charset="0"/>
      <p:regular r:id="rId4"/>
      <p:bold r:id="rId5"/>
    </p:embeddedFont>
    <p:embeddedFont>
      <p:font typeface="Quattrocento Sans" panose="020B0502050000020003" pitchFamily="3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jNBeZXXWKXOLaYlJvwFySPdz/s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customschemas.google.com/relationships/presentationmetadata" Target="meta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48590" y="152400"/>
            <a:ext cx="6569710" cy="36954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878787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148590" y="4273075"/>
            <a:ext cx="6560820" cy="4025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 txBox="1">
            <a:spLocks noGrp="1"/>
          </p:cNvSpPr>
          <p:nvPr>
            <p:ph type="sldNum" idx="12"/>
          </p:nvPr>
        </p:nvSpPr>
        <p:spPr>
          <a:xfrm>
            <a:off x="57150" y="8689232"/>
            <a:ext cx="480060" cy="362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" name="Google Shape;6;n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216773" y="8465394"/>
            <a:ext cx="492637" cy="4476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225" y="152400"/>
            <a:ext cx="6569075" cy="36957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878787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" name="Google Shape;57;p1:notes"/>
          <p:cNvSpPr txBox="1">
            <a:spLocks noGrp="1"/>
          </p:cNvSpPr>
          <p:nvPr>
            <p:ph type="body" idx="1"/>
          </p:nvPr>
        </p:nvSpPr>
        <p:spPr>
          <a:xfrm>
            <a:off x="148590" y="4273075"/>
            <a:ext cx="6560820" cy="4025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:notes"/>
          <p:cNvSpPr txBox="1">
            <a:spLocks noGrp="1"/>
          </p:cNvSpPr>
          <p:nvPr>
            <p:ph type="sldNum" idx="12"/>
          </p:nvPr>
        </p:nvSpPr>
        <p:spPr>
          <a:xfrm>
            <a:off x="57150" y="8689232"/>
            <a:ext cx="480060" cy="362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lear">
  <p:cSld name="Clea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452897" y="5823783"/>
            <a:ext cx="11277975" cy="12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457200" lvl="0" indent="-228600" algn="r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400"/>
              <a:buNone/>
              <a:defRPr sz="800" b="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/>
            </a:lvl2pPr>
            <a:lvl3pPr marL="1371600" lvl="2" indent="-2286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450000" y="397170"/>
            <a:ext cx="9341700" cy="775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ver_1">
  <p:cSld name="Cover_1">
    <p:bg>
      <p:bgPr>
        <a:solidFill>
          <a:schemeClr val="accent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50000" y="5420032"/>
            <a:ext cx="65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450000" y="450000"/>
            <a:ext cx="9616732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 Black"/>
              <a:buNone/>
              <a:defRPr sz="6000" b="1" cap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450000" y="4779622"/>
            <a:ext cx="2519921" cy="312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2000">
                <a:solidFill>
                  <a:schemeClr val="lt1"/>
                </a:solidFill>
              </a:defRPr>
            </a:lvl1pPr>
            <a:lvl2pPr marL="914400" lvl="1" indent="-299719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120"/>
              <a:buChar char="●"/>
              <a:defRPr>
                <a:solidFill>
                  <a:schemeClr val="lt1"/>
                </a:solidFill>
              </a:defRPr>
            </a:lvl2pPr>
            <a:lvl3pPr marL="1371600" lvl="2" indent="-3175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Char char="‒"/>
              <a:defRPr>
                <a:solidFill>
                  <a:schemeClr val="lt1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−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3"/>
          </p:nvPr>
        </p:nvSpPr>
        <p:spPr>
          <a:xfrm>
            <a:off x="450000" y="3789980"/>
            <a:ext cx="755199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000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240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ctr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" name="Google Shape;22;p4"/>
          <p:cNvSpPr txBox="1"/>
          <p:nvPr/>
        </p:nvSpPr>
        <p:spPr>
          <a:xfrm>
            <a:off x="450000" y="6511768"/>
            <a:ext cx="3658053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Ipsos TASO Inception Meeting | Oct 21 | Version 1 | Internal/Client Use Only </a:t>
            </a:r>
            <a:endParaRPr/>
          </a:p>
        </p:txBody>
      </p:sp>
      <p:pic>
        <p:nvPicPr>
          <p:cNvPr id="23" name="Google Shape;23;p4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58832" y="6165850"/>
            <a:ext cx="492637" cy="447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88">
          <p15:clr>
            <a:srgbClr val="F26B43"/>
          </p15:clr>
        </p15:guide>
        <p15:guide id="2" orient="horz" pos="3317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vider style 3">
  <p:cSld name="Divider style 3">
    <p:bg>
      <p:bgPr>
        <a:solidFill>
          <a:schemeClr val="accent1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>
            <a:off x="8215085" y="0"/>
            <a:ext cx="3976915" cy="68580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63000">
                <a:srgbClr val="000000">
                  <a:alpha val="0"/>
                </a:srgbClr>
              </a:gs>
              <a:gs pos="100000">
                <a:srgbClr val="000000">
                  <a:alpha val="14901"/>
                </a:srgbClr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5"/>
          <p:cNvSpPr/>
          <p:nvPr/>
        </p:nvSpPr>
        <p:spPr>
          <a:xfrm rot="-2667577">
            <a:off x="2101012" y="2821242"/>
            <a:ext cx="11030122" cy="1215516"/>
          </a:xfrm>
          <a:custGeom>
            <a:avLst/>
            <a:gdLst/>
            <a:ahLst/>
            <a:cxnLst/>
            <a:rect l="l" t="t" r="r" b="b"/>
            <a:pathLst>
              <a:path w="11030122" h="1215516" extrusionOk="0">
                <a:moveTo>
                  <a:pt x="9791459" y="0"/>
                </a:moveTo>
                <a:lnTo>
                  <a:pt x="11030122" y="1215516"/>
                </a:lnTo>
                <a:lnTo>
                  <a:pt x="1238664" y="1215516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5"/>
          <p:cNvSpPr/>
          <p:nvPr/>
        </p:nvSpPr>
        <p:spPr>
          <a:xfrm rot="-2667577">
            <a:off x="4731456" y="3460932"/>
            <a:ext cx="9203499" cy="1215516"/>
          </a:xfrm>
          <a:custGeom>
            <a:avLst/>
            <a:gdLst/>
            <a:ahLst/>
            <a:cxnLst/>
            <a:rect l="l" t="t" r="r" b="b"/>
            <a:pathLst>
              <a:path w="9203499" h="1215516" extrusionOk="0">
                <a:moveTo>
                  <a:pt x="9203499" y="0"/>
                </a:moveTo>
                <a:lnTo>
                  <a:pt x="8010698" y="1215516"/>
                </a:lnTo>
                <a:lnTo>
                  <a:pt x="1238664" y="1215516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8904312" y="91698"/>
            <a:ext cx="2837315" cy="3107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ctr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950"/>
              <a:buNone/>
              <a:defRPr sz="19900" b="1">
                <a:solidFill>
                  <a:schemeClr val="lt1"/>
                </a:solidFill>
              </a:defRPr>
            </a:lvl1pPr>
            <a:lvl2pPr marL="914400" lvl="1" indent="-32004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Char char="●"/>
              <a:defRPr/>
            </a:lvl2pPr>
            <a:lvl3pPr marL="1371600" lvl="2" indent="-3429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‒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−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450000" y="450000"/>
            <a:ext cx="7422765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 Black"/>
              <a:buNone/>
              <a:defRPr sz="6000" cap="non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2"/>
          </p:nvPr>
        </p:nvSpPr>
        <p:spPr>
          <a:xfrm>
            <a:off x="452215" y="2816932"/>
            <a:ext cx="5508848" cy="374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24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31" name="Google Shape;31;p5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58832" y="6165850"/>
            <a:ext cx="492637" cy="447675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5"/>
          <p:cNvSpPr txBox="1"/>
          <p:nvPr/>
        </p:nvSpPr>
        <p:spPr>
          <a:xfrm>
            <a:off x="450000" y="6511768"/>
            <a:ext cx="2670603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© Ipsos | October 22 | Version 1 | Internal/Client Use Only 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gram (long) x 1 box">
  <p:cSld name="Diagram (long) x 1 box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450000" y="1792800"/>
            <a:ext cx="11274425" cy="3876675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1400">
                <a:solidFill>
                  <a:schemeClr val="dk1"/>
                </a:solidFill>
              </a:defRPr>
            </a:lvl1pPr>
            <a:lvl2pPr marL="914400" lvl="1" indent="-299719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20"/>
              <a:buChar char="●"/>
              <a:defRPr sz="1400">
                <a:solidFill>
                  <a:schemeClr val="dk1"/>
                </a:solidFill>
              </a:defRPr>
            </a:lvl2pPr>
            <a:lvl3pPr marL="1371600" lvl="2" indent="-3175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‒"/>
              <a:defRPr sz="1400">
                <a:solidFill>
                  <a:schemeClr val="dk1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Char char="•"/>
              <a:defRPr>
                <a:solidFill>
                  <a:schemeClr val="lt2"/>
                </a:solidFill>
              </a:defRPr>
            </a:lvl4pPr>
            <a:lvl5pPr marL="2286000" lvl="4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Char char="−"/>
              <a:defRPr>
                <a:solidFill>
                  <a:schemeClr val="lt2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450000" y="1241781"/>
            <a:ext cx="934170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2000" b="1">
                <a:solidFill>
                  <a:schemeClr val="dk2"/>
                </a:solidFill>
              </a:defRPr>
            </a:lvl1pPr>
            <a:lvl2pPr marL="914400" lvl="1" indent="-32004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Char char="●"/>
              <a:defRPr/>
            </a:lvl2pPr>
            <a:lvl3pPr marL="1371600" lvl="2" indent="-3429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‒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−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452897" y="5823783"/>
            <a:ext cx="11277975" cy="12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457200" lvl="0" indent="-228600" algn="r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400"/>
              <a:buNone/>
              <a:defRPr sz="800" b="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/>
            </a:lvl2pPr>
            <a:lvl3pPr marL="1371600" lvl="2" indent="-2286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437230" y="6279028"/>
            <a:ext cx="30437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r>
              <a:rPr lang="en-GB"/>
              <a:t>  </a:t>
            </a:r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450000" y="397170"/>
            <a:ext cx="9341700" cy="775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-column content 1_box">
  <p:cSld name="3-column content 1_box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450000" y="1792800"/>
            <a:ext cx="11274425" cy="3876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1400">
                <a:solidFill>
                  <a:schemeClr val="dk1"/>
                </a:solidFill>
              </a:defRPr>
            </a:lvl1pPr>
            <a:lvl2pPr marL="914400" lvl="1" indent="-299719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20"/>
              <a:buChar char="●"/>
              <a:defRPr sz="1400">
                <a:solidFill>
                  <a:schemeClr val="dk1"/>
                </a:solidFill>
              </a:defRPr>
            </a:lvl2pPr>
            <a:lvl3pPr marL="1371600" lvl="2" indent="-3175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‒"/>
              <a:defRPr sz="1400">
                <a:solidFill>
                  <a:schemeClr val="dk1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Char char="•"/>
              <a:defRPr>
                <a:solidFill>
                  <a:schemeClr val="lt2"/>
                </a:solidFill>
              </a:defRPr>
            </a:lvl4pPr>
            <a:lvl5pPr marL="2286000" lvl="4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Char char="−"/>
              <a:defRPr>
                <a:solidFill>
                  <a:schemeClr val="lt2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2"/>
          </p:nvPr>
        </p:nvSpPr>
        <p:spPr>
          <a:xfrm>
            <a:off x="449999" y="1241781"/>
            <a:ext cx="9341699" cy="312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000"/>
              <a:buNone/>
              <a:defRPr sz="2000" b="1">
                <a:solidFill>
                  <a:schemeClr val="dk2"/>
                </a:solidFill>
              </a:defRPr>
            </a:lvl1pPr>
            <a:lvl2pPr marL="914400" lvl="1" indent="-32004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Char char="●"/>
              <a:defRPr/>
            </a:lvl2pPr>
            <a:lvl3pPr marL="1371600" lvl="2" indent="-3429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‒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−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3"/>
          </p:nvPr>
        </p:nvSpPr>
        <p:spPr>
          <a:xfrm>
            <a:off x="452897" y="5823783"/>
            <a:ext cx="11277975" cy="124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>
            <a:lvl1pPr marL="457200" lvl="0" indent="-228600" algn="r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rgbClr val="3F3F3F"/>
              </a:buClr>
              <a:buSzPts val="400"/>
              <a:buNone/>
              <a:defRPr sz="800" b="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/>
            </a:lvl2pPr>
            <a:lvl3pPr marL="1371600" lvl="2" indent="-2286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437230" y="6279028"/>
            <a:ext cx="30437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r>
              <a:rPr lang="en-GB"/>
              <a:t>  </a:t>
            </a:r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title"/>
          </p:nvPr>
        </p:nvSpPr>
        <p:spPr>
          <a:xfrm>
            <a:off x="450000" y="397170"/>
            <a:ext cx="9341700" cy="775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_diagram_right">
  <p:cSld name="large_diagram_righ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450000" y="450000"/>
            <a:ext cx="3526688" cy="111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442913" y="1784350"/>
            <a:ext cx="3527425" cy="4164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/>
            </a:lvl1pPr>
            <a:lvl2pPr marL="914400" lvl="1" indent="-32004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Char char="●"/>
              <a:defRPr/>
            </a:lvl2pPr>
            <a:lvl3pPr marL="1371600" lvl="2" indent="-3429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‒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−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2"/>
          </p:nvPr>
        </p:nvSpPr>
        <p:spPr>
          <a:xfrm>
            <a:off x="4332288" y="449263"/>
            <a:ext cx="7416800" cy="5499100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/>
            </a:lvl1pPr>
            <a:lvl2pPr marL="914400" lvl="1" indent="-32004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Char char="●"/>
              <a:defRPr/>
            </a:lvl2pPr>
            <a:lvl3pPr marL="1371600" lvl="2" indent="-3429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‒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−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End">
  <p:cSld name="End">
    <p:bg>
      <p:bgPr>
        <a:solidFill>
          <a:schemeClr val="accent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/>
          <p:nvPr/>
        </p:nvSpPr>
        <p:spPr>
          <a:xfrm rot="-2667577">
            <a:off x="2101012" y="2821242"/>
            <a:ext cx="11030122" cy="1215516"/>
          </a:xfrm>
          <a:custGeom>
            <a:avLst/>
            <a:gdLst/>
            <a:ahLst/>
            <a:cxnLst/>
            <a:rect l="l" t="t" r="r" b="b"/>
            <a:pathLst>
              <a:path w="11030122" h="1215516" extrusionOk="0">
                <a:moveTo>
                  <a:pt x="9791459" y="0"/>
                </a:moveTo>
                <a:lnTo>
                  <a:pt x="11030122" y="1215516"/>
                </a:lnTo>
                <a:lnTo>
                  <a:pt x="1238664" y="1215516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9"/>
          <p:cNvSpPr/>
          <p:nvPr/>
        </p:nvSpPr>
        <p:spPr>
          <a:xfrm rot="-2667577">
            <a:off x="4731456" y="3460932"/>
            <a:ext cx="9203499" cy="1215516"/>
          </a:xfrm>
          <a:custGeom>
            <a:avLst/>
            <a:gdLst/>
            <a:ahLst/>
            <a:cxnLst/>
            <a:rect l="l" t="t" r="r" b="b"/>
            <a:pathLst>
              <a:path w="9203499" h="1215516" extrusionOk="0">
                <a:moveTo>
                  <a:pt x="9203499" y="0"/>
                </a:moveTo>
                <a:lnTo>
                  <a:pt x="8010698" y="1215516"/>
                </a:lnTo>
                <a:lnTo>
                  <a:pt x="1238664" y="1215516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602567" y="3079898"/>
            <a:ext cx="2358707" cy="15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None/>
              <a:defRPr sz="1200">
                <a:solidFill>
                  <a:schemeClr val="lt1"/>
                </a:solidFill>
              </a:defRPr>
            </a:lvl1pPr>
            <a:lvl2pPr marL="914400" lvl="1" indent="-28956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60"/>
              <a:buChar char="●"/>
              <a:defRPr sz="1200">
                <a:solidFill>
                  <a:schemeClr val="lt1"/>
                </a:solidFill>
              </a:defRPr>
            </a:lvl2pPr>
            <a:lvl3pPr marL="1371600" lvl="2" indent="-3048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Char char="‒"/>
              <a:defRPr sz="1200">
                <a:solidFill>
                  <a:schemeClr val="lt1"/>
                </a:solidFill>
              </a:defRPr>
            </a:lvl3pPr>
            <a:lvl4pPr marL="1828800" lvl="3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</a:defRPr>
            </a:lvl4pPr>
            <a:lvl5pPr marL="2286000" lvl="4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−"/>
              <a:defRPr sz="12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3368627" y="3079898"/>
            <a:ext cx="2358707" cy="15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None/>
              <a:defRPr sz="1200">
                <a:solidFill>
                  <a:schemeClr val="lt1"/>
                </a:solidFill>
              </a:defRPr>
            </a:lvl1pPr>
            <a:lvl2pPr marL="914400" lvl="1" indent="-28956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60"/>
              <a:buChar char="●"/>
              <a:defRPr sz="1200">
                <a:solidFill>
                  <a:schemeClr val="lt1"/>
                </a:solidFill>
              </a:defRPr>
            </a:lvl2pPr>
            <a:lvl3pPr marL="1371600" lvl="2" indent="-304800" algn="l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Char char="‒"/>
              <a:defRPr sz="1200">
                <a:solidFill>
                  <a:schemeClr val="lt1"/>
                </a:solidFill>
              </a:defRPr>
            </a:lvl3pPr>
            <a:lvl4pPr marL="1828800" lvl="3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</a:defRPr>
            </a:lvl4pPr>
            <a:lvl5pPr marL="2286000" lvl="4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−"/>
              <a:defRPr sz="1200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4" name="Google Shape;54;p9" descr="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58832" y="6165850"/>
            <a:ext cx="492637" cy="447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>
            <a:spLocks noGrp="1"/>
          </p:cNvSpPr>
          <p:nvPr>
            <p:ph type="title"/>
          </p:nvPr>
        </p:nvSpPr>
        <p:spPr>
          <a:xfrm>
            <a:off x="450000" y="397170"/>
            <a:ext cx="9341700" cy="7755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None/>
              <a:defRPr sz="2800" b="1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body" idx="1"/>
          </p:nvPr>
        </p:nvSpPr>
        <p:spPr>
          <a:xfrm>
            <a:off x="450000" y="1808820"/>
            <a:ext cx="11299088" cy="38522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Helvetica Neue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9719" algn="l" rtl="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20"/>
              <a:buFont typeface="Quattrocento Sans"/>
              <a:buChar char="●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‒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−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/>
          <p:nvPr/>
        </p:nvSpPr>
        <p:spPr>
          <a:xfrm>
            <a:off x="817200" y="6515735"/>
            <a:ext cx="312265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© Ipsos | October 2022 | Version 1 | Public | Internal/Client Use Only 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ldNum" idx="12"/>
          </p:nvPr>
        </p:nvSpPr>
        <p:spPr>
          <a:xfrm>
            <a:off x="437230" y="6279028"/>
            <a:ext cx="30437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marL="0" marR="0" lvl="1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marL="0" marR="0" lvl="2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marL="0" marR="0" lvl="3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marL="0" marR="0" lvl="4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marL="0" marR="0" lvl="5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marL="0" marR="0" lvl="6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marL="0" marR="0" lvl="7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marL="0" marR="0" lvl="8" indent="0" algn="l" rtl="0">
              <a:spcBef>
                <a:spcPts val="0"/>
              </a:spcBef>
              <a:buNone/>
              <a:defRPr sz="900" b="1" i="0" u="none" strike="noStrike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r>
              <a:rPr lang="en-GB"/>
              <a:t> </a:t>
            </a:r>
            <a:endParaRPr sz="1400" b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2" descr="Logo&#10;&#10;Description automatically generated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11258832" y="6165850"/>
            <a:ext cx="492637" cy="44767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78">
          <p15:clr>
            <a:srgbClr val="F26B43"/>
          </p15:clr>
        </p15:guide>
        <p15:guide id="2" pos="3948">
          <p15:clr>
            <a:srgbClr val="F26B43"/>
          </p15:clr>
        </p15:guide>
        <p15:guide id="3" pos="279">
          <p15:clr>
            <a:srgbClr val="F26B43"/>
          </p15:clr>
        </p15:guide>
        <p15:guide id="4" pos="7401">
          <p15:clr>
            <a:srgbClr val="F26B43"/>
          </p15:clr>
        </p15:guide>
        <p15:guide id="5" pos="1281">
          <p15:clr>
            <a:srgbClr val="A4A3A4"/>
          </p15:clr>
        </p15:guide>
        <p15:guide id="6" pos="1499">
          <p15:clr>
            <a:srgbClr val="A4A3A4"/>
          </p15:clr>
        </p15:guide>
        <p15:guide id="7" pos="2505">
          <p15:clr>
            <a:srgbClr val="9FCC3B"/>
          </p15:clr>
        </p15:guide>
        <p15:guide id="8" pos="2729">
          <p15:clr>
            <a:srgbClr val="9FCC3B"/>
          </p15:clr>
        </p15:guide>
        <p15:guide id="9" pos="3724">
          <p15:clr>
            <a:srgbClr val="F26B43"/>
          </p15:clr>
        </p15:guide>
        <p15:guide id="10" pos="4949">
          <p15:clr>
            <a:srgbClr val="9FCC3B"/>
          </p15:clr>
        </p15:guide>
        <p15:guide id="11" pos="5167">
          <p15:clr>
            <a:srgbClr val="9FCC3B"/>
          </p15:clr>
        </p15:guide>
        <p15:guide id="12" pos="6168">
          <p15:clr>
            <a:srgbClr val="A4A3A4"/>
          </p15:clr>
        </p15:guide>
        <p15:guide id="13" pos="6392">
          <p15:clr>
            <a:srgbClr val="A4A3A4"/>
          </p15:clr>
        </p15:guide>
        <p15:guide id="14" orient="horz" pos="3566">
          <p15:clr>
            <a:srgbClr val="5ACBF0"/>
          </p15:clr>
        </p15:guide>
        <p15:guide id="15" orient="horz" pos="3747">
          <p15:clr>
            <a:srgbClr val="9FCC3B"/>
          </p15:clr>
        </p15:guide>
        <p15:guide id="16" orient="horz" pos="3884">
          <p15:clr>
            <a:srgbClr val="F26B43"/>
          </p15:clr>
        </p15:guide>
        <p15:guide id="17" orient="horz" pos="4166">
          <p15:clr>
            <a:srgbClr val="F26B43"/>
          </p15:clr>
        </p15:guide>
        <p15:guide id="18" orient="horz" pos="935">
          <p15:clr>
            <a:srgbClr val="9FCC3B"/>
          </p15:clr>
        </p15:guide>
        <p15:guide id="19" orient="horz" pos="1124">
          <p15:clr>
            <a:srgbClr val="5ACBF0"/>
          </p15:clr>
        </p15:guide>
        <p15:guide id="20" orient="horz" pos="68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"/>
          <p:cNvSpPr/>
          <p:nvPr/>
        </p:nvSpPr>
        <p:spPr>
          <a:xfrm>
            <a:off x="6797849" y="2054009"/>
            <a:ext cx="3460771" cy="3455264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6837599" y="793327"/>
            <a:ext cx="3479710" cy="958842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2125386" y="967136"/>
            <a:ext cx="2304004" cy="2012024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148508" y="3778873"/>
            <a:ext cx="1731908" cy="1930458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"/>
          <p:cNvSpPr/>
          <p:nvPr/>
        </p:nvSpPr>
        <p:spPr>
          <a:xfrm>
            <a:off x="143587" y="947004"/>
            <a:ext cx="1731908" cy="239733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"/>
          <p:cNvSpPr/>
          <p:nvPr/>
        </p:nvSpPr>
        <p:spPr>
          <a:xfrm>
            <a:off x="10195605" y="151575"/>
            <a:ext cx="1911000" cy="389700"/>
          </a:xfrm>
          <a:prstGeom prst="rightArrow">
            <a:avLst>
              <a:gd name="adj1" fmla="val 59654"/>
              <a:gd name="adj2" fmla="val 62067"/>
            </a:avLst>
          </a:prstGeom>
          <a:solidFill>
            <a:srgbClr val="3B66BC">
              <a:alpha val="40000"/>
            </a:srgbClr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3525" tIns="34825" rIns="43525" bIns="348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Impacts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6" name="Google Shape;66;p1"/>
          <p:cNvSpPr/>
          <p:nvPr/>
        </p:nvSpPr>
        <p:spPr>
          <a:xfrm>
            <a:off x="6589447" y="151575"/>
            <a:ext cx="3912600" cy="389700"/>
          </a:xfrm>
          <a:prstGeom prst="rightArrow">
            <a:avLst>
              <a:gd name="adj1" fmla="val 59654"/>
              <a:gd name="adj2" fmla="val 62067"/>
            </a:avLst>
          </a:prstGeom>
          <a:solidFill>
            <a:srgbClr val="3B66BC">
              <a:alpha val="40000"/>
            </a:srgbClr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3525" tIns="34825" rIns="43525" bIns="348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Outcomes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4258055" y="151575"/>
            <a:ext cx="2608200" cy="389700"/>
          </a:xfrm>
          <a:prstGeom prst="rightArrow">
            <a:avLst>
              <a:gd name="adj1" fmla="val 59654"/>
              <a:gd name="adj2" fmla="val 62067"/>
            </a:avLst>
          </a:prstGeom>
          <a:solidFill>
            <a:srgbClr val="3B66BC">
              <a:alpha val="40000"/>
            </a:srgbClr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3525" tIns="34825" rIns="43525" bIns="348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Outputs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1796072" y="151575"/>
            <a:ext cx="2710200" cy="389700"/>
          </a:xfrm>
          <a:prstGeom prst="rightArrow">
            <a:avLst>
              <a:gd name="adj1" fmla="val 59654"/>
              <a:gd name="adj2" fmla="val 62067"/>
            </a:avLst>
          </a:prstGeom>
          <a:solidFill>
            <a:srgbClr val="3B66BC">
              <a:alpha val="40000"/>
            </a:srgbClr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3525" tIns="34825" rIns="43525" bIns="348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Activities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167980" y="151575"/>
            <a:ext cx="1990800" cy="389700"/>
          </a:xfrm>
          <a:prstGeom prst="rightArrow">
            <a:avLst>
              <a:gd name="adj1" fmla="val 59654"/>
              <a:gd name="adj2" fmla="val 62067"/>
            </a:avLst>
          </a:prstGeom>
          <a:solidFill>
            <a:srgbClr val="3B66BC">
              <a:alpha val="40000"/>
            </a:srgbClr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3525" tIns="34825" rIns="43525" bIns="3482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1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Inputs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2251092" y="1392011"/>
            <a:ext cx="2070669" cy="280644"/>
          </a:xfrm>
          <a:prstGeom prst="rect">
            <a:avLst/>
          </a:prstGeom>
          <a:solidFill>
            <a:srgbClr val="07DBB3">
              <a:alpha val="702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Recruitment and training of Student Ambassadors</a:t>
            </a:r>
            <a:endParaRPr dirty="0"/>
          </a:p>
        </p:txBody>
      </p:sp>
      <p:sp>
        <p:nvSpPr>
          <p:cNvPr id="71" name="Google Shape;71;p1"/>
          <p:cNvSpPr txBox="1"/>
          <p:nvPr/>
        </p:nvSpPr>
        <p:spPr>
          <a:xfrm>
            <a:off x="4638533" y="1025910"/>
            <a:ext cx="1843690" cy="293960"/>
          </a:xfrm>
          <a:prstGeom prst="rect">
            <a:avLst/>
          </a:prstGeom>
          <a:solidFill>
            <a:srgbClr val="F9466C">
              <a:alpha val="6902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# partner schools involved</a:t>
            </a:r>
            <a:endParaRPr/>
          </a:p>
        </p:txBody>
      </p:sp>
      <p:sp>
        <p:nvSpPr>
          <p:cNvPr id="72" name="Google Shape;72;p1"/>
          <p:cNvSpPr txBox="1"/>
          <p:nvPr/>
        </p:nvSpPr>
        <p:spPr>
          <a:xfrm>
            <a:off x="241816" y="1976799"/>
            <a:ext cx="1587855" cy="601122"/>
          </a:xfrm>
          <a:prstGeom prst="rect">
            <a:avLst/>
          </a:prstGeom>
          <a:solidFill>
            <a:srgbClr val="3B66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Existing relationships with partner schools and University of Kent Academies Trust (UKAT)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73" name="Google Shape;73;p1"/>
          <p:cNvSpPr txBox="1"/>
          <p:nvPr/>
        </p:nvSpPr>
        <p:spPr>
          <a:xfrm>
            <a:off x="241816" y="1026563"/>
            <a:ext cx="1585500" cy="269700"/>
          </a:xfrm>
          <a:prstGeom prst="rect">
            <a:avLst/>
          </a:prstGeom>
          <a:solidFill>
            <a:srgbClr val="3B66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UoK funding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74" name="Google Shape;74;p1"/>
          <p:cNvSpPr txBox="1"/>
          <p:nvPr/>
        </p:nvSpPr>
        <p:spPr>
          <a:xfrm>
            <a:off x="227279" y="1353616"/>
            <a:ext cx="1587900" cy="577500"/>
          </a:xfrm>
          <a:prstGeom prst="rect">
            <a:avLst/>
          </a:prstGeom>
          <a:solidFill>
            <a:srgbClr val="3B66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Staff time, expertise and skills, inc. Curriculum Development Manager, Monitoring and Evaluation Officer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8661578" y="2193152"/>
            <a:ext cx="1501411" cy="362221"/>
          </a:xfrm>
          <a:prstGeom prst="rect">
            <a:avLst/>
          </a:prstGeom>
          <a:solidFill>
            <a:srgbClr val="3B66BC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Improved literacy and comprehension skills </a:t>
            </a:r>
            <a:endParaRPr/>
          </a:p>
        </p:txBody>
      </p:sp>
      <p:sp>
        <p:nvSpPr>
          <p:cNvPr id="76" name="Google Shape;76;p1"/>
          <p:cNvSpPr txBox="1"/>
          <p:nvPr/>
        </p:nvSpPr>
        <p:spPr>
          <a:xfrm>
            <a:off x="254330" y="734336"/>
            <a:ext cx="1587854" cy="211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720"/>
              <a:buFont typeface="Quattrocento Sans"/>
              <a:buNone/>
            </a:pP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University of Kent (UoK)</a:t>
            </a:r>
            <a:endParaRPr sz="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2211205" y="788376"/>
            <a:ext cx="2191310" cy="124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"/>
              <a:buFont typeface="Quattrocento Sans"/>
              <a:buNone/>
            </a:pP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Programme management</a:t>
            </a:r>
            <a:endParaRPr sz="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231220" y="3840964"/>
            <a:ext cx="1587854" cy="398988"/>
          </a:xfrm>
          <a:prstGeom prst="rect">
            <a:avLst/>
          </a:prstGeom>
          <a:solidFill>
            <a:srgbClr val="3B66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Helvetica Neue"/>
              <a:buNone/>
            </a:pPr>
            <a:r>
              <a:rPr lang="en-GB"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School staff involved in the coordination and planning of sessions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220535" y="4296626"/>
            <a:ext cx="1587854" cy="303465"/>
          </a:xfrm>
          <a:prstGeom prst="rect">
            <a:avLst/>
          </a:prstGeom>
          <a:solidFill>
            <a:srgbClr val="3B66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Helvetica Neue"/>
              <a:buNone/>
            </a:pPr>
            <a:r>
              <a:rPr lang="en-GB"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Venues and rooms for workshops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233245" y="2647674"/>
            <a:ext cx="1587854" cy="239732"/>
          </a:xfrm>
          <a:prstGeom prst="rect">
            <a:avLst/>
          </a:prstGeom>
          <a:solidFill>
            <a:srgbClr val="3B66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Helvetica Neue"/>
              <a:buNone/>
            </a:pPr>
            <a:r>
              <a:rPr lang="en-GB"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Time and skills of Student Ambassadors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169596" y="3510367"/>
            <a:ext cx="1587854" cy="211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720"/>
              <a:buFont typeface="Quattrocento Sans"/>
              <a:buNone/>
            </a:pP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Schools</a:t>
            </a:r>
            <a:endParaRPr sz="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228447" y="4674490"/>
            <a:ext cx="1587854" cy="471841"/>
          </a:xfrm>
          <a:prstGeom prst="rect">
            <a:avLst/>
          </a:prstGeom>
          <a:solidFill>
            <a:srgbClr val="3B66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Helvetica Neue"/>
              <a:buNone/>
            </a:pPr>
            <a:r>
              <a:rPr lang="en-GB"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Age-appropriate materials, incl. books and reading resources from school library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83" name="Google Shape;83;p1"/>
          <p:cNvSpPr txBox="1"/>
          <p:nvPr/>
        </p:nvSpPr>
        <p:spPr>
          <a:xfrm>
            <a:off x="6898639" y="2806357"/>
            <a:ext cx="1501411" cy="343475"/>
          </a:xfrm>
          <a:prstGeom prst="rect">
            <a:avLst/>
          </a:prstGeom>
          <a:solidFill>
            <a:srgbClr val="3B66BC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Improved sense of accomplishment</a:t>
            </a:r>
            <a:endParaRPr/>
          </a:p>
        </p:txBody>
      </p:sp>
      <p:sp>
        <p:nvSpPr>
          <p:cNvPr id="84" name="Google Shape;84;p1"/>
          <p:cNvSpPr txBox="1"/>
          <p:nvPr/>
        </p:nvSpPr>
        <p:spPr>
          <a:xfrm>
            <a:off x="8661578" y="3998373"/>
            <a:ext cx="1501411" cy="483157"/>
          </a:xfrm>
          <a:prstGeom prst="rect">
            <a:avLst/>
          </a:prstGeom>
          <a:solidFill>
            <a:srgbClr val="3B66BC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Increased knowledge of Higher Education (HE) pathways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6944956" y="868817"/>
            <a:ext cx="1501411" cy="343476"/>
          </a:xfrm>
          <a:prstGeom prst="rect">
            <a:avLst/>
          </a:prstGeom>
          <a:solidFill>
            <a:srgbClr val="3B66BC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Professional development e.g. working in schools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>
            <a:off x="6898639" y="2190765"/>
            <a:ext cx="1501411" cy="364608"/>
          </a:xfrm>
          <a:prstGeom prst="rect">
            <a:avLst/>
          </a:prstGeom>
          <a:solidFill>
            <a:srgbClr val="3B66BC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Increased reading confidence and self-efficacy</a:t>
            </a:r>
            <a:endParaRPr/>
          </a:p>
        </p:txBody>
      </p:sp>
      <p:sp>
        <p:nvSpPr>
          <p:cNvPr id="87" name="Google Shape;87;p1"/>
          <p:cNvSpPr txBox="1"/>
          <p:nvPr/>
        </p:nvSpPr>
        <p:spPr>
          <a:xfrm>
            <a:off x="10534536" y="2626448"/>
            <a:ext cx="1478783" cy="435392"/>
          </a:xfrm>
          <a:prstGeom prst="rect">
            <a:avLst/>
          </a:prstGeom>
          <a:solidFill>
            <a:srgbClr val="485866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Improved attainment, esp. in Literacy/English at KS3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8661578" y="2806356"/>
            <a:ext cx="1501411" cy="343475"/>
          </a:xfrm>
          <a:prstGeom prst="rect">
            <a:avLst/>
          </a:prstGeom>
          <a:solidFill>
            <a:srgbClr val="3B66BC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Improved academic performance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7864002" y="582941"/>
            <a:ext cx="1587854" cy="211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296440"/>
              </a:buClr>
              <a:buSzPts val="720"/>
              <a:buFont typeface="Quattrocento Sans"/>
              <a:buNone/>
            </a:pP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Student Ambassadors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2251092" y="1721642"/>
            <a:ext cx="2070669" cy="270265"/>
          </a:xfrm>
          <a:prstGeom prst="rect">
            <a:avLst/>
          </a:prstGeom>
          <a:solidFill>
            <a:srgbClr val="07DBB3">
              <a:alpha val="702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Identification of pupils by schools with </a:t>
            </a:r>
            <a:r>
              <a:rPr lang="en-GB" sz="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UoK</a:t>
            </a:r>
            <a:r>
              <a:rPr lang="en-GB" sz="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guidance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2251092" y="2040894"/>
            <a:ext cx="2070669" cy="268326"/>
          </a:xfrm>
          <a:prstGeom prst="rect">
            <a:avLst/>
          </a:prstGeom>
          <a:solidFill>
            <a:srgbClr val="07DBB3">
              <a:alpha val="702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Scheduling and timetabling of reading sessions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2251092" y="2358207"/>
            <a:ext cx="2070669" cy="268326"/>
          </a:xfrm>
          <a:prstGeom prst="rect">
            <a:avLst/>
          </a:prstGeom>
          <a:solidFill>
            <a:srgbClr val="07DBB3">
              <a:alpha val="702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Identification and preparation of reading materials</a:t>
            </a:r>
            <a:endParaRPr dirty="0"/>
          </a:p>
        </p:txBody>
      </p:sp>
      <p:sp>
        <p:nvSpPr>
          <p:cNvPr id="93" name="Google Shape;93;p1"/>
          <p:cNvSpPr txBox="1"/>
          <p:nvPr/>
        </p:nvSpPr>
        <p:spPr>
          <a:xfrm>
            <a:off x="2251092" y="2675521"/>
            <a:ext cx="2070669" cy="243178"/>
          </a:xfrm>
          <a:prstGeom prst="rect">
            <a:avLst/>
          </a:prstGeom>
          <a:solidFill>
            <a:srgbClr val="07DBB3">
              <a:alpha val="702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Evaluation and data collection activities</a:t>
            </a:r>
            <a:endParaRPr dirty="0"/>
          </a:p>
        </p:txBody>
      </p:sp>
      <p:sp>
        <p:nvSpPr>
          <p:cNvPr id="94" name="Google Shape;94;p1"/>
          <p:cNvSpPr/>
          <p:nvPr/>
        </p:nvSpPr>
        <p:spPr>
          <a:xfrm>
            <a:off x="2201242" y="3578813"/>
            <a:ext cx="2191309" cy="2022207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2271526" y="3645176"/>
            <a:ext cx="2070669" cy="439964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6-12 weekly 30-minute small group (2-3 pupils) reading sessions with Student Ambassadors during school hours</a:t>
            </a:r>
            <a:endParaRPr/>
          </a:p>
        </p:txBody>
      </p:sp>
      <p:sp>
        <p:nvSpPr>
          <p:cNvPr id="96" name="Google Shape;96;p1"/>
          <p:cNvSpPr txBox="1"/>
          <p:nvPr/>
        </p:nvSpPr>
        <p:spPr>
          <a:xfrm>
            <a:off x="2269924" y="4171438"/>
            <a:ext cx="2070000" cy="291394"/>
          </a:xfrm>
          <a:prstGeom prst="rect">
            <a:avLst/>
          </a:prstGeom>
          <a:solidFill>
            <a:srgbClr val="07DBB3">
              <a:alpha val="702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Reading aloud with Student Ambassadors one to one or in groups</a:t>
            </a:r>
            <a:endParaRPr dirty="0"/>
          </a:p>
        </p:txBody>
      </p:sp>
      <p:sp>
        <p:nvSpPr>
          <p:cNvPr id="97" name="Google Shape;97;p1"/>
          <p:cNvSpPr txBox="1"/>
          <p:nvPr/>
        </p:nvSpPr>
        <p:spPr>
          <a:xfrm>
            <a:off x="2269924" y="4521112"/>
            <a:ext cx="2070000" cy="323529"/>
          </a:xfrm>
          <a:prstGeom prst="rect">
            <a:avLst/>
          </a:prstGeom>
          <a:solidFill>
            <a:srgbClr val="07DBB3">
              <a:alpha val="702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Discussion of reading materials during and after reading</a:t>
            </a:r>
            <a:endParaRPr dirty="0"/>
          </a:p>
        </p:txBody>
      </p:sp>
      <p:sp>
        <p:nvSpPr>
          <p:cNvPr id="98" name="Google Shape;98;p1"/>
          <p:cNvSpPr txBox="1"/>
          <p:nvPr/>
        </p:nvSpPr>
        <p:spPr>
          <a:xfrm>
            <a:off x="2269924" y="4902921"/>
            <a:ext cx="2070000" cy="290162"/>
          </a:xfrm>
          <a:prstGeom prst="rect">
            <a:avLst/>
          </a:prstGeom>
          <a:solidFill>
            <a:srgbClr val="07DBB3">
              <a:alpha val="702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Discussion of reading habits and interests</a:t>
            </a:r>
            <a:endParaRPr dirty="0"/>
          </a:p>
        </p:txBody>
      </p:sp>
      <p:sp>
        <p:nvSpPr>
          <p:cNvPr id="99" name="Google Shape;99;p1"/>
          <p:cNvSpPr txBox="1"/>
          <p:nvPr/>
        </p:nvSpPr>
        <p:spPr>
          <a:xfrm>
            <a:off x="2269924" y="5251363"/>
            <a:ext cx="2070000" cy="243178"/>
          </a:xfrm>
          <a:prstGeom prst="rect">
            <a:avLst/>
          </a:prstGeom>
          <a:solidFill>
            <a:srgbClr val="07DBB3">
              <a:alpha val="702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Role modelling of Student Ambassadors</a:t>
            </a:r>
            <a:endParaRPr/>
          </a:p>
        </p:txBody>
      </p:sp>
      <p:sp>
        <p:nvSpPr>
          <p:cNvPr id="100" name="Google Shape;100;p1"/>
          <p:cNvSpPr txBox="1"/>
          <p:nvPr/>
        </p:nvSpPr>
        <p:spPr>
          <a:xfrm>
            <a:off x="2186980" y="3416968"/>
            <a:ext cx="2191310" cy="1245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"/>
              <a:buFont typeface="Quattrocento Sans"/>
              <a:buNone/>
            </a:pP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Reading sessions for Y7-8 pupils</a:t>
            </a:r>
            <a:endParaRPr sz="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4638533" y="1961196"/>
            <a:ext cx="1843690" cy="293960"/>
          </a:xfrm>
          <a:prstGeom prst="rect">
            <a:avLst/>
          </a:prstGeom>
          <a:solidFill>
            <a:srgbClr val="F9466C">
              <a:alpha val="6902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# of pupils identified </a:t>
            </a:r>
            <a:endParaRPr/>
          </a:p>
        </p:txBody>
      </p:sp>
      <p:sp>
        <p:nvSpPr>
          <p:cNvPr id="102" name="Google Shape;102;p1"/>
          <p:cNvSpPr txBox="1"/>
          <p:nvPr/>
        </p:nvSpPr>
        <p:spPr>
          <a:xfrm>
            <a:off x="4638533" y="2896482"/>
            <a:ext cx="1843690" cy="293960"/>
          </a:xfrm>
          <a:prstGeom prst="rect">
            <a:avLst/>
          </a:prstGeom>
          <a:solidFill>
            <a:srgbClr val="F9466C">
              <a:alpha val="6902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# and size of sessions</a:t>
            </a:r>
            <a:endParaRPr/>
          </a:p>
        </p:txBody>
      </p:sp>
      <p:sp>
        <p:nvSpPr>
          <p:cNvPr id="103" name="Google Shape;103;p1"/>
          <p:cNvSpPr txBox="1"/>
          <p:nvPr/>
        </p:nvSpPr>
        <p:spPr>
          <a:xfrm>
            <a:off x="4638533" y="3364125"/>
            <a:ext cx="1843690" cy="293960"/>
          </a:xfrm>
          <a:prstGeom prst="rect">
            <a:avLst/>
          </a:prstGeom>
          <a:solidFill>
            <a:srgbClr val="F9466C">
              <a:alpha val="6902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# of hours spent reading</a:t>
            </a:r>
            <a:endParaRPr/>
          </a:p>
        </p:txBody>
      </p:sp>
      <p:sp>
        <p:nvSpPr>
          <p:cNvPr id="104" name="Google Shape;104;p1"/>
          <p:cNvSpPr txBox="1"/>
          <p:nvPr/>
        </p:nvSpPr>
        <p:spPr>
          <a:xfrm>
            <a:off x="4638533" y="1493553"/>
            <a:ext cx="1843690" cy="293960"/>
          </a:xfrm>
          <a:prstGeom prst="rect">
            <a:avLst/>
          </a:prstGeom>
          <a:solidFill>
            <a:srgbClr val="F9466C">
              <a:alpha val="6902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# of Student Ambassadors recruited and trained</a:t>
            </a:r>
            <a:endParaRPr/>
          </a:p>
        </p:txBody>
      </p:sp>
      <p:sp>
        <p:nvSpPr>
          <p:cNvPr id="105" name="Google Shape;105;p1"/>
          <p:cNvSpPr txBox="1"/>
          <p:nvPr/>
        </p:nvSpPr>
        <p:spPr>
          <a:xfrm>
            <a:off x="4638533" y="4231819"/>
            <a:ext cx="1843690" cy="293960"/>
          </a:xfrm>
          <a:prstGeom prst="rect">
            <a:avLst/>
          </a:prstGeom>
          <a:solidFill>
            <a:srgbClr val="F9466C">
              <a:alpha val="6902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Pupils/Student Ambassador mentoring relationships </a:t>
            </a:r>
            <a:endParaRPr/>
          </a:p>
        </p:txBody>
      </p:sp>
      <p:sp>
        <p:nvSpPr>
          <p:cNvPr id="106" name="Google Shape;106;p1"/>
          <p:cNvSpPr txBox="1"/>
          <p:nvPr/>
        </p:nvSpPr>
        <p:spPr>
          <a:xfrm>
            <a:off x="6898639" y="3404386"/>
            <a:ext cx="1501411" cy="343475"/>
          </a:xfrm>
          <a:prstGeom prst="rect">
            <a:avLst/>
          </a:prstGeom>
          <a:solidFill>
            <a:srgbClr val="3B66BC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Improved attitudes towards reading i.e. more enjoyment</a:t>
            </a:r>
            <a:endParaRPr/>
          </a:p>
        </p:txBody>
      </p:sp>
      <p:sp>
        <p:nvSpPr>
          <p:cNvPr id="107" name="Google Shape;107;p1"/>
          <p:cNvSpPr txBox="1"/>
          <p:nvPr/>
        </p:nvSpPr>
        <p:spPr>
          <a:xfrm>
            <a:off x="10534536" y="3462331"/>
            <a:ext cx="1479600" cy="430703"/>
          </a:xfrm>
          <a:prstGeom prst="rect">
            <a:avLst/>
          </a:prstGeom>
          <a:solidFill>
            <a:srgbClr val="485866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Increased likelihood to progress to HE</a:t>
            </a:r>
            <a:endParaRPr/>
          </a:p>
        </p:txBody>
      </p:sp>
      <p:sp>
        <p:nvSpPr>
          <p:cNvPr id="108" name="Google Shape;108;p1"/>
          <p:cNvSpPr txBox="1"/>
          <p:nvPr/>
        </p:nvSpPr>
        <p:spPr>
          <a:xfrm>
            <a:off x="6933473" y="1289828"/>
            <a:ext cx="1501411" cy="343476"/>
          </a:xfrm>
          <a:prstGeom prst="rect">
            <a:avLst/>
          </a:prstGeom>
          <a:solidFill>
            <a:srgbClr val="3B66BC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Improved organisational and leadership skills</a:t>
            </a:r>
            <a:endParaRPr/>
          </a:p>
        </p:txBody>
      </p:sp>
      <p:cxnSp>
        <p:nvCxnSpPr>
          <p:cNvPr id="109" name="Google Shape;109;p1"/>
          <p:cNvCxnSpPr>
            <a:stCxn id="64" idx="3"/>
            <a:endCxn id="62" idx="1"/>
          </p:cNvCxnSpPr>
          <p:nvPr/>
        </p:nvCxnSpPr>
        <p:spPr>
          <a:xfrm rot="10800000" flipH="1">
            <a:off x="1875495" y="1973170"/>
            <a:ext cx="249900" cy="172500"/>
          </a:xfrm>
          <a:prstGeom prst="bentConnector3">
            <a:avLst>
              <a:gd name="adj1" fmla="val 49998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0" name="Google Shape;110;p1"/>
          <p:cNvCxnSpPr>
            <a:stCxn id="63" idx="3"/>
            <a:endCxn id="62" idx="1"/>
          </p:cNvCxnSpPr>
          <p:nvPr/>
        </p:nvCxnSpPr>
        <p:spPr>
          <a:xfrm rot="10800000" flipH="1">
            <a:off x="1880416" y="1973002"/>
            <a:ext cx="245100" cy="2771100"/>
          </a:xfrm>
          <a:prstGeom prst="bentConnector3">
            <a:avLst>
              <a:gd name="adj1" fmla="val 49973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11" name="Google Shape;111;p1"/>
          <p:cNvSpPr txBox="1"/>
          <p:nvPr/>
        </p:nvSpPr>
        <p:spPr>
          <a:xfrm>
            <a:off x="2251092" y="1088197"/>
            <a:ext cx="2070669" cy="254827"/>
          </a:xfrm>
          <a:prstGeom prst="rect">
            <a:avLst/>
          </a:prstGeom>
          <a:solidFill>
            <a:srgbClr val="07DBB3">
              <a:alpha val="702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Coordination between partner schools and </a:t>
            </a:r>
            <a:r>
              <a:rPr lang="en-GB" sz="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UoK</a:t>
            </a:r>
            <a:endParaRPr dirty="0"/>
          </a:p>
        </p:txBody>
      </p:sp>
      <p:sp>
        <p:nvSpPr>
          <p:cNvPr id="112" name="Google Shape;112;p1"/>
          <p:cNvSpPr txBox="1"/>
          <p:nvPr/>
        </p:nvSpPr>
        <p:spPr>
          <a:xfrm>
            <a:off x="4638533" y="2428839"/>
            <a:ext cx="1843690" cy="293960"/>
          </a:xfrm>
          <a:prstGeom prst="rect">
            <a:avLst/>
          </a:prstGeom>
          <a:solidFill>
            <a:srgbClr val="F9466C">
              <a:alpha val="6902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# of pupils attending sessions (take up)</a:t>
            </a:r>
            <a:endParaRPr/>
          </a:p>
        </p:txBody>
      </p:sp>
      <p:cxnSp>
        <p:nvCxnSpPr>
          <p:cNvPr id="113" name="Google Shape;113;p1"/>
          <p:cNvCxnSpPr>
            <a:cxnSpLocks/>
            <a:stCxn id="94" idx="3"/>
            <a:endCxn id="112" idx="1"/>
          </p:cNvCxnSpPr>
          <p:nvPr/>
        </p:nvCxnSpPr>
        <p:spPr>
          <a:xfrm flipV="1">
            <a:off x="4392551" y="2575819"/>
            <a:ext cx="245982" cy="2014098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4" name="Google Shape;114;p1"/>
          <p:cNvCxnSpPr>
            <a:stCxn id="101" idx="2"/>
            <a:endCxn id="112" idx="0"/>
          </p:cNvCxnSpPr>
          <p:nvPr/>
        </p:nvCxnSpPr>
        <p:spPr>
          <a:xfrm>
            <a:off x="5560378" y="2255156"/>
            <a:ext cx="0" cy="173700"/>
          </a:xfrm>
          <a:prstGeom prst="straightConnector1">
            <a:avLst/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5" name="Google Shape;115;p1"/>
          <p:cNvCxnSpPr>
            <a:stCxn id="62" idx="2"/>
            <a:endCxn id="100" idx="0"/>
          </p:cNvCxnSpPr>
          <p:nvPr/>
        </p:nvCxnSpPr>
        <p:spPr>
          <a:xfrm>
            <a:off x="3277388" y="2979160"/>
            <a:ext cx="5100" cy="437700"/>
          </a:xfrm>
          <a:prstGeom prst="straightConnector1">
            <a:avLst/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6" name="Google Shape;116;p1"/>
          <p:cNvCxnSpPr>
            <a:cxnSpLocks/>
            <a:stCxn id="94" idx="3"/>
            <a:endCxn id="103" idx="1"/>
          </p:cNvCxnSpPr>
          <p:nvPr/>
        </p:nvCxnSpPr>
        <p:spPr>
          <a:xfrm flipV="1">
            <a:off x="4392551" y="3511105"/>
            <a:ext cx="245982" cy="1078812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7" name="Google Shape;117;p1"/>
          <p:cNvCxnSpPr>
            <a:stCxn id="118" idx="3"/>
            <a:endCxn id="84" idx="1"/>
          </p:cNvCxnSpPr>
          <p:nvPr/>
        </p:nvCxnSpPr>
        <p:spPr>
          <a:xfrm>
            <a:off x="8400049" y="4164456"/>
            <a:ext cx="261600" cy="75600"/>
          </a:xfrm>
          <a:prstGeom prst="bentConnector3">
            <a:avLst>
              <a:gd name="adj1" fmla="val 49986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9" name="Google Shape;119;p1"/>
          <p:cNvCxnSpPr>
            <a:stCxn id="104" idx="3"/>
            <a:endCxn id="61" idx="1"/>
          </p:cNvCxnSpPr>
          <p:nvPr/>
        </p:nvCxnSpPr>
        <p:spPr>
          <a:xfrm rot="10800000" flipH="1">
            <a:off x="6482223" y="1272733"/>
            <a:ext cx="355500" cy="367800"/>
          </a:xfrm>
          <a:prstGeom prst="bentConnector3">
            <a:avLst>
              <a:gd name="adj1" fmla="val 49983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20" name="Google Shape;120;p1"/>
          <p:cNvCxnSpPr>
            <a:cxnSpLocks/>
            <a:stCxn id="94" idx="3"/>
            <a:endCxn id="102" idx="1"/>
          </p:cNvCxnSpPr>
          <p:nvPr/>
        </p:nvCxnSpPr>
        <p:spPr>
          <a:xfrm flipV="1">
            <a:off x="4392551" y="3043462"/>
            <a:ext cx="245982" cy="1546455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21" name="Google Shape;121;p1"/>
          <p:cNvCxnSpPr>
            <a:cxnSpLocks/>
            <a:stCxn id="94" idx="3"/>
            <a:endCxn id="105" idx="1"/>
          </p:cNvCxnSpPr>
          <p:nvPr/>
        </p:nvCxnSpPr>
        <p:spPr>
          <a:xfrm flipV="1">
            <a:off x="4392551" y="4378799"/>
            <a:ext cx="245982" cy="211118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22" name="Google Shape;122;p1"/>
          <p:cNvCxnSpPr>
            <a:stCxn id="112" idx="3"/>
            <a:endCxn id="86" idx="1"/>
          </p:cNvCxnSpPr>
          <p:nvPr/>
        </p:nvCxnSpPr>
        <p:spPr>
          <a:xfrm rot="10800000" flipH="1">
            <a:off x="6482223" y="2373019"/>
            <a:ext cx="416400" cy="202800"/>
          </a:xfrm>
          <a:prstGeom prst="bentConnector3">
            <a:avLst>
              <a:gd name="adj1" fmla="val 50002"/>
            </a:avLst>
          </a:prstGeom>
          <a:noFill/>
          <a:ln w="9525" cap="flat" cmpd="sng">
            <a:solidFill>
              <a:srgbClr val="A5A5A5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23" name="Google Shape;123;p1"/>
          <p:cNvSpPr txBox="1"/>
          <p:nvPr/>
        </p:nvSpPr>
        <p:spPr>
          <a:xfrm>
            <a:off x="7813504" y="1816100"/>
            <a:ext cx="1587854" cy="211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296440"/>
              </a:buClr>
              <a:buSzPts val="720"/>
              <a:buFont typeface="Quattrocento Sans"/>
              <a:buNone/>
            </a:pP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Pupils</a:t>
            </a:r>
            <a:endParaRPr>
              <a:solidFill>
                <a:schemeClr val="dk1"/>
              </a:solidFill>
            </a:endParaRPr>
          </a:p>
        </p:txBody>
      </p:sp>
      <p:cxnSp>
        <p:nvCxnSpPr>
          <p:cNvPr id="124" name="Google Shape;124;p1"/>
          <p:cNvCxnSpPr>
            <a:stCxn id="112" idx="3"/>
            <a:endCxn id="106" idx="1"/>
          </p:cNvCxnSpPr>
          <p:nvPr/>
        </p:nvCxnSpPr>
        <p:spPr>
          <a:xfrm>
            <a:off x="6482223" y="2575819"/>
            <a:ext cx="416400" cy="1000200"/>
          </a:xfrm>
          <a:prstGeom prst="bentConnector3">
            <a:avLst>
              <a:gd name="adj1" fmla="val 50002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25" name="Google Shape;125;p1"/>
          <p:cNvCxnSpPr>
            <a:stCxn id="86" idx="3"/>
            <a:endCxn id="126" idx="1"/>
          </p:cNvCxnSpPr>
          <p:nvPr/>
        </p:nvCxnSpPr>
        <p:spPr>
          <a:xfrm>
            <a:off x="8400050" y="2373069"/>
            <a:ext cx="261600" cy="11712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27" name="Google Shape;127;p1"/>
          <p:cNvCxnSpPr>
            <a:stCxn id="75" idx="2"/>
            <a:endCxn id="88" idx="0"/>
          </p:cNvCxnSpPr>
          <p:nvPr/>
        </p:nvCxnSpPr>
        <p:spPr>
          <a:xfrm rot="-5400000" flipH="1">
            <a:off x="9287034" y="2680623"/>
            <a:ext cx="251100" cy="600"/>
          </a:xfrm>
          <a:prstGeom prst="bentConnector3">
            <a:avLst>
              <a:gd name="adj1" fmla="val 52505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28" name="Google Shape;128;p1"/>
          <p:cNvCxnSpPr>
            <a:stCxn id="126" idx="0"/>
            <a:endCxn id="88" idx="2"/>
          </p:cNvCxnSpPr>
          <p:nvPr/>
        </p:nvCxnSpPr>
        <p:spPr>
          <a:xfrm rot="-5400000">
            <a:off x="9317184" y="3244857"/>
            <a:ext cx="190800" cy="600"/>
          </a:xfrm>
          <a:prstGeom prst="bentConnector3">
            <a:avLst>
              <a:gd name="adj1" fmla="val 46653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29" name="Google Shape;129;p1"/>
          <p:cNvCxnSpPr>
            <a:stCxn id="106" idx="3"/>
            <a:endCxn id="126" idx="1"/>
          </p:cNvCxnSpPr>
          <p:nvPr/>
        </p:nvCxnSpPr>
        <p:spPr>
          <a:xfrm rot="10800000" flipH="1">
            <a:off x="8400050" y="3544324"/>
            <a:ext cx="261600" cy="31800"/>
          </a:xfrm>
          <a:prstGeom prst="bentConnector3">
            <a:avLst>
              <a:gd name="adj1" fmla="val 49986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30" name="Google Shape;130;p1"/>
          <p:cNvCxnSpPr>
            <a:stCxn id="88" idx="3"/>
            <a:endCxn id="87" idx="1"/>
          </p:cNvCxnSpPr>
          <p:nvPr/>
        </p:nvCxnSpPr>
        <p:spPr>
          <a:xfrm rot="10800000" flipH="1">
            <a:off x="10162989" y="2844294"/>
            <a:ext cx="371400" cy="133800"/>
          </a:xfrm>
          <a:prstGeom prst="bentConnector3">
            <a:avLst>
              <a:gd name="adj1" fmla="val 50020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31" name="Google Shape;131;p1"/>
          <p:cNvCxnSpPr>
            <a:stCxn id="87" idx="2"/>
            <a:endCxn id="107" idx="0"/>
          </p:cNvCxnSpPr>
          <p:nvPr/>
        </p:nvCxnSpPr>
        <p:spPr>
          <a:xfrm>
            <a:off x="11273928" y="3061840"/>
            <a:ext cx="300" cy="400500"/>
          </a:xfrm>
          <a:prstGeom prst="straightConnector1">
            <a:avLst/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132" name="Google Shape;132;p1"/>
          <p:cNvCxnSpPr>
            <a:stCxn id="107" idx="2"/>
            <a:endCxn id="133" idx="0"/>
          </p:cNvCxnSpPr>
          <p:nvPr/>
        </p:nvCxnSpPr>
        <p:spPr>
          <a:xfrm flipH="1">
            <a:off x="11274036" y="3893034"/>
            <a:ext cx="300" cy="296100"/>
          </a:xfrm>
          <a:prstGeom prst="straightConnector1">
            <a:avLst/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34" name="Google Shape;134;p1"/>
          <p:cNvCxnSpPr>
            <a:cxnSpLocks/>
            <a:stCxn id="111" idx="3"/>
            <a:endCxn id="71" idx="1"/>
          </p:cNvCxnSpPr>
          <p:nvPr/>
        </p:nvCxnSpPr>
        <p:spPr>
          <a:xfrm flipV="1">
            <a:off x="4321761" y="1172890"/>
            <a:ext cx="316772" cy="42721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35" name="Google Shape;135;p1"/>
          <p:cNvCxnSpPr>
            <a:cxnSpLocks/>
            <a:stCxn id="70" idx="3"/>
            <a:endCxn id="104" idx="1"/>
          </p:cNvCxnSpPr>
          <p:nvPr/>
        </p:nvCxnSpPr>
        <p:spPr>
          <a:xfrm>
            <a:off x="4321761" y="1532333"/>
            <a:ext cx="316772" cy="1082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36" name="Google Shape;136;p1"/>
          <p:cNvCxnSpPr>
            <a:cxnSpLocks/>
            <a:stCxn id="90" idx="3"/>
            <a:endCxn id="101" idx="1"/>
          </p:cNvCxnSpPr>
          <p:nvPr/>
        </p:nvCxnSpPr>
        <p:spPr>
          <a:xfrm>
            <a:off x="4321761" y="1856775"/>
            <a:ext cx="316772" cy="251401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37" name="Google Shape;137;p1"/>
          <p:cNvSpPr txBox="1"/>
          <p:nvPr/>
        </p:nvSpPr>
        <p:spPr>
          <a:xfrm>
            <a:off x="8661578" y="4639159"/>
            <a:ext cx="1501411" cy="388256"/>
          </a:xfrm>
          <a:prstGeom prst="rect">
            <a:avLst/>
          </a:prstGeom>
          <a:solidFill>
            <a:srgbClr val="3B66BC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Increased sense of belonging in HE environment</a:t>
            </a:r>
            <a:endParaRPr/>
          </a:p>
        </p:txBody>
      </p:sp>
      <p:cxnSp>
        <p:nvCxnSpPr>
          <p:cNvPr id="138" name="Google Shape;138;p1"/>
          <p:cNvCxnSpPr>
            <a:stCxn id="84" idx="3"/>
            <a:endCxn id="107" idx="1"/>
          </p:cNvCxnSpPr>
          <p:nvPr/>
        </p:nvCxnSpPr>
        <p:spPr>
          <a:xfrm rot="10800000" flipH="1">
            <a:off x="10162989" y="3677752"/>
            <a:ext cx="371400" cy="562200"/>
          </a:xfrm>
          <a:prstGeom prst="bentConnector3">
            <a:avLst>
              <a:gd name="adj1" fmla="val 50020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39" name="Google Shape;139;p1"/>
          <p:cNvCxnSpPr>
            <a:stCxn id="103" idx="3"/>
            <a:endCxn id="86" idx="1"/>
          </p:cNvCxnSpPr>
          <p:nvPr/>
        </p:nvCxnSpPr>
        <p:spPr>
          <a:xfrm rot="10800000" flipH="1">
            <a:off x="6482223" y="2373205"/>
            <a:ext cx="416400" cy="1137900"/>
          </a:xfrm>
          <a:prstGeom prst="bentConnector3">
            <a:avLst>
              <a:gd name="adj1" fmla="val 50002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40" name="Google Shape;140;p1"/>
          <p:cNvCxnSpPr>
            <a:stCxn id="103" idx="3"/>
            <a:endCxn id="83" idx="1"/>
          </p:cNvCxnSpPr>
          <p:nvPr/>
        </p:nvCxnSpPr>
        <p:spPr>
          <a:xfrm rot="10800000" flipH="1">
            <a:off x="6482223" y="2978005"/>
            <a:ext cx="416400" cy="533100"/>
          </a:xfrm>
          <a:prstGeom prst="bentConnector3">
            <a:avLst>
              <a:gd name="adj1" fmla="val 50002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41" name="Google Shape;141;p1"/>
          <p:cNvCxnSpPr>
            <a:stCxn id="86" idx="2"/>
            <a:endCxn id="83" idx="0"/>
          </p:cNvCxnSpPr>
          <p:nvPr/>
        </p:nvCxnSpPr>
        <p:spPr>
          <a:xfrm>
            <a:off x="7649345" y="2555373"/>
            <a:ext cx="0" cy="251100"/>
          </a:xfrm>
          <a:prstGeom prst="straightConnector1">
            <a:avLst/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142" name="Google Shape;142;p1"/>
          <p:cNvCxnSpPr>
            <a:stCxn id="106" idx="0"/>
            <a:endCxn id="83" idx="2"/>
          </p:cNvCxnSpPr>
          <p:nvPr/>
        </p:nvCxnSpPr>
        <p:spPr>
          <a:xfrm rot="10800000">
            <a:off x="7649345" y="3149686"/>
            <a:ext cx="0" cy="254700"/>
          </a:xfrm>
          <a:prstGeom prst="straightConnector1">
            <a:avLst/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sp>
        <p:nvSpPr>
          <p:cNvPr id="143" name="Google Shape;143;p1"/>
          <p:cNvSpPr txBox="1"/>
          <p:nvPr/>
        </p:nvSpPr>
        <p:spPr>
          <a:xfrm>
            <a:off x="4638533" y="3803292"/>
            <a:ext cx="1843690" cy="293960"/>
          </a:xfrm>
          <a:prstGeom prst="rect">
            <a:avLst/>
          </a:prstGeom>
          <a:solidFill>
            <a:srgbClr val="F9466C">
              <a:alpha val="6902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# of books read</a:t>
            </a:r>
            <a:endParaRPr/>
          </a:p>
        </p:txBody>
      </p:sp>
      <p:cxnSp>
        <p:nvCxnSpPr>
          <p:cNvPr id="144" name="Google Shape;144;p1"/>
          <p:cNvCxnSpPr>
            <a:cxnSpLocks/>
            <a:stCxn id="94" idx="3"/>
            <a:endCxn id="143" idx="1"/>
          </p:cNvCxnSpPr>
          <p:nvPr/>
        </p:nvCxnSpPr>
        <p:spPr>
          <a:xfrm flipV="1">
            <a:off x="4392551" y="3950272"/>
            <a:ext cx="245982" cy="639645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45" name="Google Shape;145;p1"/>
          <p:cNvCxnSpPr>
            <a:stCxn id="143" idx="3"/>
            <a:endCxn id="83" idx="1"/>
          </p:cNvCxnSpPr>
          <p:nvPr/>
        </p:nvCxnSpPr>
        <p:spPr>
          <a:xfrm rot="10800000" flipH="1">
            <a:off x="6482223" y="2977972"/>
            <a:ext cx="416400" cy="972300"/>
          </a:xfrm>
          <a:prstGeom prst="bentConnector3">
            <a:avLst>
              <a:gd name="adj1" fmla="val 50002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46" name="Google Shape;146;p1"/>
          <p:cNvCxnSpPr>
            <a:stCxn id="118" idx="0"/>
            <a:endCxn id="106" idx="2"/>
          </p:cNvCxnSpPr>
          <p:nvPr/>
        </p:nvCxnSpPr>
        <p:spPr>
          <a:xfrm rot="-5400000">
            <a:off x="7527244" y="3870018"/>
            <a:ext cx="244800" cy="600"/>
          </a:xfrm>
          <a:prstGeom prst="bentConnector3">
            <a:avLst>
              <a:gd name="adj1" fmla="val 50011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47" name="Google Shape;147;p1"/>
          <p:cNvCxnSpPr>
            <a:stCxn id="102" idx="2"/>
            <a:endCxn id="103" idx="0"/>
          </p:cNvCxnSpPr>
          <p:nvPr/>
        </p:nvCxnSpPr>
        <p:spPr>
          <a:xfrm rot="-5400000" flipH="1">
            <a:off x="5473828" y="3276992"/>
            <a:ext cx="173700" cy="600"/>
          </a:xfrm>
          <a:prstGeom prst="bentConnector3">
            <a:avLst>
              <a:gd name="adj1" fmla="val 53651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48" name="Google Shape;148;p1"/>
          <p:cNvCxnSpPr>
            <a:stCxn id="86" idx="3"/>
            <a:endCxn id="75" idx="1"/>
          </p:cNvCxnSpPr>
          <p:nvPr/>
        </p:nvCxnSpPr>
        <p:spPr>
          <a:xfrm>
            <a:off x="8400050" y="2373069"/>
            <a:ext cx="261600" cy="1200"/>
          </a:xfrm>
          <a:prstGeom prst="bentConnector3">
            <a:avLst>
              <a:gd name="adj1" fmla="val 49986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49" name="Google Shape;149;p1"/>
          <p:cNvCxnSpPr>
            <a:stCxn id="126" idx="3"/>
            <a:endCxn id="87" idx="1"/>
          </p:cNvCxnSpPr>
          <p:nvPr/>
        </p:nvCxnSpPr>
        <p:spPr>
          <a:xfrm rot="10800000" flipH="1">
            <a:off x="10162989" y="2844009"/>
            <a:ext cx="371400" cy="700200"/>
          </a:xfrm>
          <a:prstGeom prst="bentConnector3">
            <a:avLst>
              <a:gd name="adj1" fmla="val 50020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50" name="Google Shape;150;p1"/>
          <p:cNvCxnSpPr>
            <a:stCxn id="75" idx="3"/>
            <a:endCxn id="87" idx="1"/>
          </p:cNvCxnSpPr>
          <p:nvPr/>
        </p:nvCxnSpPr>
        <p:spPr>
          <a:xfrm>
            <a:off x="10162989" y="2374263"/>
            <a:ext cx="371400" cy="469800"/>
          </a:xfrm>
          <a:prstGeom prst="bentConnector3">
            <a:avLst>
              <a:gd name="adj1" fmla="val 50020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51" name="Google Shape;151;p1"/>
          <p:cNvSpPr/>
          <p:nvPr/>
        </p:nvSpPr>
        <p:spPr>
          <a:xfrm>
            <a:off x="10484944" y="4388256"/>
            <a:ext cx="1611338" cy="1120077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"/>
          <p:cNvSpPr txBox="1"/>
          <p:nvPr/>
        </p:nvSpPr>
        <p:spPr>
          <a:xfrm>
            <a:off x="10523411" y="4464756"/>
            <a:ext cx="1501200" cy="399600"/>
          </a:xfrm>
          <a:prstGeom prst="rect">
            <a:avLst/>
          </a:prstGeom>
          <a:solidFill>
            <a:srgbClr val="485866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Improved attainment in partner schools</a:t>
            </a:r>
            <a:endParaRPr/>
          </a:p>
        </p:txBody>
      </p:sp>
      <p:sp>
        <p:nvSpPr>
          <p:cNvPr id="153" name="Google Shape;153;p1"/>
          <p:cNvSpPr txBox="1"/>
          <p:nvPr/>
        </p:nvSpPr>
        <p:spPr>
          <a:xfrm>
            <a:off x="10529761" y="4973352"/>
            <a:ext cx="1501200" cy="399600"/>
          </a:xfrm>
          <a:prstGeom prst="rect">
            <a:avLst/>
          </a:prstGeom>
          <a:solidFill>
            <a:srgbClr val="485866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Reduced attainment and continuation gap</a:t>
            </a:r>
            <a:endParaRPr/>
          </a:p>
        </p:txBody>
      </p:sp>
      <p:sp>
        <p:nvSpPr>
          <p:cNvPr id="133" name="Google Shape;133;p1"/>
          <p:cNvSpPr txBox="1"/>
          <p:nvPr/>
        </p:nvSpPr>
        <p:spPr>
          <a:xfrm>
            <a:off x="10523411" y="4189069"/>
            <a:ext cx="1501201" cy="21169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720"/>
              <a:buFont typeface="Quattrocento Sans"/>
              <a:buNone/>
            </a:pPr>
            <a:r>
              <a:rPr lang="en-GB" sz="9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Wider benefits</a:t>
            </a:r>
            <a:endParaRPr sz="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"/>
          <p:cNvSpPr txBox="1"/>
          <p:nvPr/>
        </p:nvSpPr>
        <p:spPr>
          <a:xfrm>
            <a:off x="213910" y="5198452"/>
            <a:ext cx="1587854" cy="471841"/>
          </a:xfrm>
          <a:prstGeom prst="rect">
            <a:avLst/>
          </a:prstGeom>
          <a:solidFill>
            <a:srgbClr val="3B66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Helvetica Neue"/>
              <a:buNone/>
            </a:pPr>
            <a:r>
              <a:rPr lang="en-GB"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Parents knowledge and support of/engagement with the activity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55" name="Google Shape;155;p1"/>
          <p:cNvSpPr txBox="1"/>
          <p:nvPr/>
        </p:nvSpPr>
        <p:spPr>
          <a:xfrm>
            <a:off x="241816" y="2979160"/>
            <a:ext cx="1587854" cy="239732"/>
          </a:xfrm>
          <a:prstGeom prst="rect">
            <a:avLst/>
          </a:prstGeom>
          <a:solidFill>
            <a:srgbClr val="3B66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"/>
              <a:buFont typeface="Helvetica Neue"/>
              <a:buNone/>
            </a:pPr>
            <a:r>
              <a:rPr lang="en-GB"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Age-appropriate reading materials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8" name="Google Shape;118;p1"/>
          <p:cNvSpPr txBox="1"/>
          <p:nvPr/>
        </p:nvSpPr>
        <p:spPr>
          <a:xfrm>
            <a:off x="6898638" y="3992718"/>
            <a:ext cx="1501411" cy="343475"/>
          </a:xfrm>
          <a:prstGeom prst="rect">
            <a:avLst/>
          </a:prstGeom>
          <a:solidFill>
            <a:srgbClr val="3B66BC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Increased access to / support from role model(s)</a:t>
            </a:r>
            <a:endParaRPr/>
          </a:p>
        </p:txBody>
      </p:sp>
      <p:cxnSp>
        <p:nvCxnSpPr>
          <p:cNvPr id="156" name="Google Shape;156;p1"/>
          <p:cNvCxnSpPr>
            <a:stCxn id="105" idx="3"/>
            <a:endCxn id="118" idx="1"/>
          </p:cNvCxnSpPr>
          <p:nvPr/>
        </p:nvCxnSpPr>
        <p:spPr>
          <a:xfrm rot="10800000" flipH="1">
            <a:off x="6482223" y="4164599"/>
            <a:ext cx="416400" cy="214200"/>
          </a:xfrm>
          <a:prstGeom prst="bentConnector3">
            <a:avLst>
              <a:gd name="adj1" fmla="val 50002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57" name="Google Shape;157;p1"/>
          <p:cNvCxnSpPr>
            <a:stCxn id="118" idx="3"/>
            <a:endCxn id="137" idx="1"/>
          </p:cNvCxnSpPr>
          <p:nvPr/>
        </p:nvCxnSpPr>
        <p:spPr>
          <a:xfrm>
            <a:off x="8400049" y="4164456"/>
            <a:ext cx="261600" cy="668700"/>
          </a:xfrm>
          <a:prstGeom prst="bentConnector3">
            <a:avLst>
              <a:gd name="adj1" fmla="val 49986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58" name="Google Shape;158;p1"/>
          <p:cNvCxnSpPr>
            <a:stCxn id="137" idx="3"/>
            <a:endCxn id="107" idx="1"/>
          </p:cNvCxnSpPr>
          <p:nvPr/>
        </p:nvCxnSpPr>
        <p:spPr>
          <a:xfrm rot="10800000" flipH="1">
            <a:off x="10162989" y="3677687"/>
            <a:ext cx="371400" cy="1155600"/>
          </a:xfrm>
          <a:prstGeom prst="bentConnector3">
            <a:avLst>
              <a:gd name="adj1" fmla="val 50020"/>
            </a:avLst>
          </a:prstGeom>
          <a:noFill/>
          <a:ln w="9525" cap="flat" cmpd="sng">
            <a:solidFill>
              <a:srgbClr val="485866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26" name="Google Shape;126;p1"/>
          <p:cNvSpPr txBox="1"/>
          <p:nvPr/>
        </p:nvSpPr>
        <p:spPr>
          <a:xfrm>
            <a:off x="8661578" y="3340557"/>
            <a:ext cx="1501411" cy="407303"/>
          </a:xfrm>
          <a:prstGeom prst="rect">
            <a:avLst/>
          </a:prstGeom>
          <a:solidFill>
            <a:srgbClr val="3B66BC">
              <a:alpha val="6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1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"/>
              <a:buFont typeface="Quattrocento Sans"/>
              <a:buNone/>
            </a:pPr>
            <a:r>
              <a:rPr lang="en-GB"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Improved engagement in class, incl. English and other subjects</a:t>
            </a:r>
            <a:endParaRPr/>
          </a:p>
        </p:txBody>
      </p:sp>
      <p:sp>
        <p:nvSpPr>
          <p:cNvPr id="159" name="Google Shape;159;p1"/>
          <p:cNvSpPr/>
          <p:nvPr/>
        </p:nvSpPr>
        <p:spPr>
          <a:xfrm>
            <a:off x="780450" y="6476075"/>
            <a:ext cx="3121800" cy="2028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"/>
          <p:cNvSpPr/>
          <p:nvPr/>
        </p:nvSpPr>
        <p:spPr>
          <a:xfrm>
            <a:off x="11192000" y="6060950"/>
            <a:ext cx="557100" cy="5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61" name="Google Shape;161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89387" y="6165850"/>
            <a:ext cx="1096461" cy="576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IPSOS - Classical Template - 16x9">
  <a:themeElements>
    <a:clrScheme name="new_brand_tweaked_teal">
      <a:dk1>
        <a:srgbClr val="000000"/>
      </a:dk1>
      <a:lt1>
        <a:srgbClr val="FFFFFF"/>
      </a:lt1>
      <a:dk2>
        <a:srgbClr val="419999"/>
      </a:dk2>
      <a:lt2>
        <a:srgbClr val="2F469C"/>
      </a:lt2>
      <a:accent1>
        <a:srgbClr val="002554"/>
      </a:accent1>
      <a:accent2>
        <a:srgbClr val="F1BE48"/>
      </a:accent2>
      <a:accent3>
        <a:srgbClr val="E87722"/>
      </a:accent3>
      <a:accent4>
        <a:srgbClr val="84329B"/>
      </a:accent4>
      <a:accent5>
        <a:srgbClr val="F14354"/>
      </a:accent5>
      <a:accent6>
        <a:srgbClr val="5FBD83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347</Words>
  <Application>Microsoft Office PowerPoint</Application>
  <PresentationFormat>Widescreen</PresentationFormat>
  <Paragraphs>56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Helvetica Neue</vt:lpstr>
      <vt:lpstr>Arial Black</vt:lpstr>
      <vt:lpstr>Arial</vt:lpstr>
      <vt:lpstr>Quattrocento Sans</vt:lpstr>
      <vt:lpstr>IPSOS - Classical Template - 16x9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Irene Soriano-Redondo</dc:creator>
  <cp:lastModifiedBy>rob summers</cp:lastModifiedBy>
  <cp:revision>1</cp:revision>
  <dcterms:created xsi:type="dcterms:W3CDTF">2022-10-19T09:18:32Z</dcterms:created>
  <dcterms:modified xsi:type="dcterms:W3CDTF">2023-04-12T14:38:21Z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0x0101003B75AD9DC4239A47AB6FDC49FCFB618A</vt:lpwstr>
  </property>
</Properties>
</file>