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6" r:id="rId2"/>
  </p:sldMasterIdLst>
  <p:notesMasterIdLst>
    <p:notesMasterId r:id="rId4"/>
  </p:notesMasterIdLst>
  <p:sldIdLst>
    <p:sldId id="256" r:id="rId3"/>
  </p:sldIdLst>
  <p:sldSz cx="12192000" cy="6858000"/>
  <p:notesSz cx="6858000" cy="9144000"/>
  <p:embeddedFontLst>
    <p:embeddedFont>
      <p:font typeface="Arial Black" panose="020B0A04020102020204" pitchFamily="3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Quattrocento Sans" panose="020B0502050000020003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/zZsKrY43mcPwOBMJZp3rwans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5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8590" y="152400"/>
            <a:ext cx="6569710" cy="3695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878787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48590" y="4273075"/>
            <a:ext cx="6560820" cy="402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sldNum" idx="12"/>
          </p:nvPr>
        </p:nvSpPr>
        <p:spPr>
          <a:xfrm>
            <a:off x="57150" y="8689232"/>
            <a:ext cx="480060" cy="36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6;n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6773" y="8465394"/>
            <a:ext cx="492637" cy="4476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225" y="152400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878787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148590" y="4273075"/>
            <a:ext cx="6560820" cy="402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:notes"/>
          <p:cNvSpPr txBox="1">
            <a:spLocks noGrp="1"/>
          </p:cNvSpPr>
          <p:nvPr>
            <p:ph type="sldNum" idx="12"/>
          </p:nvPr>
        </p:nvSpPr>
        <p:spPr>
          <a:xfrm>
            <a:off x="57150" y="8689232"/>
            <a:ext cx="480060" cy="36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">
  <p:cSld name="Clea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452897" y="5823783"/>
            <a:ext cx="11277975" cy="12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400"/>
              <a:buNone/>
              <a:defRPr sz="800" b="0" i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0000" y="397170"/>
            <a:ext cx="934170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_1">
  <p:cSld name="Cover_1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450000" y="5420032"/>
            <a:ext cx="6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ctrTitle"/>
          </p:nvPr>
        </p:nvSpPr>
        <p:spPr>
          <a:xfrm>
            <a:off x="450000" y="450000"/>
            <a:ext cx="961673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  <a:defRPr sz="6000" b="1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50000" y="4779622"/>
            <a:ext cx="2519921" cy="31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2000">
                <a:solidFill>
                  <a:schemeClr val="lt1"/>
                </a:solidFill>
              </a:defRPr>
            </a:lvl1pPr>
            <a:lvl2pPr marL="914400" lvl="1" indent="-299719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20"/>
              <a:buChar char="●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‒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3"/>
          </p:nvPr>
        </p:nvSpPr>
        <p:spPr>
          <a:xfrm>
            <a:off x="450000" y="3789980"/>
            <a:ext cx="755199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450000" y="6511768"/>
            <a:ext cx="365805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Ipsos TASO Inception Meeting | Oct 21 | Version 1 | Internal/Client Use Only </a:t>
            </a:r>
            <a:endParaRPr/>
          </a:p>
        </p:txBody>
      </p:sp>
      <p:pic>
        <p:nvPicPr>
          <p:cNvPr id="23" name="Google Shape;23;p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8832" y="6165850"/>
            <a:ext cx="492637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26B43"/>
          </p15:clr>
        </p15:guide>
        <p15:guide id="2" orient="horz" pos="3317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style 3">
  <p:cSld name="Divider style 3">
    <p:bg>
      <p:bgPr>
        <a:solidFill>
          <a:schemeClr val="accen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8215085" y="0"/>
            <a:ext cx="3976915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3000">
                <a:srgbClr val="000000">
                  <a:alpha val="0"/>
                </a:srgbClr>
              </a:gs>
              <a:gs pos="100000">
                <a:srgbClr val="000000">
                  <a:alpha val="14901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"/>
          <p:cNvSpPr/>
          <p:nvPr/>
        </p:nvSpPr>
        <p:spPr>
          <a:xfrm rot="-2667577">
            <a:off x="2101012" y="2821242"/>
            <a:ext cx="11030122" cy="1215516"/>
          </a:xfrm>
          <a:custGeom>
            <a:avLst/>
            <a:gdLst/>
            <a:ahLst/>
            <a:cxnLst/>
            <a:rect l="l" t="t" r="r" b="b"/>
            <a:pathLst>
              <a:path w="11030122" h="1215516" extrusionOk="0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/>
          <p:nvPr/>
        </p:nvSpPr>
        <p:spPr>
          <a:xfrm rot="-2667577">
            <a:off x="4731456" y="3460932"/>
            <a:ext cx="9203499" cy="1215516"/>
          </a:xfrm>
          <a:custGeom>
            <a:avLst/>
            <a:gdLst/>
            <a:ahLst/>
            <a:cxnLst/>
            <a:rect l="l" t="t" r="r" b="b"/>
            <a:pathLst>
              <a:path w="9203499" h="1215516" extrusionOk="0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8904312" y="91698"/>
            <a:ext cx="2837315" cy="310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950"/>
              <a:buNone/>
              <a:defRPr sz="19900" b="1">
                <a:solidFill>
                  <a:schemeClr val="lt1"/>
                </a:solidFill>
              </a:defRPr>
            </a:lvl1pPr>
            <a:lvl2pPr marL="914400" lvl="1" indent="-32004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50000" y="450000"/>
            <a:ext cx="74227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  <a:defRPr sz="60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52215" y="2816932"/>
            <a:ext cx="5508848" cy="37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1" name="Google Shape;31;p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8832" y="6165850"/>
            <a:ext cx="492637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/>
        </p:nvSpPr>
        <p:spPr>
          <a:xfrm>
            <a:off x="450000" y="6511768"/>
            <a:ext cx="267060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Ipsos | October 22 | Version 1 | Internal/Client Use Only 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 (long) x 1 box">
  <p:cSld name="Diagram (long) x 1 box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450000" y="1792800"/>
            <a:ext cx="11274425" cy="387667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400">
                <a:solidFill>
                  <a:schemeClr val="dk1"/>
                </a:solidFill>
              </a:defRPr>
            </a:lvl1pPr>
            <a:lvl2pPr marL="914400" lvl="1" indent="-299719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Char char="●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−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50000" y="1241781"/>
            <a:ext cx="93417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32004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52897" y="5823783"/>
            <a:ext cx="11277975" cy="12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400"/>
              <a:buNone/>
              <a:defRPr sz="800" b="0" i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437230" y="6279028"/>
            <a:ext cx="3043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 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0000" y="397170"/>
            <a:ext cx="934170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olumn content 1_box">
  <p:cSld name="3-column content 1_box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50000" y="1792800"/>
            <a:ext cx="11274425" cy="387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400">
                <a:solidFill>
                  <a:schemeClr val="dk1"/>
                </a:solidFill>
              </a:defRPr>
            </a:lvl1pPr>
            <a:lvl2pPr marL="914400" lvl="1" indent="-299719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Char char="●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−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49999" y="1241781"/>
            <a:ext cx="9341699" cy="31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32004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3"/>
          </p:nvPr>
        </p:nvSpPr>
        <p:spPr>
          <a:xfrm>
            <a:off x="452897" y="5823783"/>
            <a:ext cx="11277975" cy="12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400"/>
              <a:buNone/>
              <a:defRPr sz="800" b="0" i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437230" y="6279028"/>
            <a:ext cx="3043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 </a:t>
            </a: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450000" y="397170"/>
            <a:ext cx="934170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_diagram_right">
  <p:cSld name="large_diagram_righ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0000" y="450000"/>
            <a:ext cx="3526688" cy="111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442913" y="1784350"/>
            <a:ext cx="3527425" cy="416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marL="914400" lvl="1" indent="-32004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4332288" y="449263"/>
            <a:ext cx="7416800" cy="54991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marL="914400" lvl="1" indent="-32004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">
  <p:cSld name="End">
    <p:bg>
      <p:bgPr>
        <a:solidFill>
          <a:schemeClr val="accen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-2667577">
            <a:off x="2101012" y="2821242"/>
            <a:ext cx="11030122" cy="1215516"/>
          </a:xfrm>
          <a:custGeom>
            <a:avLst/>
            <a:gdLst/>
            <a:ahLst/>
            <a:cxnLst/>
            <a:rect l="l" t="t" r="r" b="b"/>
            <a:pathLst>
              <a:path w="11030122" h="1215516" extrusionOk="0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9"/>
          <p:cNvSpPr/>
          <p:nvPr/>
        </p:nvSpPr>
        <p:spPr>
          <a:xfrm rot="-2667577">
            <a:off x="4731456" y="3460932"/>
            <a:ext cx="9203499" cy="1215516"/>
          </a:xfrm>
          <a:custGeom>
            <a:avLst/>
            <a:gdLst/>
            <a:ahLst/>
            <a:cxnLst/>
            <a:rect l="l" t="t" r="r" b="b"/>
            <a:pathLst>
              <a:path w="9203499" h="1215516" extrusionOk="0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602567" y="3079898"/>
            <a:ext cx="2358707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1200">
                <a:solidFill>
                  <a:schemeClr val="lt1"/>
                </a:solidFill>
              </a:defRPr>
            </a:lvl1pPr>
            <a:lvl2pPr marL="914400" lvl="1" indent="-28956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60"/>
              <a:buChar char="●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‒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3368627" y="3079898"/>
            <a:ext cx="2358707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1200">
                <a:solidFill>
                  <a:schemeClr val="lt1"/>
                </a:solidFill>
              </a:defRPr>
            </a:lvl1pPr>
            <a:lvl2pPr marL="914400" lvl="1" indent="-28956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60"/>
              <a:buChar char="●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‒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9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8832" y="6165850"/>
            <a:ext cx="492637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450000" y="397170"/>
            <a:ext cx="934170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450000" y="1808820"/>
            <a:ext cx="11299088" cy="385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Helvetica Neue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9719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Quattrocento Sans"/>
              <a:buChar char="●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/>
          <p:nvPr/>
        </p:nvSpPr>
        <p:spPr>
          <a:xfrm>
            <a:off x="817200" y="6515735"/>
            <a:ext cx="31226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© Ipsos | October 2022 | Version 1 | Public | Internal/Client Use Only 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437230" y="6279028"/>
            <a:ext cx="3043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 descr="Logo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258832" y="6165850"/>
            <a:ext cx="492637" cy="4476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pos="3948">
          <p15:clr>
            <a:srgbClr val="F26B43"/>
          </p15:clr>
        </p15:guide>
        <p15:guide id="3" pos="279">
          <p15:clr>
            <a:srgbClr val="F26B43"/>
          </p15:clr>
        </p15:guide>
        <p15:guide id="4" pos="7401">
          <p15:clr>
            <a:srgbClr val="F26B43"/>
          </p15:clr>
        </p15:guide>
        <p15:guide id="5" pos="1281">
          <p15:clr>
            <a:srgbClr val="A4A3A4"/>
          </p15:clr>
        </p15:guide>
        <p15:guide id="6" pos="1499">
          <p15:clr>
            <a:srgbClr val="A4A3A4"/>
          </p15:clr>
        </p15:guide>
        <p15:guide id="7" pos="2505">
          <p15:clr>
            <a:srgbClr val="9FCC3B"/>
          </p15:clr>
        </p15:guide>
        <p15:guide id="8" pos="2729">
          <p15:clr>
            <a:srgbClr val="9FCC3B"/>
          </p15:clr>
        </p15:guide>
        <p15:guide id="9" pos="3724">
          <p15:clr>
            <a:srgbClr val="F26B43"/>
          </p15:clr>
        </p15:guide>
        <p15:guide id="10" pos="4949">
          <p15:clr>
            <a:srgbClr val="9FCC3B"/>
          </p15:clr>
        </p15:guide>
        <p15:guide id="11" pos="5167">
          <p15:clr>
            <a:srgbClr val="9FCC3B"/>
          </p15:clr>
        </p15:guide>
        <p15:guide id="12" pos="6168">
          <p15:clr>
            <a:srgbClr val="A4A3A4"/>
          </p15:clr>
        </p15:guide>
        <p15:guide id="13" pos="6392">
          <p15:clr>
            <a:srgbClr val="A4A3A4"/>
          </p15:clr>
        </p15:guide>
        <p15:guide id="14" orient="horz" pos="3566">
          <p15:clr>
            <a:srgbClr val="5ACBF0"/>
          </p15:clr>
        </p15:guide>
        <p15:guide id="15" orient="horz" pos="3747">
          <p15:clr>
            <a:srgbClr val="9FCC3B"/>
          </p15:clr>
        </p15:guide>
        <p15:guide id="16" orient="horz" pos="3884">
          <p15:clr>
            <a:srgbClr val="F26B43"/>
          </p15:clr>
        </p15:guide>
        <p15:guide id="17" orient="horz" pos="4166">
          <p15:clr>
            <a:srgbClr val="F26B43"/>
          </p15:clr>
        </p15:guide>
        <p15:guide id="18" orient="horz" pos="935">
          <p15:clr>
            <a:srgbClr val="9FCC3B"/>
          </p15:clr>
        </p15:guide>
        <p15:guide id="19" orient="horz" pos="1124">
          <p15:clr>
            <a:srgbClr val="5ACBF0"/>
          </p15:clr>
        </p15:guide>
        <p15:guide id="20" orient="horz" pos="68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"/>
          <p:cNvSpPr txBox="1"/>
          <p:nvPr/>
        </p:nvSpPr>
        <p:spPr>
          <a:xfrm>
            <a:off x="10679126" y="4163828"/>
            <a:ext cx="1307400" cy="27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"/>
              <a:buFont typeface="Quattrocento Sans"/>
              <a:buNone/>
            </a:pPr>
            <a:r>
              <a:rPr lang="en-GB" sz="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Wider benefits</a:t>
            </a:r>
            <a:endParaRPr sz="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759050" y="6500475"/>
            <a:ext cx="3156000" cy="15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"/>
          <p:cNvSpPr/>
          <p:nvPr/>
        </p:nvSpPr>
        <p:spPr>
          <a:xfrm>
            <a:off x="2206572" y="498632"/>
            <a:ext cx="2577900" cy="38190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7054510" y="4274731"/>
            <a:ext cx="3296100" cy="12909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7067635" y="2499667"/>
            <a:ext cx="3283200" cy="13083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/>
          <p:nvPr/>
        </p:nvSpPr>
        <p:spPr>
          <a:xfrm>
            <a:off x="7111711" y="524553"/>
            <a:ext cx="3239100" cy="16767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"/>
          <p:cNvSpPr/>
          <p:nvPr/>
        </p:nvSpPr>
        <p:spPr>
          <a:xfrm>
            <a:off x="2178509" y="4587207"/>
            <a:ext cx="2605500" cy="22482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"/>
          <p:cNvSpPr/>
          <p:nvPr/>
        </p:nvSpPr>
        <p:spPr>
          <a:xfrm>
            <a:off x="99989" y="577062"/>
            <a:ext cx="1760700" cy="183764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100396" y="2790899"/>
            <a:ext cx="1760700" cy="18249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"/>
          <p:cNvSpPr/>
          <p:nvPr/>
        </p:nvSpPr>
        <p:spPr>
          <a:xfrm>
            <a:off x="10325100" y="0"/>
            <a:ext cx="1816525" cy="389700"/>
          </a:xfrm>
          <a:prstGeom prst="rightArrow">
            <a:avLst>
              <a:gd name="adj1" fmla="val 59654"/>
              <a:gd name="adj2" fmla="val 62067"/>
            </a:avLst>
          </a:prstGeom>
          <a:solidFill>
            <a:srgbClr val="3B66BC">
              <a:alpha val="39620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525" tIns="34825" rIns="43525" bIns="34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Impacts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4" name="Google Shape;144;p1"/>
          <p:cNvSpPr/>
          <p:nvPr/>
        </p:nvSpPr>
        <p:spPr>
          <a:xfrm>
            <a:off x="6848475" y="0"/>
            <a:ext cx="3830651" cy="389700"/>
          </a:xfrm>
          <a:prstGeom prst="rightArrow">
            <a:avLst>
              <a:gd name="adj1" fmla="val 59654"/>
              <a:gd name="adj2" fmla="val 62067"/>
            </a:avLst>
          </a:prstGeom>
          <a:solidFill>
            <a:srgbClr val="3B66BC">
              <a:alpha val="39620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525" tIns="34825" rIns="43525" bIns="34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Outcomes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4784008" y="0"/>
            <a:ext cx="2359902" cy="389700"/>
          </a:xfrm>
          <a:prstGeom prst="rightArrow">
            <a:avLst>
              <a:gd name="adj1" fmla="val 59654"/>
              <a:gd name="adj2" fmla="val 62067"/>
            </a:avLst>
          </a:prstGeom>
          <a:solidFill>
            <a:srgbClr val="3B66BC">
              <a:alpha val="39620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525" tIns="34825" rIns="43525" bIns="34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Outputs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6" name="Google Shape;146;p1"/>
          <p:cNvSpPr/>
          <p:nvPr/>
        </p:nvSpPr>
        <p:spPr>
          <a:xfrm>
            <a:off x="1860689" y="0"/>
            <a:ext cx="3310257" cy="389700"/>
          </a:xfrm>
          <a:prstGeom prst="rightArrow">
            <a:avLst>
              <a:gd name="adj1" fmla="val 59654"/>
              <a:gd name="adj2" fmla="val 62067"/>
            </a:avLst>
          </a:prstGeom>
          <a:solidFill>
            <a:srgbClr val="3B66BC">
              <a:alpha val="39610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525" tIns="34825" rIns="43525" bIns="34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Activities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7" name="Google Shape;147;p1"/>
          <p:cNvSpPr/>
          <p:nvPr/>
        </p:nvSpPr>
        <p:spPr>
          <a:xfrm>
            <a:off x="50375" y="0"/>
            <a:ext cx="2128134" cy="389700"/>
          </a:xfrm>
          <a:prstGeom prst="rightArrow">
            <a:avLst>
              <a:gd name="adj1" fmla="val 59654"/>
              <a:gd name="adj2" fmla="val 62067"/>
            </a:avLst>
          </a:prstGeom>
          <a:solidFill>
            <a:srgbClr val="3B66BC">
              <a:alpha val="39620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525" tIns="34825" rIns="43525" bIns="34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Inputs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5225931" y="3163135"/>
            <a:ext cx="1484700" cy="598500"/>
          </a:xfrm>
          <a:prstGeom prst="rect">
            <a:avLst/>
          </a:prstGeom>
          <a:solidFill>
            <a:srgbClr val="E4E2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and types of schools with disadvantaged pupils that have LSE staff/alumni on their school boards</a:t>
            </a:r>
            <a:endParaRPr/>
          </a:p>
        </p:txBody>
      </p:sp>
      <p:sp>
        <p:nvSpPr>
          <p:cNvPr id="149" name="Google Shape;149;p1"/>
          <p:cNvSpPr txBox="1"/>
          <p:nvPr/>
        </p:nvSpPr>
        <p:spPr>
          <a:xfrm>
            <a:off x="167085" y="4209205"/>
            <a:ext cx="1587900" cy="332100"/>
          </a:xfrm>
          <a:prstGeom prst="rect">
            <a:avLst/>
          </a:prstGeom>
          <a:solidFill>
            <a:srgbClr val="07DBB3">
              <a:alpha val="704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LSE and Governors for Schools partnership</a:t>
            </a:r>
            <a:endParaRPr/>
          </a:p>
        </p:txBody>
      </p:sp>
      <p:sp>
        <p:nvSpPr>
          <p:cNvPr id="150" name="Google Shape;150;p1"/>
          <p:cNvSpPr txBox="1"/>
          <p:nvPr/>
        </p:nvSpPr>
        <p:spPr>
          <a:xfrm>
            <a:off x="2275191" y="572874"/>
            <a:ext cx="2448000" cy="403200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Ongoing collaboration with LAs, multi-academy trusts and schools to identify skills gaps and current vacancies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" name="Google Shape;151;p1"/>
          <p:cNvSpPr txBox="1"/>
          <p:nvPr/>
        </p:nvSpPr>
        <p:spPr>
          <a:xfrm>
            <a:off x="5218784" y="1021659"/>
            <a:ext cx="1484700" cy="294000"/>
          </a:xfrm>
          <a:prstGeom prst="rect">
            <a:avLst/>
          </a:prstGeom>
          <a:solidFill>
            <a:srgbClr val="E4E2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LSE staff/alumni placed in school boards</a:t>
            </a:r>
            <a:endParaRPr/>
          </a:p>
        </p:txBody>
      </p:sp>
      <p:sp>
        <p:nvSpPr>
          <p:cNvPr id="152" name="Google Shape;152;p1"/>
          <p:cNvSpPr txBox="1"/>
          <p:nvPr/>
        </p:nvSpPr>
        <p:spPr>
          <a:xfrm>
            <a:off x="5225931" y="2723721"/>
            <a:ext cx="1484700" cy="294000"/>
          </a:xfrm>
          <a:prstGeom prst="rect">
            <a:avLst/>
          </a:prstGeom>
          <a:solidFill>
            <a:srgbClr val="E4E2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trained school governance volunteers</a:t>
            </a:r>
            <a:endParaRPr/>
          </a:p>
        </p:txBody>
      </p:sp>
      <p:sp>
        <p:nvSpPr>
          <p:cNvPr id="153" name="Google Shape;153;p1"/>
          <p:cNvSpPr txBox="1"/>
          <p:nvPr/>
        </p:nvSpPr>
        <p:spPr>
          <a:xfrm>
            <a:off x="5247146" y="4534760"/>
            <a:ext cx="1484700" cy="294000"/>
          </a:xfrm>
          <a:prstGeom prst="rect">
            <a:avLst/>
          </a:prstGeom>
          <a:solidFill>
            <a:srgbClr val="E4E2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of hours of volunteering by LSE staff/alumni</a:t>
            </a:r>
            <a:endParaRPr/>
          </a:p>
        </p:txBody>
      </p:sp>
      <p:sp>
        <p:nvSpPr>
          <p:cNvPr id="154" name="Google Shape;154;p1"/>
          <p:cNvSpPr txBox="1"/>
          <p:nvPr/>
        </p:nvSpPr>
        <p:spPr>
          <a:xfrm>
            <a:off x="5210240" y="556918"/>
            <a:ext cx="1484700" cy="294000"/>
          </a:xfrm>
          <a:prstGeom prst="rect">
            <a:avLst/>
          </a:prstGeom>
          <a:solidFill>
            <a:srgbClr val="E4E2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applications received from LSE staff/alumni</a:t>
            </a:r>
            <a:endParaRPr/>
          </a:p>
        </p:txBody>
      </p:sp>
      <p:sp>
        <p:nvSpPr>
          <p:cNvPr id="155" name="Google Shape;155;p1"/>
          <p:cNvSpPr txBox="1"/>
          <p:nvPr/>
        </p:nvSpPr>
        <p:spPr>
          <a:xfrm>
            <a:off x="5225931" y="2258980"/>
            <a:ext cx="1484700" cy="294000"/>
          </a:xfrm>
          <a:prstGeom prst="rect">
            <a:avLst/>
          </a:prstGeom>
          <a:solidFill>
            <a:srgbClr val="E4E2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and types of training sessions delivered</a:t>
            </a:r>
            <a:endParaRPr/>
          </a:p>
        </p:txBody>
      </p:sp>
      <p:sp>
        <p:nvSpPr>
          <p:cNvPr id="156" name="Google Shape;156;p1"/>
          <p:cNvSpPr txBox="1"/>
          <p:nvPr/>
        </p:nvSpPr>
        <p:spPr>
          <a:xfrm>
            <a:off x="5243060" y="4983146"/>
            <a:ext cx="1460400" cy="416400"/>
          </a:xfrm>
          <a:prstGeom prst="rect">
            <a:avLst/>
          </a:prstGeom>
          <a:solidFill>
            <a:srgbClr val="E4E2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school governance volunteers completing 4-year volunteer commitment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"/>
          <p:cNvSpPr txBox="1"/>
          <p:nvPr/>
        </p:nvSpPr>
        <p:spPr>
          <a:xfrm>
            <a:off x="168285" y="2855787"/>
            <a:ext cx="1585500" cy="306300"/>
          </a:xfrm>
          <a:prstGeom prst="rect">
            <a:avLst/>
          </a:prstGeom>
          <a:solidFill>
            <a:srgbClr val="07DBB3">
              <a:alpha val="704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Skills, knowledge and time of LSE staff and alumni</a:t>
            </a:r>
            <a:endParaRPr dirty="0"/>
          </a:p>
        </p:txBody>
      </p:sp>
      <p:sp>
        <p:nvSpPr>
          <p:cNvPr id="158" name="Google Shape;158;p1"/>
          <p:cNvSpPr txBox="1"/>
          <p:nvPr/>
        </p:nvSpPr>
        <p:spPr>
          <a:xfrm>
            <a:off x="167085" y="3575696"/>
            <a:ext cx="1587900" cy="242700"/>
          </a:xfrm>
          <a:prstGeom prst="rect">
            <a:avLst/>
          </a:prstGeom>
          <a:solidFill>
            <a:srgbClr val="07DBB3">
              <a:alpha val="704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LSE funding </a:t>
            </a:r>
            <a:endParaRPr/>
          </a:p>
        </p:txBody>
      </p:sp>
      <p:sp>
        <p:nvSpPr>
          <p:cNvPr id="159" name="Google Shape;159;p1"/>
          <p:cNvSpPr txBox="1"/>
          <p:nvPr/>
        </p:nvSpPr>
        <p:spPr>
          <a:xfrm>
            <a:off x="167085" y="3892451"/>
            <a:ext cx="1587900" cy="242700"/>
          </a:xfrm>
          <a:prstGeom prst="rect">
            <a:avLst/>
          </a:prstGeom>
          <a:solidFill>
            <a:srgbClr val="07DBB3">
              <a:alpha val="704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 materials</a:t>
            </a:r>
            <a:endParaRPr/>
          </a:p>
        </p:txBody>
      </p:sp>
      <p:sp>
        <p:nvSpPr>
          <p:cNvPr id="160" name="Google Shape;160;p1"/>
          <p:cNvSpPr txBox="1"/>
          <p:nvPr/>
        </p:nvSpPr>
        <p:spPr>
          <a:xfrm>
            <a:off x="64525" y="2477188"/>
            <a:ext cx="1700700" cy="26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"/>
              <a:buFont typeface="Quattrocento Sans"/>
              <a:buNone/>
            </a:pPr>
            <a:r>
              <a:rPr lang="en-GB" sz="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Londo</a:t>
            </a:r>
            <a:r>
              <a:rPr lang="en-GB" sz="800" b="1" dirty="0">
                <a:solidFill>
                  <a:schemeClr val="dk1"/>
                </a:solidFill>
              </a:rPr>
              <a:t>n </a:t>
            </a:r>
            <a:r>
              <a:rPr lang="en-GB" sz="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of Economics (LSE)</a:t>
            </a:r>
            <a:endParaRPr sz="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/>
          <p:cNvSpPr txBox="1"/>
          <p:nvPr/>
        </p:nvSpPr>
        <p:spPr>
          <a:xfrm>
            <a:off x="50372" y="337661"/>
            <a:ext cx="1816800" cy="1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"/>
              <a:buFont typeface="Quattrocento Sans"/>
              <a:buNone/>
            </a:pPr>
            <a:r>
              <a:rPr lang="en-GB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Governors for Schools (GFS)</a:t>
            </a:r>
            <a:endParaRPr sz="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"/>
          <p:cNvSpPr txBox="1"/>
          <p:nvPr/>
        </p:nvSpPr>
        <p:spPr>
          <a:xfrm>
            <a:off x="187589" y="652073"/>
            <a:ext cx="1585500" cy="252054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Skills, knowledge and time of GFS staff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187589" y="970318"/>
            <a:ext cx="1585500" cy="233400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GFS funding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187589" y="1269909"/>
            <a:ext cx="1585500" cy="414600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Local Authorities (LAs), schools and multi-academy trusts network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186389" y="1750700"/>
            <a:ext cx="1587900" cy="242700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Training materials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186389" y="2059591"/>
            <a:ext cx="1587900" cy="282241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External partnerships for training design/delivery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7" name="Google Shape;167;p1"/>
          <p:cNvSpPr txBox="1"/>
          <p:nvPr/>
        </p:nvSpPr>
        <p:spPr>
          <a:xfrm>
            <a:off x="162628" y="4680113"/>
            <a:ext cx="1587900" cy="332100"/>
          </a:xfrm>
          <a:prstGeom prst="rect">
            <a:avLst/>
          </a:prstGeom>
          <a:solidFill>
            <a:srgbClr val="485866">
              <a:alpha val="704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School resources, incl. staff time and knowledge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8" name="Google Shape;168;p1"/>
          <p:cNvSpPr txBox="1"/>
          <p:nvPr/>
        </p:nvSpPr>
        <p:spPr>
          <a:xfrm>
            <a:off x="2275191" y="1050660"/>
            <a:ext cx="2448000" cy="285900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Volunteer outreach activities to engage schools and recruit school governance volunteers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9" name="Google Shape;169;p1"/>
          <p:cNvSpPr txBox="1"/>
          <p:nvPr/>
        </p:nvSpPr>
        <p:spPr>
          <a:xfrm>
            <a:off x="2278373" y="1411313"/>
            <a:ext cx="2441700" cy="301500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Management of application process for volunteers, including screening of applicants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0" name="Google Shape;170;p1"/>
          <p:cNvSpPr txBox="1"/>
          <p:nvPr/>
        </p:nvSpPr>
        <p:spPr>
          <a:xfrm>
            <a:off x="2278373" y="1787660"/>
            <a:ext cx="2441700" cy="301500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Selection of eligible applicants and matching of volunteers with schools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1" name="Google Shape;171;p1"/>
          <p:cNvSpPr txBox="1"/>
          <p:nvPr/>
        </p:nvSpPr>
        <p:spPr>
          <a:xfrm>
            <a:off x="2283271" y="2164007"/>
            <a:ext cx="2431800" cy="301500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Creation and delivery of training for placed school governance volunteers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2278373" y="2540354"/>
            <a:ext cx="2466900" cy="289500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collection and monitoring and evaluation activities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3" name="Google Shape;173;p1"/>
          <p:cNvSpPr txBox="1"/>
          <p:nvPr/>
        </p:nvSpPr>
        <p:spPr>
          <a:xfrm>
            <a:off x="2289993" y="2904697"/>
            <a:ext cx="2418300" cy="249900"/>
          </a:xfrm>
          <a:prstGeom prst="rect">
            <a:avLst/>
          </a:prstGeom>
          <a:solidFill>
            <a:srgbClr val="07DBB3">
              <a:alpha val="704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Outreach activities to recruit volunteer LSE staff and alumni</a:t>
            </a:r>
            <a:endParaRPr/>
          </a:p>
        </p:txBody>
      </p:sp>
      <p:sp>
        <p:nvSpPr>
          <p:cNvPr id="174" name="Google Shape;174;p1"/>
          <p:cNvSpPr txBox="1"/>
          <p:nvPr/>
        </p:nvSpPr>
        <p:spPr>
          <a:xfrm>
            <a:off x="2270853" y="4981518"/>
            <a:ext cx="2418300" cy="431100"/>
          </a:xfrm>
          <a:prstGeom prst="rect">
            <a:avLst/>
          </a:prstGeom>
          <a:solidFill>
            <a:srgbClr val="F9466C">
              <a:alpha val="698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Fulfilment of school governance role (incl. setting school’s strategic vision and conducting financial management tasks)</a:t>
            </a:r>
            <a:endParaRPr/>
          </a:p>
        </p:txBody>
      </p:sp>
      <p:sp>
        <p:nvSpPr>
          <p:cNvPr id="175" name="Google Shape;175;p1"/>
          <p:cNvSpPr txBox="1"/>
          <p:nvPr/>
        </p:nvSpPr>
        <p:spPr>
          <a:xfrm>
            <a:off x="2296714" y="3229218"/>
            <a:ext cx="2418300" cy="184200"/>
          </a:xfrm>
          <a:prstGeom prst="rect">
            <a:avLst/>
          </a:prstGeom>
          <a:solidFill>
            <a:srgbClr val="07DBB3">
              <a:alpha val="704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Alumni management</a:t>
            </a:r>
            <a:endParaRPr/>
          </a:p>
        </p:txBody>
      </p:sp>
      <p:sp>
        <p:nvSpPr>
          <p:cNvPr id="176" name="Google Shape;176;p1"/>
          <p:cNvSpPr txBox="1"/>
          <p:nvPr/>
        </p:nvSpPr>
        <p:spPr>
          <a:xfrm>
            <a:off x="2270852" y="6154981"/>
            <a:ext cx="2418300" cy="279300"/>
          </a:xfrm>
          <a:prstGeom prst="rect">
            <a:avLst/>
          </a:prstGeom>
          <a:solidFill>
            <a:srgbClr val="F9466C">
              <a:alpha val="6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Participation in school governance volunteers network</a:t>
            </a:r>
            <a:endParaRPr/>
          </a:p>
        </p:txBody>
      </p:sp>
      <p:sp>
        <p:nvSpPr>
          <p:cNvPr id="177" name="Google Shape;177;p1"/>
          <p:cNvSpPr txBox="1"/>
          <p:nvPr/>
        </p:nvSpPr>
        <p:spPr>
          <a:xfrm>
            <a:off x="5243060" y="5700965"/>
            <a:ext cx="1484700" cy="387900"/>
          </a:xfrm>
          <a:prstGeom prst="rect">
            <a:avLst/>
          </a:prstGeom>
          <a:solidFill>
            <a:srgbClr val="E4E2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of volunteers part of school governance volunteers network</a:t>
            </a:r>
            <a:endParaRPr/>
          </a:p>
        </p:txBody>
      </p:sp>
      <p:sp>
        <p:nvSpPr>
          <p:cNvPr id="178" name="Google Shape;178;p1"/>
          <p:cNvSpPr txBox="1"/>
          <p:nvPr/>
        </p:nvSpPr>
        <p:spPr>
          <a:xfrm>
            <a:off x="7155714" y="4523589"/>
            <a:ext cx="1459200" cy="414600"/>
          </a:xfrm>
          <a:prstGeom prst="rect">
            <a:avLst/>
          </a:prstGeom>
          <a:solidFill>
            <a:srgbClr val="485866">
              <a:alpha val="704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 in skilled professionals on governing school bodies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1"/>
          <p:cNvSpPr txBox="1"/>
          <p:nvPr/>
        </p:nvSpPr>
        <p:spPr>
          <a:xfrm>
            <a:off x="2270852" y="5815279"/>
            <a:ext cx="2418300" cy="279300"/>
          </a:xfrm>
          <a:prstGeom prst="rect">
            <a:avLst/>
          </a:prstGeom>
          <a:solidFill>
            <a:srgbClr val="F9466C">
              <a:alpha val="6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Relationship building with headteacher and school governing board staff</a:t>
            </a:r>
            <a:endParaRPr/>
          </a:p>
        </p:txBody>
      </p:sp>
      <p:sp>
        <p:nvSpPr>
          <p:cNvPr id="180" name="Google Shape;180;p1"/>
          <p:cNvSpPr txBox="1"/>
          <p:nvPr/>
        </p:nvSpPr>
        <p:spPr>
          <a:xfrm>
            <a:off x="2299663" y="3488203"/>
            <a:ext cx="2412600" cy="200700"/>
          </a:xfrm>
          <a:prstGeom prst="rect">
            <a:avLst/>
          </a:prstGeom>
          <a:solidFill>
            <a:srgbClr val="07DBB3">
              <a:alpha val="704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 delivery</a:t>
            </a:r>
            <a:endParaRPr/>
          </a:p>
        </p:txBody>
      </p:sp>
      <p:sp>
        <p:nvSpPr>
          <p:cNvPr id="181" name="Google Shape;181;p1"/>
          <p:cNvSpPr txBox="1"/>
          <p:nvPr/>
        </p:nvSpPr>
        <p:spPr>
          <a:xfrm>
            <a:off x="8906760" y="4359203"/>
            <a:ext cx="1369200" cy="364800"/>
          </a:xfrm>
          <a:prstGeom prst="rect">
            <a:avLst/>
          </a:prstGeom>
          <a:solidFill>
            <a:srgbClr val="485866">
              <a:alpha val="704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Improved school governance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2" name="Google Shape;182;p1"/>
          <p:cNvSpPr txBox="1"/>
          <p:nvPr/>
        </p:nvSpPr>
        <p:spPr>
          <a:xfrm>
            <a:off x="8906760" y="4864298"/>
            <a:ext cx="1369200" cy="574800"/>
          </a:xfrm>
          <a:prstGeom prst="rect">
            <a:avLst/>
          </a:prstGeom>
          <a:solidFill>
            <a:srgbClr val="485866">
              <a:alpha val="704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Improved decision-making, accountability and leadership of school boards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3" name="Google Shape;183;p1"/>
          <p:cNvSpPr txBox="1"/>
          <p:nvPr/>
        </p:nvSpPr>
        <p:spPr>
          <a:xfrm>
            <a:off x="8901364" y="2560952"/>
            <a:ext cx="1369200" cy="730800"/>
          </a:xfrm>
          <a:prstGeom prst="rect">
            <a:avLst/>
          </a:prstGeom>
          <a:solidFill>
            <a:srgbClr val="F9466C">
              <a:alpha val="6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strategic leadership, communication, negotiation and financial management skills</a:t>
            </a:r>
            <a:endParaRPr/>
          </a:p>
        </p:txBody>
      </p:sp>
      <p:sp>
        <p:nvSpPr>
          <p:cNvPr id="184" name="Google Shape;184;p1"/>
          <p:cNvSpPr txBox="1"/>
          <p:nvPr/>
        </p:nvSpPr>
        <p:spPr>
          <a:xfrm>
            <a:off x="8904168" y="3422395"/>
            <a:ext cx="1350900" cy="280800"/>
          </a:xfrm>
          <a:prstGeom prst="rect">
            <a:avLst/>
          </a:prstGeom>
          <a:solidFill>
            <a:srgbClr val="F9466C">
              <a:alpha val="6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development</a:t>
            </a:r>
            <a:endParaRPr/>
          </a:p>
        </p:txBody>
      </p:sp>
      <p:sp>
        <p:nvSpPr>
          <p:cNvPr id="185" name="Google Shape;185;p1"/>
          <p:cNvSpPr txBox="1"/>
          <p:nvPr/>
        </p:nvSpPr>
        <p:spPr>
          <a:xfrm>
            <a:off x="7174684" y="1832010"/>
            <a:ext cx="1497900" cy="294300"/>
          </a:xfrm>
          <a:prstGeom prst="rect">
            <a:avLst/>
          </a:prstGeom>
          <a:solidFill>
            <a:srgbClr val="07DBB3">
              <a:alpha val="704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 of strategic partnerships with schools</a:t>
            </a:r>
            <a:endParaRPr/>
          </a:p>
        </p:txBody>
      </p:sp>
      <p:sp>
        <p:nvSpPr>
          <p:cNvPr id="186" name="Google Shape;186;p1"/>
          <p:cNvSpPr txBox="1"/>
          <p:nvPr/>
        </p:nvSpPr>
        <p:spPr>
          <a:xfrm>
            <a:off x="8901364" y="1408842"/>
            <a:ext cx="1369200" cy="552900"/>
          </a:xfrm>
          <a:prstGeom prst="rect">
            <a:avLst/>
          </a:prstGeom>
          <a:solidFill>
            <a:srgbClr val="07DBB3">
              <a:alpha val="704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awareness of LSE and understanding of widening participation work among schools</a:t>
            </a:r>
            <a:endParaRPr/>
          </a:p>
        </p:txBody>
      </p:sp>
      <p:sp>
        <p:nvSpPr>
          <p:cNvPr id="187" name="Google Shape;187;p1"/>
          <p:cNvSpPr txBox="1"/>
          <p:nvPr/>
        </p:nvSpPr>
        <p:spPr>
          <a:xfrm>
            <a:off x="7174826" y="583574"/>
            <a:ext cx="1503000" cy="556200"/>
          </a:xfrm>
          <a:prstGeom prst="rect">
            <a:avLst/>
          </a:prstGeom>
          <a:solidFill>
            <a:srgbClr val="07DBB3">
              <a:alpha val="704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interest in and understanding of LSE’s widening participation work among alumni and LSE staff</a:t>
            </a:r>
            <a:endParaRPr/>
          </a:p>
        </p:txBody>
      </p:sp>
      <p:sp>
        <p:nvSpPr>
          <p:cNvPr id="188" name="Google Shape;188;p1"/>
          <p:cNvSpPr txBox="1"/>
          <p:nvPr/>
        </p:nvSpPr>
        <p:spPr>
          <a:xfrm>
            <a:off x="7174826" y="1200244"/>
            <a:ext cx="1497900" cy="572400"/>
          </a:xfrm>
          <a:prstGeom prst="rect">
            <a:avLst/>
          </a:prstGeom>
          <a:solidFill>
            <a:srgbClr val="07DBB3">
              <a:alpha val="704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Contribution towards volunteering hours target (100,000) in LSE Shaping the World Campaign</a:t>
            </a:r>
            <a:endParaRPr/>
          </a:p>
        </p:txBody>
      </p:sp>
      <p:sp>
        <p:nvSpPr>
          <p:cNvPr id="189" name="Google Shape;189;p1"/>
          <p:cNvSpPr txBox="1"/>
          <p:nvPr/>
        </p:nvSpPr>
        <p:spPr>
          <a:xfrm>
            <a:off x="7146440" y="5825016"/>
            <a:ext cx="1476600" cy="636000"/>
          </a:xfrm>
          <a:prstGeom prst="rect">
            <a:avLst/>
          </a:prstGeom>
          <a:solidFill>
            <a:srgbClr val="07DBB3">
              <a:alpha val="704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Working community of school governance volunteers sharing best practice </a:t>
            </a:r>
            <a:endParaRPr/>
          </a:p>
        </p:txBody>
      </p:sp>
      <p:sp>
        <p:nvSpPr>
          <p:cNvPr id="190" name="Google Shape;190;p1"/>
          <p:cNvSpPr txBox="1"/>
          <p:nvPr/>
        </p:nvSpPr>
        <p:spPr>
          <a:xfrm>
            <a:off x="5225931" y="3936492"/>
            <a:ext cx="1484700" cy="294000"/>
          </a:xfrm>
          <a:prstGeom prst="rect">
            <a:avLst/>
          </a:prstGeom>
          <a:solidFill>
            <a:srgbClr val="E4E2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Monitoring reports</a:t>
            </a:r>
            <a:endParaRPr/>
          </a:p>
        </p:txBody>
      </p:sp>
      <p:sp>
        <p:nvSpPr>
          <p:cNvPr id="191" name="Google Shape;191;p1"/>
          <p:cNvSpPr txBox="1"/>
          <p:nvPr/>
        </p:nvSpPr>
        <p:spPr>
          <a:xfrm>
            <a:off x="10679126" y="3060014"/>
            <a:ext cx="1296300" cy="885300"/>
          </a:xfrm>
          <a:prstGeom prst="rect">
            <a:avLst/>
          </a:prstGeom>
          <a:solidFill>
            <a:srgbClr val="3B66BC">
              <a:alpha val="603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Improved pupil outcomes incl. attendance, behaviour, and academic performance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2" name="Google Shape;192;p1"/>
          <p:cNvSpPr/>
          <p:nvPr/>
        </p:nvSpPr>
        <p:spPr>
          <a:xfrm>
            <a:off x="136003" y="5293438"/>
            <a:ext cx="1780800" cy="12219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"/>
          <p:cNvSpPr txBox="1"/>
          <p:nvPr/>
        </p:nvSpPr>
        <p:spPr>
          <a:xfrm>
            <a:off x="248029" y="5333555"/>
            <a:ext cx="16263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/>
          </a:p>
        </p:txBody>
      </p:sp>
      <p:sp>
        <p:nvSpPr>
          <p:cNvPr id="194" name="Google Shape;194;p1"/>
          <p:cNvSpPr txBox="1"/>
          <p:nvPr/>
        </p:nvSpPr>
        <p:spPr>
          <a:xfrm>
            <a:off x="5218784" y="1486400"/>
            <a:ext cx="1484700" cy="560100"/>
          </a:xfrm>
          <a:prstGeom prst="rect">
            <a:avLst/>
          </a:prstGeom>
          <a:solidFill>
            <a:srgbClr val="E4E2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Breakdown of characteristics of placed volunteers, incl. age, gender, ethnicity</a:t>
            </a:r>
            <a:endParaRPr/>
          </a:p>
        </p:txBody>
      </p:sp>
      <p:sp>
        <p:nvSpPr>
          <p:cNvPr id="195" name="Google Shape;195;p1"/>
          <p:cNvSpPr txBox="1"/>
          <p:nvPr/>
        </p:nvSpPr>
        <p:spPr>
          <a:xfrm>
            <a:off x="2270853" y="4661248"/>
            <a:ext cx="2418300" cy="250800"/>
          </a:xfrm>
          <a:prstGeom prst="rect">
            <a:avLst/>
          </a:prstGeom>
          <a:solidFill>
            <a:srgbClr val="F9466C">
              <a:alpha val="6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Meeting between volunteer and headteacher, and observation of one governing board meeting</a:t>
            </a:r>
            <a:endParaRPr/>
          </a:p>
        </p:txBody>
      </p:sp>
      <p:sp>
        <p:nvSpPr>
          <p:cNvPr id="196" name="Google Shape;196;p1"/>
          <p:cNvSpPr txBox="1"/>
          <p:nvPr/>
        </p:nvSpPr>
        <p:spPr>
          <a:xfrm>
            <a:off x="2270853" y="5484295"/>
            <a:ext cx="2418300" cy="279300"/>
          </a:xfrm>
          <a:prstGeom prst="rect">
            <a:avLst/>
          </a:prstGeom>
          <a:solidFill>
            <a:srgbClr val="F9466C">
              <a:alpha val="6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Contribution to school strategy to wellbeing, inclusion, health and safety</a:t>
            </a:r>
            <a:endParaRPr/>
          </a:p>
        </p:txBody>
      </p:sp>
      <p:sp>
        <p:nvSpPr>
          <p:cNvPr id="197" name="Google Shape;197;p1"/>
          <p:cNvSpPr txBox="1"/>
          <p:nvPr/>
        </p:nvSpPr>
        <p:spPr>
          <a:xfrm>
            <a:off x="2270852" y="6479312"/>
            <a:ext cx="2418300" cy="279300"/>
          </a:xfrm>
          <a:prstGeom prst="rect">
            <a:avLst/>
          </a:prstGeom>
          <a:solidFill>
            <a:srgbClr val="F9466C">
              <a:alpha val="6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Attendance to training delivered by Governors for Schools, LSE and/or schools</a:t>
            </a:r>
            <a:endParaRPr/>
          </a:p>
        </p:txBody>
      </p:sp>
      <p:sp>
        <p:nvSpPr>
          <p:cNvPr id="198" name="Google Shape;198;p1"/>
          <p:cNvSpPr txBox="1"/>
          <p:nvPr/>
        </p:nvSpPr>
        <p:spPr>
          <a:xfrm>
            <a:off x="7129771" y="3101000"/>
            <a:ext cx="1482900" cy="450600"/>
          </a:xfrm>
          <a:prstGeom prst="rect">
            <a:avLst/>
          </a:prstGeom>
          <a:solidFill>
            <a:srgbClr val="F9466C">
              <a:alpha val="6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understanding of school governance role and responsibilities</a:t>
            </a:r>
            <a:endParaRPr/>
          </a:p>
        </p:txBody>
      </p:sp>
      <p:sp>
        <p:nvSpPr>
          <p:cNvPr id="199" name="Google Shape;199;p1"/>
          <p:cNvSpPr txBox="1"/>
          <p:nvPr/>
        </p:nvSpPr>
        <p:spPr>
          <a:xfrm>
            <a:off x="7143910" y="2557628"/>
            <a:ext cx="1482900" cy="450600"/>
          </a:xfrm>
          <a:prstGeom prst="rect">
            <a:avLst/>
          </a:prstGeom>
          <a:solidFill>
            <a:srgbClr val="F9466C">
              <a:alpha val="6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understanding of school’s curriculum and context</a:t>
            </a:r>
            <a:endParaRPr/>
          </a:p>
        </p:txBody>
      </p:sp>
      <p:sp>
        <p:nvSpPr>
          <p:cNvPr id="200" name="Google Shape;200;p1"/>
          <p:cNvSpPr txBox="1"/>
          <p:nvPr/>
        </p:nvSpPr>
        <p:spPr>
          <a:xfrm>
            <a:off x="2270860" y="4033442"/>
            <a:ext cx="2457000" cy="206700"/>
          </a:xfrm>
          <a:prstGeom prst="rect">
            <a:avLst/>
          </a:prstGeom>
          <a:solidFill>
            <a:srgbClr val="485866">
              <a:alpha val="704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Training delivery for placed volunteers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1" name="Google Shape;201;p1"/>
          <p:cNvSpPr txBox="1"/>
          <p:nvPr/>
        </p:nvSpPr>
        <p:spPr>
          <a:xfrm>
            <a:off x="2270635" y="3779146"/>
            <a:ext cx="2457000" cy="206700"/>
          </a:xfrm>
          <a:prstGeom prst="rect">
            <a:avLst/>
          </a:prstGeom>
          <a:solidFill>
            <a:srgbClr val="485866">
              <a:alpha val="70440"/>
            </a:srgbClr>
          </a:solidFill>
          <a:ln>
            <a:noFill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of skill gaps and vacancies to GFS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02" name="Google Shape;202;p1"/>
          <p:cNvSpPr txBox="1"/>
          <p:nvPr/>
        </p:nvSpPr>
        <p:spPr>
          <a:xfrm>
            <a:off x="8425675" y="369150"/>
            <a:ext cx="553800" cy="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"/>
              <a:buFont typeface="Quattrocento Sans"/>
              <a:buNone/>
            </a:pPr>
            <a:r>
              <a:rPr lang="en-GB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LSE</a:t>
            </a:r>
            <a:endParaRPr sz="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"/>
          <p:cNvSpPr txBox="1"/>
          <p:nvPr/>
        </p:nvSpPr>
        <p:spPr>
          <a:xfrm>
            <a:off x="7741975" y="2265088"/>
            <a:ext cx="1921200" cy="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"/>
              <a:buFont typeface="Quattrocento Sans"/>
              <a:buNone/>
            </a:pPr>
            <a:r>
              <a:rPr lang="en-GB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Governance Volunteers</a:t>
            </a:r>
            <a:endParaRPr sz="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"/>
          <p:cNvSpPr txBox="1"/>
          <p:nvPr/>
        </p:nvSpPr>
        <p:spPr>
          <a:xfrm>
            <a:off x="8026088" y="4035300"/>
            <a:ext cx="953400" cy="2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"/>
              <a:buFont typeface="Quattrocento Sans"/>
              <a:buNone/>
            </a:pPr>
            <a:r>
              <a:rPr lang="en-GB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Schools</a:t>
            </a:r>
            <a:endParaRPr sz="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1"/>
          <p:cNvCxnSpPr/>
          <p:nvPr/>
        </p:nvCxnSpPr>
        <p:spPr>
          <a:xfrm>
            <a:off x="4643010" y="4328644"/>
            <a:ext cx="600" cy="255900"/>
          </a:xfrm>
          <a:prstGeom prst="straightConnector1">
            <a:avLst/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6" name="Google Shape;206;p1"/>
          <p:cNvCxnSpPr>
            <a:stCxn id="136" idx="3"/>
            <a:endCxn id="154" idx="1"/>
          </p:cNvCxnSpPr>
          <p:nvPr/>
        </p:nvCxnSpPr>
        <p:spPr>
          <a:xfrm rot="10800000" flipH="1">
            <a:off x="4784472" y="703832"/>
            <a:ext cx="425700" cy="1704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7" name="Google Shape;207;p1"/>
          <p:cNvCxnSpPr>
            <a:stCxn id="154" idx="2"/>
            <a:endCxn id="151" idx="0"/>
          </p:cNvCxnSpPr>
          <p:nvPr/>
        </p:nvCxnSpPr>
        <p:spPr>
          <a:xfrm>
            <a:off x="5952590" y="850918"/>
            <a:ext cx="8400" cy="170700"/>
          </a:xfrm>
          <a:prstGeom prst="straightConnector1">
            <a:avLst/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8" name="Google Shape;208;p1"/>
          <p:cNvCxnSpPr>
            <a:stCxn id="151" idx="2"/>
            <a:endCxn id="194" idx="0"/>
          </p:cNvCxnSpPr>
          <p:nvPr/>
        </p:nvCxnSpPr>
        <p:spPr>
          <a:xfrm>
            <a:off x="5961134" y="1315659"/>
            <a:ext cx="0" cy="170700"/>
          </a:xfrm>
          <a:prstGeom prst="straightConnector1">
            <a:avLst/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9" name="Google Shape;209;p1"/>
          <p:cNvCxnSpPr>
            <a:stCxn id="136" idx="3"/>
            <a:endCxn id="148" idx="1"/>
          </p:cNvCxnSpPr>
          <p:nvPr/>
        </p:nvCxnSpPr>
        <p:spPr>
          <a:xfrm>
            <a:off x="4784472" y="2408132"/>
            <a:ext cx="441600" cy="10542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0" name="Google Shape;210;p1"/>
          <p:cNvCxnSpPr>
            <a:stCxn id="136" idx="3"/>
            <a:endCxn id="155" idx="1"/>
          </p:cNvCxnSpPr>
          <p:nvPr/>
        </p:nvCxnSpPr>
        <p:spPr>
          <a:xfrm rot="10800000" flipH="1">
            <a:off x="4784472" y="2406032"/>
            <a:ext cx="441600" cy="21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1" name="Google Shape;211;p1"/>
          <p:cNvCxnSpPr>
            <a:stCxn id="136" idx="3"/>
            <a:endCxn id="155" idx="1"/>
          </p:cNvCxnSpPr>
          <p:nvPr/>
        </p:nvCxnSpPr>
        <p:spPr>
          <a:xfrm rot="10800000" flipH="1">
            <a:off x="4784472" y="2406032"/>
            <a:ext cx="441600" cy="2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2" name="Google Shape;212;p1"/>
          <p:cNvCxnSpPr>
            <a:stCxn id="155" idx="2"/>
            <a:endCxn id="152" idx="0"/>
          </p:cNvCxnSpPr>
          <p:nvPr/>
        </p:nvCxnSpPr>
        <p:spPr>
          <a:xfrm>
            <a:off x="5968281" y="2552980"/>
            <a:ext cx="0" cy="170700"/>
          </a:xfrm>
          <a:prstGeom prst="straightConnector1">
            <a:avLst/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3" name="Google Shape;213;p1"/>
          <p:cNvCxnSpPr>
            <a:stCxn id="136" idx="3"/>
            <a:endCxn id="190" idx="1"/>
          </p:cNvCxnSpPr>
          <p:nvPr/>
        </p:nvCxnSpPr>
        <p:spPr>
          <a:xfrm>
            <a:off x="4784472" y="2408132"/>
            <a:ext cx="441600" cy="16755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4" name="Google Shape;214;p1"/>
          <p:cNvCxnSpPr>
            <a:stCxn id="140" idx="3"/>
            <a:endCxn id="156" idx="1"/>
          </p:cNvCxnSpPr>
          <p:nvPr/>
        </p:nvCxnSpPr>
        <p:spPr>
          <a:xfrm rot="10800000" flipH="1">
            <a:off x="4784009" y="5191407"/>
            <a:ext cx="459000" cy="519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5" name="Google Shape;215;p1"/>
          <p:cNvCxnSpPr>
            <a:stCxn id="140" idx="3"/>
            <a:endCxn id="153" idx="1"/>
          </p:cNvCxnSpPr>
          <p:nvPr/>
        </p:nvCxnSpPr>
        <p:spPr>
          <a:xfrm rot="10800000" flipH="1">
            <a:off x="4784009" y="4681707"/>
            <a:ext cx="463200" cy="10296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6" name="Google Shape;216;p1"/>
          <p:cNvCxnSpPr>
            <a:stCxn id="176" idx="3"/>
            <a:endCxn id="177" idx="1"/>
          </p:cNvCxnSpPr>
          <p:nvPr/>
        </p:nvCxnSpPr>
        <p:spPr>
          <a:xfrm rot="10800000" flipH="1">
            <a:off x="4689152" y="5895031"/>
            <a:ext cx="553800" cy="399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7" name="Google Shape;217;p1"/>
          <p:cNvCxnSpPr>
            <a:stCxn id="142" idx="3"/>
            <a:endCxn id="175" idx="1"/>
          </p:cNvCxnSpPr>
          <p:nvPr/>
        </p:nvCxnSpPr>
        <p:spPr>
          <a:xfrm flipV="1">
            <a:off x="1861096" y="3321318"/>
            <a:ext cx="435618" cy="38203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8" name="Google Shape;218;p1"/>
          <p:cNvCxnSpPr>
            <a:stCxn id="151" idx="3"/>
            <a:endCxn id="139" idx="1"/>
          </p:cNvCxnSpPr>
          <p:nvPr/>
        </p:nvCxnSpPr>
        <p:spPr>
          <a:xfrm>
            <a:off x="6703484" y="1168659"/>
            <a:ext cx="408300" cy="194100"/>
          </a:xfrm>
          <a:prstGeom prst="bentConnector3">
            <a:avLst>
              <a:gd name="adj1" fmla="val 169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9" name="Google Shape;219;p1"/>
          <p:cNvCxnSpPr>
            <a:stCxn id="177" idx="3"/>
            <a:endCxn id="189" idx="1"/>
          </p:cNvCxnSpPr>
          <p:nvPr/>
        </p:nvCxnSpPr>
        <p:spPr>
          <a:xfrm>
            <a:off x="6727760" y="5894915"/>
            <a:ext cx="418800" cy="248100"/>
          </a:xfrm>
          <a:prstGeom prst="bentConnector3">
            <a:avLst>
              <a:gd name="adj1" fmla="val 49984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0" name="Google Shape;220;p1"/>
          <p:cNvCxnSpPr>
            <a:stCxn id="152" idx="3"/>
            <a:endCxn id="138" idx="1"/>
          </p:cNvCxnSpPr>
          <p:nvPr/>
        </p:nvCxnSpPr>
        <p:spPr>
          <a:xfrm>
            <a:off x="6710631" y="2870721"/>
            <a:ext cx="357000" cy="2832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1" name="Google Shape;221;p1"/>
          <p:cNvCxnSpPr>
            <a:stCxn id="181" idx="3"/>
            <a:endCxn id="191" idx="1"/>
          </p:cNvCxnSpPr>
          <p:nvPr/>
        </p:nvCxnSpPr>
        <p:spPr>
          <a:xfrm rot="10800000" flipH="1">
            <a:off x="10275960" y="3502703"/>
            <a:ext cx="403200" cy="1038900"/>
          </a:xfrm>
          <a:prstGeom prst="bentConnector3">
            <a:avLst>
              <a:gd name="adj1" fmla="val 50014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2" name="Google Shape;222;p1"/>
          <p:cNvCxnSpPr>
            <a:stCxn id="191" idx="2"/>
            <a:endCxn id="223" idx="0"/>
          </p:cNvCxnSpPr>
          <p:nvPr/>
        </p:nvCxnSpPr>
        <p:spPr>
          <a:xfrm>
            <a:off x="11327276" y="3945314"/>
            <a:ext cx="5700" cy="218400"/>
          </a:xfrm>
          <a:prstGeom prst="straightConnector1">
            <a:avLst/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4" name="Google Shape;224;p1"/>
          <p:cNvSpPr txBox="1"/>
          <p:nvPr/>
        </p:nvSpPr>
        <p:spPr>
          <a:xfrm>
            <a:off x="2670770" y="318057"/>
            <a:ext cx="1816800" cy="1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"/>
              <a:buFont typeface="Quattrocento Sans"/>
              <a:buNone/>
            </a:pPr>
            <a:r>
              <a:rPr lang="en-GB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Management and set up</a:t>
            </a:r>
            <a:endParaRPr sz="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"/>
          <p:cNvSpPr txBox="1"/>
          <p:nvPr/>
        </p:nvSpPr>
        <p:spPr>
          <a:xfrm>
            <a:off x="2496162" y="4424024"/>
            <a:ext cx="1921200" cy="1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"/>
              <a:buFont typeface="Quattrocento Sans"/>
              <a:buNone/>
            </a:pPr>
            <a:r>
              <a:rPr lang="en-GB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Governance Activities</a:t>
            </a:r>
            <a:endParaRPr sz="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" name="Google Shape;226;p1"/>
          <p:cNvCxnSpPr>
            <a:cxnSpLocks/>
            <a:stCxn id="141" idx="3"/>
            <a:endCxn id="169" idx="1"/>
          </p:cNvCxnSpPr>
          <p:nvPr/>
        </p:nvCxnSpPr>
        <p:spPr>
          <a:xfrm>
            <a:off x="1860689" y="1495882"/>
            <a:ext cx="417684" cy="6618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7" name="Google Shape;227;p1"/>
          <p:cNvCxnSpPr>
            <a:stCxn id="178" idx="3"/>
            <a:endCxn id="182" idx="1"/>
          </p:cNvCxnSpPr>
          <p:nvPr/>
        </p:nvCxnSpPr>
        <p:spPr>
          <a:xfrm>
            <a:off x="8614914" y="4730889"/>
            <a:ext cx="291900" cy="420900"/>
          </a:xfrm>
          <a:prstGeom prst="bentConnector3">
            <a:avLst>
              <a:gd name="adj1" fmla="val 49984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8" name="Google Shape;228;p1"/>
          <p:cNvCxnSpPr>
            <a:stCxn id="178" idx="3"/>
            <a:endCxn id="181" idx="1"/>
          </p:cNvCxnSpPr>
          <p:nvPr/>
        </p:nvCxnSpPr>
        <p:spPr>
          <a:xfrm rot="10800000" flipH="1">
            <a:off x="8614914" y="4541589"/>
            <a:ext cx="291900" cy="189300"/>
          </a:xfrm>
          <a:prstGeom prst="bentConnector3">
            <a:avLst>
              <a:gd name="adj1" fmla="val 49984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9" name="Google Shape;229;p1"/>
          <p:cNvCxnSpPr>
            <a:stCxn id="199" idx="3"/>
            <a:endCxn id="183" idx="1"/>
          </p:cNvCxnSpPr>
          <p:nvPr/>
        </p:nvCxnSpPr>
        <p:spPr>
          <a:xfrm>
            <a:off x="8626810" y="2782928"/>
            <a:ext cx="274500" cy="143400"/>
          </a:xfrm>
          <a:prstGeom prst="bentConnector3">
            <a:avLst>
              <a:gd name="adj1" fmla="val 5002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0" name="Google Shape;230;p1"/>
          <p:cNvCxnSpPr>
            <a:stCxn id="183" idx="2"/>
            <a:endCxn id="184" idx="0"/>
          </p:cNvCxnSpPr>
          <p:nvPr/>
        </p:nvCxnSpPr>
        <p:spPr>
          <a:xfrm rot="5400000">
            <a:off x="9517564" y="3353852"/>
            <a:ext cx="130500" cy="63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1" name="Google Shape;231;p1"/>
          <p:cNvCxnSpPr>
            <a:cxnSpLocks/>
            <a:stCxn id="138" idx="2"/>
          </p:cNvCxnSpPr>
          <p:nvPr/>
        </p:nvCxnSpPr>
        <p:spPr>
          <a:xfrm rot="16200000" flipH="1">
            <a:off x="8567369" y="3949832"/>
            <a:ext cx="457133" cy="17340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2" name="Google Shape;232;p1"/>
          <p:cNvCxnSpPr>
            <a:stCxn id="182" idx="3"/>
            <a:endCxn id="191" idx="1"/>
          </p:cNvCxnSpPr>
          <p:nvPr/>
        </p:nvCxnSpPr>
        <p:spPr>
          <a:xfrm rot="10800000" flipH="1">
            <a:off x="10275960" y="3502598"/>
            <a:ext cx="403200" cy="1649100"/>
          </a:xfrm>
          <a:prstGeom prst="bentConnector3">
            <a:avLst>
              <a:gd name="adj1" fmla="val 50014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3" name="Google Shape;233;p1"/>
          <p:cNvCxnSpPr>
            <a:stCxn id="198" idx="3"/>
            <a:endCxn id="183" idx="1"/>
          </p:cNvCxnSpPr>
          <p:nvPr/>
        </p:nvCxnSpPr>
        <p:spPr>
          <a:xfrm rot="10800000" flipH="1">
            <a:off x="8612671" y="2926400"/>
            <a:ext cx="288600" cy="399900"/>
          </a:xfrm>
          <a:prstGeom prst="bentConnector3">
            <a:avLst>
              <a:gd name="adj1" fmla="val 50026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4" name="Google Shape;234;p1"/>
          <p:cNvCxnSpPr>
            <a:stCxn id="156" idx="3"/>
            <a:endCxn id="137" idx="1"/>
          </p:cNvCxnSpPr>
          <p:nvPr/>
        </p:nvCxnSpPr>
        <p:spPr>
          <a:xfrm rot="10800000" flipH="1">
            <a:off x="6703460" y="4920146"/>
            <a:ext cx="351000" cy="2712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5" name="Google Shape;235;p1"/>
          <p:cNvSpPr/>
          <p:nvPr/>
        </p:nvSpPr>
        <p:spPr>
          <a:xfrm>
            <a:off x="10642494" y="4420688"/>
            <a:ext cx="1391400" cy="11202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"/>
          <p:cNvSpPr txBox="1"/>
          <p:nvPr/>
        </p:nvSpPr>
        <p:spPr>
          <a:xfrm>
            <a:off x="10679126" y="4534760"/>
            <a:ext cx="1296300" cy="399600"/>
          </a:xfrm>
          <a:prstGeom prst="rect">
            <a:avLst/>
          </a:prstGeom>
          <a:solidFill>
            <a:srgbClr val="3B66BC">
              <a:alpha val="603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attainment in schools with placements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7" name="Google Shape;237;p1"/>
          <p:cNvSpPr txBox="1"/>
          <p:nvPr/>
        </p:nvSpPr>
        <p:spPr>
          <a:xfrm>
            <a:off x="10685476" y="5043356"/>
            <a:ext cx="1296300" cy="399600"/>
          </a:xfrm>
          <a:prstGeom prst="rect">
            <a:avLst/>
          </a:prstGeom>
          <a:solidFill>
            <a:srgbClr val="3B66BC">
              <a:alpha val="603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attainment gap for disadvantaged pupils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8" name="Google Shape;238;p1"/>
          <p:cNvSpPr txBox="1"/>
          <p:nvPr/>
        </p:nvSpPr>
        <p:spPr>
          <a:xfrm>
            <a:off x="8900530" y="817522"/>
            <a:ext cx="1354500" cy="498900"/>
          </a:xfrm>
          <a:prstGeom prst="rect">
            <a:avLst/>
          </a:prstGeom>
          <a:solidFill>
            <a:srgbClr val="07DBB3">
              <a:alpha val="704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Fulfilment of strategic priorities of Access and Participation Plan</a:t>
            </a:r>
            <a:endParaRPr/>
          </a:p>
        </p:txBody>
      </p:sp>
      <p:sp>
        <p:nvSpPr>
          <p:cNvPr id="239" name="Google Shape;239;p1"/>
          <p:cNvSpPr txBox="1"/>
          <p:nvPr/>
        </p:nvSpPr>
        <p:spPr>
          <a:xfrm>
            <a:off x="168285" y="3236141"/>
            <a:ext cx="1585500" cy="265500"/>
          </a:xfrm>
          <a:prstGeom prst="rect">
            <a:avLst/>
          </a:prstGeom>
          <a:solidFill>
            <a:srgbClr val="07DBB3">
              <a:alpha val="704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Skills, knowledge and time of delivery and management staff</a:t>
            </a:r>
            <a:endParaRPr/>
          </a:p>
        </p:txBody>
      </p:sp>
      <p:cxnSp>
        <p:nvCxnSpPr>
          <p:cNvPr id="240" name="Google Shape;240;p1"/>
          <p:cNvCxnSpPr>
            <a:stCxn id="167" idx="3"/>
            <a:endCxn id="201" idx="1"/>
          </p:cNvCxnSpPr>
          <p:nvPr/>
        </p:nvCxnSpPr>
        <p:spPr>
          <a:xfrm flipV="1">
            <a:off x="1750528" y="3882496"/>
            <a:ext cx="520107" cy="96366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1" name="Google Shape;241;p1"/>
          <p:cNvCxnSpPr>
            <a:stCxn id="153" idx="3"/>
            <a:endCxn id="139" idx="1"/>
          </p:cNvCxnSpPr>
          <p:nvPr/>
        </p:nvCxnSpPr>
        <p:spPr>
          <a:xfrm rot="10800000" flipH="1">
            <a:off x="6731846" y="1362860"/>
            <a:ext cx="379800" cy="3318900"/>
          </a:xfrm>
          <a:prstGeom prst="bentConnector3">
            <a:avLst>
              <a:gd name="adj1" fmla="val 10813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2" name="Google Shape;242;p1"/>
          <p:cNvCxnSpPr>
            <a:stCxn id="189" idx="0"/>
            <a:endCxn id="178" idx="2"/>
          </p:cNvCxnSpPr>
          <p:nvPr/>
        </p:nvCxnSpPr>
        <p:spPr>
          <a:xfrm rot="10800000" flipH="1">
            <a:off x="7884740" y="4938216"/>
            <a:ext cx="600" cy="886800"/>
          </a:xfrm>
          <a:prstGeom prst="straightConnector1">
            <a:avLst/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3" name="Google Shape;243;p1"/>
          <p:cNvSpPr txBox="1"/>
          <p:nvPr/>
        </p:nvSpPr>
        <p:spPr>
          <a:xfrm>
            <a:off x="213288" y="5520043"/>
            <a:ext cx="1626300" cy="183000"/>
          </a:xfrm>
          <a:prstGeom prst="rect">
            <a:avLst/>
          </a:prstGeom>
          <a:solidFill>
            <a:srgbClr val="07DB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LSE</a:t>
            </a:r>
            <a:endParaRPr/>
          </a:p>
        </p:txBody>
      </p:sp>
      <p:sp>
        <p:nvSpPr>
          <p:cNvPr id="244" name="Google Shape;244;p1"/>
          <p:cNvSpPr txBox="1"/>
          <p:nvPr/>
        </p:nvSpPr>
        <p:spPr>
          <a:xfrm>
            <a:off x="213288" y="5769979"/>
            <a:ext cx="1626300" cy="183000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GFS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5" name="Google Shape;245;p1"/>
          <p:cNvSpPr txBox="1"/>
          <p:nvPr/>
        </p:nvSpPr>
        <p:spPr>
          <a:xfrm>
            <a:off x="213288" y="6019915"/>
            <a:ext cx="1626300" cy="183000"/>
          </a:xfrm>
          <a:prstGeom prst="rect">
            <a:avLst/>
          </a:prstGeom>
          <a:solidFill>
            <a:srgbClr val="485866">
              <a:alpha val="704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Schools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6" name="Google Shape;246;p1"/>
          <p:cNvSpPr txBox="1"/>
          <p:nvPr/>
        </p:nvSpPr>
        <p:spPr>
          <a:xfrm>
            <a:off x="213288" y="6269852"/>
            <a:ext cx="1626300" cy="183000"/>
          </a:xfrm>
          <a:prstGeom prst="rect">
            <a:avLst/>
          </a:prstGeom>
          <a:solidFill>
            <a:srgbClr val="F9466C">
              <a:alpha val="6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Governance Volunteers</a:t>
            </a:r>
            <a:endParaRPr/>
          </a:p>
        </p:txBody>
      </p:sp>
      <p:cxnSp>
        <p:nvCxnSpPr>
          <p:cNvPr id="247" name="Google Shape;247;p1"/>
          <p:cNvCxnSpPr>
            <a:stCxn id="188" idx="3"/>
            <a:endCxn id="238" idx="1"/>
          </p:cNvCxnSpPr>
          <p:nvPr/>
        </p:nvCxnSpPr>
        <p:spPr>
          <a:xfrm rot="10800000" flipH="1">
            <a:off x="8672726" y="1067044"/>
            <a:ext cx="227700" cy="419400"/>
          </a:xfrm>
          <a:prstGeom prst="bentConnector3">
            <a:avLst>
              <a:gd name="adj1" fmla="val 49971"/>
            </a:avLst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8" name="Google Shape;248;p1"/>
          <p:cNvCxnSpPr>
            <a:stCxn id="185" idx="3"/>
            <a:endCxn id="238" idx="1"/>
          </p:cNvCxnSpPr>
          <p:nvPr/>
        </p:nvCxnSpPr>
        <p:spPr>
          <a:xfrm rot="10800000" flipH="1">
            <a:off x="8672584" y="1066860"/>
            <a:ext cx="228000" cy="9123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9" name="Google Shape;249;p1"/>
          <p:cNvCxnSpPr>
            <a:stCxn id="185" idx="3"/>
            <a:endCxn id="186" idx="1"/>
          </p:cNvCxnSpPr>
          <p:nvPr/>
        </p:nvCxnSpPr>
        <p:spPr>
          <a:xfrm rot="10800000" flipH="1">
            <a:off x="8672584" y="1685160"/>
            <a:ext cx="228900" cy="294000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0" name="Google Shape;250;p1"/>
          <p:cNvCxnSpPr>
            <a:stCxn id="187" idx="3"/>
            <a:endCxn id="238" idx="1"/>
          </p:cNvCxnSpPr>
          <p:nvPr/>
        </p:nvCxnSpPr>
        <p:spPr>
          <a:xfrm>
            <a:off x="8677826" y="861674"/>
            <a:ext cx="222600" cy="205200"/>
          </a:xfrm>
          <a:prstGeom prst="bentConnector3">
            <a:avLst>
              <a:gd name="adj1" fmla="val 50027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1" name="Google Shape;251;p1"/>
          <p:cNvCxnSpPr>
            <a:stCxn id="152" idx="3"/>
            <a:endCxn id="137" idx="1"/>
          </p:cNvCxnSpPr>
          <p:nvPr/>
        </p:nvCxnSpPr>
        <p:spPr>
          <a:xfrm>
            <a:off x="6710631" y="2870721"/>
            <a:ext cx="343800" cy="2049600"/>
          </a:xfrm>
          <a:prstGeom prst="bentConnector3">
            <a:avLst>
              <a:gd name="adj1" fmla="val 50009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2" name="Google Shape;252;p1"/>
          <p:cNvCxnSpPr>
            <a:stCxn id="148" idx="3"/>
            <a:endCxn id="138" idx="1"/>
          </p:cNvCxnSpPr>
          <p:nvPr/>
        </p:nvCxnSpPr>
        <p:spPr>
          <a:xfrm rot="10800000" flipH="1">
            <a:off x="6710631" y="3153685"/>
            <a:ext cx="357000" cy="3087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3" name="Google Shape;253;p1"/>
          <p:cNvCxnSpPr>
            <a:stCxn id="148" idx="3"/>
            <a:endCxn id="137" idx="1"/>
          </p:cNvCxnSpPr>
          <p:nvPr/>
        </p:nvCxnSpPr>
        <p:spPr>
          <a:xfrm>
            <a:off x="6710631" y="3462385"/>
            <a:ext cx="343800" cy="1457700"/>
          </a:xfrm>
          <a:prstGeom prst="bentConnector3">
            <a:avLst>
              <a:gd name="adj1" fmla="val 50009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4" name="Google Shape;254;p1"/>
          <p:cNvCxnSpPr>
            <a:stCxn id="156" idx="3"/>
            <a:endCxn id="138" idx="1"/>
          </p:cNvCxnSpPr>
          <p:nvPr/>
        </p:nvCxnSpPr>
        <p:spPr>
          <a:xfrm rot="10800000" flipH="1">
            <a:off x="6703460" y="3153746"/>
            <a:ext cx="364200" cy="2037600"/>
          </a:xfrm>
          <a:prstGeom prst="bentConnector3">
            <a:avLst>
              <a:gd name="adj1" fmla="val 49991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5" name="Google Shape;255;p1"/>
          <p:cNvSpPr/>
          <p:nvPr/>
        </p:nvSpPr>
        <p:spPr>
          <a:xfrm>
            <a:off x="11185875" y="6085650"/>
            <a:ext cx="625800" cy="63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6" name="Google Shape;25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0362" y="6202925"/>
            <a:ext cx="1096461" cy="5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PSOS - Classical Template - 16x9">
  <a:themeElements>
    <a:clrScheme name="new_brand_tweaked_teal">
      <a:dk1>
        <a:srgbClr val="000000"/>
      </a:dk1>
      <a:lt1>
        <a:srgbClr val="FFFFFF"/>
      </a:lt1>
      <a:dk2>
        <a:srgbClr val="419999"/>
      </a:dk2>
      <a:lt2>
        <a:srgbClr val="2F46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F14354"/>
      </a:accent5>
      <a:accent6>
        <a:srgbClr val="5FBD8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Widescreen</PresentationFormat>
  <Paragraphs>73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Helvetica Neue</vt:lpstr>
      <vt:lpstr>Arial Black</vt:lpstr>
      <vt:lpstr>Arial</vt:lpstr>
      <vt:lpstr>Calibri</vt:lpstr>
      <vt:lpstr>Quattrocento Sans</vt:lpstr>
      <vt:lpstr>IPSOS - Classical Template - 16x9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 Soriano-Redondo</dc:creator>
  <cp:lastModifiedBy>rob summers</cp:lastModifiedBy>
  <cp:revision>1</cp:revision>
  <dcterms:created xsi:type="dcterms:W3CDTF">2022-10-19T09:18:32Z</dcterms:created>
  <dcterms:modified xsi:type="dcterms:W3CDTF">2023-04-12T14:49:10Z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0x0101003B75AD9DC4239A47AB6FDC49FCFB618A</vt:lpwstr>
  </property>
</Properties>
</file>