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 roundtripDataSignature="AMtx7mi5GHN5gc8Cwkd/h6CmQlENaa8U2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3" name="Google Shape;6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3"/>
          <p:cNvSpPr txBox="1"/>
          <p:nvPr>
            <p:ph type="title"/>
          </p:nvPr>
        </p:nvSpPr>
        <p:spPr>
          <a:xfrm>
            <a:off x="759125" y="1056400"/>
            <a:ext cx="10594675"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4400"/>
              <a:buFont typeface="Arial"/>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 name="Google Shape;14;p3"/>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17" name="Google Shape;17;p3"/>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chemeClr val="dk2"/>
            </a:gs>
            <a:gs pos="12000">
              <a:schemeClr val="dk2"/>
            </a:gs>
            <a:gs pos="89000">
              <a:schemeClr val="accent1"/>
            </a:gs>
            <a:gs pos="100000">
              <a:schemeClr val="accent1"/>
            </a:gs>
          </a:gsLst>
          <a:lin ang="0" scaled="0"/>
        </a:gradFill>
      </p:bgPr>
    </p:bg>
    <p:spTree>
      <p:nvGrpSpPr>
        <p:cNvPr id="18" name="Shape 18"/>
        <p:cNvGrpSpPr/>
        <p:nvPr/>
      </p:nvGrpSpPr>
      <p:grpSpPr>
        <a:xfrm>
          <a:off x="0" y="0"/>
          <a:ext cx="0" cy="0"/>
          <a:chOff x="0" y="0"/>
          <a:chExt cx="0" cy="0"/>
        </a:xfrm>
      </p:grpSpPr>
      <p:sp>
        <p:nvSpPr>
          <p:cNvPr id="19" name="Google Shape;19;p4"/>
          <p:cNvSpPr txBox="1"/>
          <p:nvPr>
            <p:ph type="ctrTitle"/>
          </p:nvPr>
        </p:nvSpPr>
        <p:spPr>
          <a:xfrm>
            <a:off x="759125" y="1122363"/>
            <a:ext cx="99088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5400"/>
              <a:buFont typeface="Arial"/>
              <a:buNone/>
              <a:defRPr sz="54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4"/>
          <p:cNvSpPr txBox="1"/>
          <p:nvPr>
            <p:ph idx="1" type="subTitle"/>
          </p:nvPr>
        </p:nvSpPr>
        <p:spPr>
          <a:xfrm>
            <a:off x="759125" y="3602038"/>
            <a:ext cx="9908875"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2"/>
              </a:buClr>
              <a:buSzPts val="2400"/>
              <a:buNone/>
              <a:defRPr sz="2400">
                <a:solidFill>
                  <a:schemeClr val="l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1" name="Google Shape;21;p4"/>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drawing&#10;&#10;Description automatically generated" id="24" name="Google Shape;24;p4"/>
          <p:cNvPicPr preferRelativeResize="0"/>
          <p:nvPr/>
        </p:nvPicPr>
        <p:blipFill rotWithShape="1">
          <a:blip r:embed="rId2">
            <a:alphaModFix/>
          </a:blip>
          <a:srcRect b="0" l="0" r="0" t="0"/>
          <a:stretch/>
        </p:blipFill>
        <p:spPr>
          <a:xfrm>
            <a:off x="1" y="0"/>
            <a:ext cx="3581400" cy="107620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6000"/>
              <a:buFont typeface="Arial"/>
              <a:buNone/>
              <a:defRPr sz="6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8" name="Google Shape;28;p5"/>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5"/>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5"/>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1" name="Google Shape;31;p5"/>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2" name="Shape 32"/>
        <p:cNvGrpSpPr/>
        <p:nvPr/>
      </p:nvGrpSpPr>
      <p:grpSpPr>
        <a:xfrm>
          <a:off x="0" y="0"/>
          <a:ext cx="0" cy="0"/>
          <a:chOff x="0" y="0"/>
          <a:chExt cx="0" cy="0"/>
        </a:xfrm>
      </p:grpSpPr>
      <p:sp>
        <p:nvSpPr>
          <p:cNvPr id="33" name="Google Shape;33;p6"/>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 type="body"/>
          </p:nvPr>
        </p:nvSpPr>
        <p:spPr>
          <a:xfrm>
            <a:off x="759125" y="1825625"/>
            <a:ext cx="5260675"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5" name="Google Shape;35;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6"/>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6"/>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6"/>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39" name="Google Shape;39;p6"/>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839788" y="1056400"/>
            <a:ext cx="10515600"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7"/>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7"/>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49" name="Google Shape;49;p7"/>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8"/>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8"/>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8"/>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8"/>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55" name="Google Shape;55;p8"/>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9"/>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9"/>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9"/>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descr="A picture containing clock&#10;&#10;Description automatically generated" id="60" name="Google Shape;60;p9"/>
          <p:cNvPicPr preferRelativeResize="0"/>
          <p:nvPr/>
        </p:nvPicPr>
        <p:blipFill rotWithShape="1">
          <a:blip r:embed="rId2">
            <a:alphaModFix/>
          </a:blip>
          <a:srcRect b="0" l="0" r="0" t="0"/>
          <a:stretch/>
        </p:blipFill>
        <p:spPr>
          <a:xfrm>
            <a:off x="218386" y="-4469"/>
            <a:ext cx="3108297" cy="106086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759125" y="1056400"/>
            <a:ext cx="11214339" cy="63428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2"/>
              </a:buClr>
              <a:buSzPts val="4400"/>
              <a:buFont typeface="Arial"/>
              <a:buNone/>
              <a:defRPr b="0" i="0" sz="44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759125" y="1825624"/>
            <a:ext cx="11214339" cy="4532043"/>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 name="Google Shape;8;p2"/>
          <p:cNvSpPr txBox="1"/>
          <p:nvPr>
            <p:ph idx="10" type="dt"/>
          </p:nvPr>
        </p:nvSpPr>
        <p:spPr>
          <a:xfrm>
            <a:off x="759125" y="6495691"/>
            <a:ext cx="2983925" cy="225784"/>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9" name="Google Shape;9;p2"/>
          <p:cNvSpPr txBox="1"/>
          <p:nvPr>
            <p:ph idx="11" type="ftr"/>
          </p:nvPr>
        </p:nvSpPr>
        <p:spPr>
          <a:xfrm>
            <a:off x="4038599" y="6495691"/>
            <a:ext cx="4950125" cy="225784"/>
          </a:xfrm>
          <a:prstGeom prst="rect">
            <a:avLst/>
          </a:prstGeom>
          <a:noFill/>
          <a:ln>
            <a:noFill/>
          </a:ln>
        </p:spPr>
        <p:txBody>
          <a:bodyPr anchorCtr="0" anchor="b"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chemeClr val="dk2"/>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0" name="Google Shape;10;p2"/>
          <p:cNvSpPr txBox="1"/>
          <p:nvPr>
            <p:ph idx="12" type="sldNum"/>
          </p:nvPr>
        </p:nvSpPr>
        <p:spPr>
          <a:xfrm>
            <a:off x="9230264" y="6495691"/>
            <a:ext cx="2743200" cy="225784"/>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grpSp>
        <p:nvGrpSpPr>
          <p:cNvPr id="65" name="Google Shape;65;p1"/>
          <p:cNvGrpSpPr/>
          <p:nvPr/>
        </p:nvGrpSpPr>
        <p:grpSpPr>
          <a:xfrm>
            <a:off x="299889" y="837672"/>
            <a:ext cx="11732215" cy="5919349"/>
            <a:chOff x="1121277" y="491771"/>
            <a:chExt cx="9417683" cy="6134191"/>
          </a:xfrm>
        </p:grpSpPr>
        <p:grpSp>
          <p:nvGrpSpPr>
            <p:cNvPr id="66" name="Google Shape;66;p1"/>
            <p:cNvGrpSpPr/>
            <p:nvPr/>
          </p:nvGrpSpPr>
          <p:grpSpPr>
            <a:xfrm>
              <a:off x="1121277" y="491771"/>
              <a:ext cx="9417683" cy="6134191"/>
              <a:chOff x="1167524" y="745220"/>
              <a:chExt cx="9417683" cy="6134191"/>
            </a:xfrm>
          </p:grpSpPr>
          <p:grpSp>
            <p:nvGrpSpPr>
              <p:cNvPr id="67" name="Google Shape;67;p1"/>
              <p:cNvGrpSpPr/>
              <p:nvPr/>
            </p:nvGrpSpPr>
            <p:grpSpPr>
              <a:xfrm>
                <a:off x="1167524" y="745220"/>
                <a:ext cx="9408708" cy="6112779"/>
                <a:chOff x="1393792" y="745220"/>
                <a:chExt cx="9408708" cy="6112779"/>
              </a:xfrm>
            </p:grpSpPr>
            <p:sp>
              <p:nvSpPr>
                <p:cNvPr id="68" name="Google Shape;68;p1"/>
                <p:cNvSpPr/>
                <p:nvPr/>
              </p:nvSpPr>
              <p:spPr>
                <a:xfrm>
                  <a:off x="1403350" y="1372669"/>
                  <a:ext cx="1397000"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Aims</a:t>
                  </a:r>
                  <a:endParaRPr b="0" i="0" sz="1400" u="none" cap="none" strike="noStrike">
                    <a:solidFill>
                      <a:srgbClr val="000000"/>
                    </a:solidFill>
                    <a:latin typeface="Arial"/>
                    <a:ea typeface="Arial"/>
                    <a:cs typeface="Arial"/>
                    <a:sym typeface="Arial"/>
                  </a:endParaRPr>
                </a:p>
              </p:txBody>
            </p:sp>
            <p:sp>
              <p:nvSpPr>
                <p:cNvPr id="69" name="Google Shape;69;p1"/>
                <p:cNvSpPr/>
                <p:nvPr/>
              </p:nvSpPr>
              <p:spPr>
                <a:xfrm>
                  <a:off x="1403350" y="745220"/>
                  <a:ext cx="1397000"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Situation</a:t>
                  </a:r>
                  <a:endParaRPr b="0" i="0" sz="1400" u="none" cap="none" strike="noStrike">
                    <a:solidFill>
                      <a:srgbClr val="000000"/>
                    </a:solidFill>
                    <a:latin typeface="Arial"/>
                    <a:ea typeface="Arial"/>
                    <a:cs typeface="Arial"/>
                    <a:sym typeface="Arial"/>
                  </a:endParaRPr>
                </a:p>
              </p:txBody>
            </p:sp>
            <p:sp>
              <p:nvSpPr>
                <p:cNvPr id="70" name="Google Shape;70;p1"/>
                <p:cNvSpPr/>
                <p:nvPr/>
              </p:nvSpPr>
              <p:spPr>
                <a:xfrm>
                  <a:off x="1403350" y="1940960"/>
                  <a:ext cx="1397000"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Inputs</a:t>
                  </a:r>
                  <a:endParaRPr b="0" i="0" sz="1400" u="none" cap="none" strike="noStrike">
                    <a:solidFill>
                      <a:srgbClr val="000000"/>
                    </a:solidFill>
                    <a:latin typeface="Arial"/>
                    <a:ea typeface="Arial"/>
                    <a:cs typeface="Arial"/>
                    <a:sym typeface="Arial"/>
                  </a:endParaRPr>
                </a:p>
              </p:txBody>
            </p:sp>
            <p:sp>
              <p:nvSpPr>
                <p:cNvPr id="71" name="Google Shape;71;p1"/>
                <p:cNvSpPr/>
                <p:nvPr/>
              </p:nvSpPr>
              <p:spPr>
                <a:xfrm>
                  <a:off x="3178174" y="1940960"/>
                  <a:ext cx="1698625"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Activities</a:t>
                  </a:r>
                  <a:endParaRPr b="0" i="0" sz="1400" u="none" cap="none" strike="noStrike">
                    <a:solidFill>
                      <a:srgbClr val="000000"/>
                    </a:solidFill>
                    <a:latin typeface="Arial"/>
                    <a:ea typeface="Arial"/>
                    <a:cs typeface="Arial"/>
                    <a:sym typeface="Arial"/>
                  </a:endParaRPr>
                </a:p>
              </p:txBody>
            </p:sp>
            <p:sp>
              <p:nvSpPr>
                <p:cNvPr id="72" name="Google Shape;72;p1"/>
                <p:cNvSpPr/>
                <p:nvPr/>
              </p:nvSpPr>
              <p:spPr>
                <a:xfrm>
                  <a:off x="9304217" y="1940961"/>
                  <a:ext cx="1484434"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Impact</a:t>
                  </a:r>
                  <a:endParaRPr b="0" i="0" sz="1400" u="none" cap="none" strike="noStrike">
                    <a:solidFill>
                      <a:srgbClr val="000000"/>
                    </a:solidFill>
                    <a:latin typeface="Arial"/>
                    <a:ea typeface="Arial"/>
                    <a:cs typeface="Arial"/>
                    <a:sym typeface="Arial"/>
                  </a:endParaRPr>
                </a:p>
              </p:txBody>
            </p:sp>
            <p:sp>
              <p:nvSpPr>
                <p:cNvPr id="73" name="Google Shape;73;p1"/>
                <p:cNvSpPr/>
                <p:nvPr/>
              </p:nvSpPr>
              <p:spPr>
                <a:xfrm>
                  <a:off x="5246688" y="1940960"/>
                  <a:ext cx="1695480"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Outputs</a:t>
                  </a:r>
                  <a:endParaRPr b="0" i="0" sz="1400" u="none" cap="none" strike="noStrike">
                    <a:solidFill>
                      <a:srgbClr val="000000"/>
                    </a:solidFill>
                    <a:latin typeface="Arial"/>
                    <a:ea typeface="Arial"/>
                    <a:cs typeface="Arial"/>
                    <a:sym typeface="Arial"/>
                  </a:endParaRPr>
                </a:p>
              </p:txBody>
            </p:sp>
            <p:sp>
              <p:nvSpPr>
                <p:cNvPr id="74" name="Google Shape;74;p1"/>
                <p:cNvSpPr/>
                <p:nvPr/>
              </p:nvSpPr>
              <p:spPr>
                <a:xfrm>
                  <a:off x="7226330" y="1940960"/>
                  <a:ext cx="1698625" cy="333112"/>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Outcomes</a:t>
                  </a:r>
                  <a:endParaRPr b="0" i="0" sz="1400" u="none" cap="none" strike="noStrike">
                    <a:solidFill>
                      <a:srgbClr val="000000"/>
                    </a:solidFill>
                    <a:latin typeface="Arial"/>
                    <a:ea typeface="Arial"/>
                    <a:cs typeface="Arial"/>
                    <a:sym typeface="Arial"/>
                  </a:endParaRPr>
                </a:p>
              </p:txBody>
            </p:sp>
            <p:sp>
              <p:nvSpPr>
                <p:cNvPr id="75" name="Google Shape;75;p1"/>
                <p:cNvSpPr/>
                <p:nvPr/>
              </p:nvSpPr>
              <p:spPr>
                <a:xfrm>
                  <a:off x="2949574" y="802241"/>
                  <a:ext cx="7839076" cy="493157"/>
                </a:xfrm>
                <a:prstGeom prst="rect">
                  <a:avLst/>
                </a:prstGeom>
                <a:noFill/>
                <a:ln cap="flat" cmpd="sng" w="12700">
                  <a:solidFill>
                    <a:srgbClr val="5D6C78"/>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rgbClr val="5D6C78"/>
                      </a:solidFill>
                      <a:latin typeface="Arial"/>
                      <a:ea typeface="Arial"/>
                      <a:cs typeface="Arial"/>
                      <a:sym typeface="Arial"/>
                    </a:rPr>
                    <a:t>Effective school governance and leadership has shown to be critical to driving school improvement. However, many schools, particularly those in the most disadvantaged areas, struggle to recruit volunteers with the necessary skills and expertise. There is also a lack of diversity among school governance bodies.</a:t>
                  </a:r>
                  <a:endParaRPr b="0" i="0" sz="1000" u="none" cap="none" strike="noStrike">
                    <a:solidFill>
                      <a:schemeClr val="accent3"/>
                    </a:solidFill>
                    <a:latin typeface="Arial"/>
                    <a:ea typeface="Arial"/>
                    <a:cs typeface="Arial"/>
                    <a:sym typeface="Arial"/>
                  </a:endParaRPr>
                </a:p>
              </p:txBody>
            </p:sp>
            <p:sp>
              <p:nvSpPr>
                <p:cNvPr id="76" name="Google Shape;76;p1"/>
                <p:cNvSpPr/>
                <p:nvPr/>
              </p:nvSpPr>
              <p:spPr>
                <a:xfrm>
                  <a:off x="2949574" y="1390649"/>
                  <a:ext cx="7839076" cy="493157"/>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rgbClr val="5D6C78"/>
                      </a:solidFill>
                      <a:latin typeface="Arial"/>
                      <a:ea typeface="Arial"/>
                      <a:cs typeface="Arial"/>
                      <a:sym typeface="Arial"/>
                    </a:rPr>
                    <a:t>The aim of the intervention is to recruit and place HE provider (HEP) staff and alumni into School Governor positions in England and Wales in partnership with Governors for Schools, thereby reducing governor skills gaps in the most disadvantaged areas and contributing to improved school outcomes, including pupil attainment. </a:t>
                  </a:r>
                  <a:endParaRPr b="0" i="0" sz="1000" u="none" cap="none" strike="noStrike">
                    <a:solidFill>
                      <a:schemeClr val="accent3"/>
                    </a:solidFill>
                    <a:latin typeface="Arial"/>
                    <a:ea typeface="Arial"/>
                    <a:cs typeface="Arial"/>
                    <a:sym typeface="Arial"/>
                  </a:endParaRPr>
                </a:p>
              </p:txBody>
            </p:sp>
            <p:sp>
              <p:nvSpPr>
                <p:cNvPr id="77" name="Google Shape;77;p1"/>
                <p:cNvSpPr/>
                <p:nvPr/>
              </p:nvSpPr>
              <p:spPr>
                <a:xfrm>
                  <a:off x="2932634" y="6066095"/>
                  <a:ext cx="7856015" cy="791904"/>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8" name="Google Shape;78;p1"/>
                <p:cNvSpPr/>
                <p:nvPr/>
              </p:nvSpPr>
              <p:spPr>
                <a:xfrm>
                  <a:off x="7211633" y="2357169"/>
                  <a:ext cx="3590867" cy="245811"/>
                </a:xfrm>
                <a:prstGeom prst="rect">
                  <a:avLst/>
                </a:prstGeom>
                <a:solidFill>
                  <a:srgbClr val="FA5B68"/>
                </a:solidFill>
                <a:ln cap="flat" cmpd="sng" w="12700">
                  <a:solidFill>
                    <a:srgbClr val="FA5B6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Arial"/>
                      <a:ea typeface="Arial"/>
                      <a:cs typeface="Arial"/>
                      <a:sym typeface="Arial"/>
                    </a:rPr>
                    <a:t>Impact</a:t>
                  </a:r>
                  <a:endParaRPr b="0" i="0" sz="1400" u="none" cap="none" strike="noStrike">
                    <a:solidFill>
                      <a:srgbClr val="000000"/>
                    </a:solidFill>
                    <a:latin typeface="Arial"/>
                    <a:ea typeface="Arial"/>
                    <a:cs typeface="Arial"/>
                    <a:sym typeface="Arial"/>
                  </a:endParaRPr>
                </a:p>
              </p:txBody>
            </p:sp>
            <p:sp>
              <p:nvSpPr>
                <p:cNvPr id="79" name="Google Shape;79;p1"/>
                <p:cNvSpPr/>
                <p:nvPr/>
              </p:nvSpPr>
              <p:spPr>
                <a:xfrm>
                  <a:off x="1403350" y="2348653"/>
                  <a:ext cx="5551519" cy="225784"/>
                </a:xfrm>
                <a:prstGeom prst="rect">
                  <a:avLst/>
                </a:prstGeom>
                <a:solidFill>
                  <a:srgbClr val="004A82"/>
                </a:solidFill>
                <a:ln cap="flat" cmpd="sng" w="12700">
                  <a:solidFill>
                    <a:srgbClr val="004A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Arial"/>
                      <a:ea typeface="Arial"/>
                      <a:cs typeface="Arial"/>
                      <a:sym typeface="Arial"/>
                    </a:rPr>
                    <a:t>Process</a:t>
                  </a:r>
                  <a:endParaRPr b="0" i="0" sz="1400" u="none" cap="none" strike="noStrike">
                    <a:solidFill>
                      <a:srgbClr val="000000"/>
                    </a:solidFill>
                    <a:latin typeface="Arial"/>
                    <a:ea typeface="Arial"/>
                    <a:cs typeface="Arial"/>
                    <a:sym typeface="Arial"/>
                  </a:endParaRPr>
                </a:p>
              </p:txBody>
            </p:sp>
            <p:sp>
              <p:nvSpPr>
                <p:cNvPr id="80" name="Google Shape;80;p1"/>
                <p:cNvSpPr/>
                <p:nvPr/>
              </p:nvSpPr>
              <p:spPr>
                <a:xfrm>
                  <a:off x="1393792" y="6108046"/>
                  <a:ext cx="1380061" cy="742574"/>
                </a:xfrm>
                <a:prstGeom prst="rect">
                  <a:avLst/>
                </a:prstGeom>
                <a:solidFill>
                  <a:schemeClr val="accent1"/>
                </a:solidFill>
                <a:ln cap="flat" cmpd="sng" w="12700">
                  <a:solidFill>
                    <a:srgbClr val="059F8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lt1"/>
                      </a:solidFill>
                      <a:latin typeface="Arial"/>
                      <a:ea typeface="Arial"/>
                      <a:cs typeface="Arial"/>
                      <a:sym typeface="Arial"/>
                    </a:rPr>
                    <a:t>Rationale &amp; Assumptions</a:t>
                  </a:r>
                  <a:endParaRPr b="0" i="0" sz="1400" u="none" cap="none" strike="noStrike">
                    <a:solidFill>
                      <a:srgbClr val="000000"/>
                    </a:solidFill>
                    <a:latin typeface="Arial"/>
                    <a:ea typeface="Arial"/>
                    <a:cs typeface="Arial"/>
                    <a:sym typeface="Arial"/>
                  </a:endParaRPr>
                </a:p>
              </p:txBody>
            </p:sp>
            <p:sp>
              <p:nvSpPr>
                <p:cNvPr id="81" name="Google Shape;81;p1"/>
                <p:cNvSpPr/>
                <p:nvPr/>
              </p:nvSpPr>
              <p:spPr>
                <a:xfrm>
                  <a:off x="3178174" y="2664122"/>
                  <a:ext cx="1698625" cy="3344885"/>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2" name="Google Shape;82;p1"/>
                <p:cNvSpPr/>
                <p:nvPr/>
              </p:nvSpPr>
              <p:spPr>
                <a:xfrm>
                  <a:off x="5239329" y="2658372"/>
                  <a:ext cx="1566092" cy="3359989"/>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3" name="Google Shape;83;p1"/>
                <p:cNvSpPr/>
                <p:nvPr/>
              </p:nvSpPr>
              <p:spPr>
                <a:xfrm>
                  <a:off x="7207419" y="2681994"/>
                  <a:ext cx="1864634" cy="3327013"/>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4" name="Google Shape;84;p1"/>
                <p:cNvSpPr/>
                <p:nvPr/>
              </p:nvSpPr>
              <p:spPr>
                <a:xfrm>
                  <a:off x="1401256" y="2664122"/>
                  <a:ext cx="1380061" cy="3344883"/>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85" name="Google Shape;85;p1"/>
                <p:cNvSpPr/>
                <p:nvPr/>
              </p:nvSpPr>
              <p:spPr>
                <a:xfrm>
                  <a:off x="9318865" y="2681994"/>
                  <a:ext cx="1469785" cy="3347039"/>
                </a:xfrm>
                <a:prstGeom prst="rect">
                  <a:avLst/>
                </a:prstGeom>
                <a:noFill/>
                <a:ln cap="flat" cmpd="sng" w="12700">
                  <a:solidFill>
                    <a:srgbClr val="5D6C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86" name="Google Shape;86;p1"/>
                <p:cNvCxnSpPr/>
                <p:nvPr/>
              </p:nvCxnSpPr>
              <p:spPr>
                <a:xfrm>
                  <a:off x="2800350" y="4423884"/>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87" name="Google Shape;87;p1"/>
                <p:cNvCxnSpPr>
                  <a:stCxn id="81" idx="3"/>
                  <a:endCxn id="82" idx="1"/>
                </p:cNvCxnSpPr>
                <p:nvPr/>
              </p:nvCxnSpPr>
              <p:spPr>
                <a:xfrm>
                  <a:off x="4876799" y="4336565"/>
                  <a:ext cx="362400" cy="1800"/>
                </a:xfrm>
                <a:prstGeom prst="straightConnector1">
                  <a:avLst/>
                </a:prstGeom>
                <a:noFill/>
                <a:ln cap="flat" cmpd="sng" w="9525">
                  <a:solidFill>
                    <a:schemeClr val="accent5"/>
                  </a:solidFill>
                  <a:prstDash val="solid"/>
                  <a:miter lim="800000"/>
                  <a:headEnd len="sm" w="sm" type="none"/>
                  <a:tailEnd len="med" w="med" type="triangle"/>
                </a:ln>
              </p:spPr>
            </p:cxnSp>
            <p:cxnSp>
              <p:nvCxnSpPr>
                <p:cNvPr id="88" name="Google Shape;88;p1"/>
                <p:cNvCxnSpPr/>
                <p:nvPr/>
              </p:nvCxnSpPr>
              <p:spPr>
                <a:xfrm>
                  <a:off x="6805421" y="4336565"/>
                  <a:ext cx="387350" cy="0"/>
                </a:xfrm>
                <a:prstGeom prst="straightConnector1">
                  <a:avLst/>
                </a:prstGeom>
                <a:noFill/>
                <a:ln cap="flat" cmpd="sng" w="9525">
                  <a:solidFill>
                    <a:schemeClr val="accent5"/>
                  </a:solidFill>
                  <a:prstDash val="solid"/>
                  <a:miter lim="800000"/>
                  <a:headEnd len="sm" w="sm" type="none"/>
                  <a:tailEnd len="med" w="med" type="triangle"/>
                </a:ln>
              </p:spPr>
            </p:cxnSp>
            <p:cxnSp>
              <p:nvCxnSpPr>
                <p:cNvPr id="89" name="Google Shape;89;p1"/>
                <p:cNvCxnSpPr/>
                <p:nvPr/>
              </p:nvCxnSpPr>
              <p:spPr>
                <a:xfrm>
                  <a:off x="9073688" y="4423884"/>
                  <a:ext cx="230529" cy="0"/>
                </a:xfrm>
                <a:prstGeom prst="straightConnector1">
                  <a:avLst/>
                </a:prstGeom>
                <a:noFill/>
                <a:ln cap="flat" cmpd="sng" w="9525">
                  <a:solidFill>
                    <a:schemeClr val="accent5"/>
                  </a:solidFill>
                  <a:prstDash val="solid"/>
                  <a:miter lim="800000"/>
                  <a:headEnd len="sm" w="sm" type="none"/>
                  <a:tailEnd len="med" w="med" type="triangle"/>
                </a:ln>
              </p:spPr>
            </p:cxnSp>
          </p:grpSp>
          <p:sp>
            <p:nvSpPr>
              <p:cNvPr id="90" name="Google Shape;90;p1"/>
              <p:cNvSpPr txBox="1"/>
              <p:nvPr/>
            </p:nvSpPr>
            <p:spPr>
              <a:xfrm>
                <a:off x="1190348" y="2730731"/>
                <a:ext cx="1334400" cy="3636600"/>
              </a:xfrm>
              <a:prstGeom prst="rect">
                <a:avLst/>
              </a:prstGeom>
              <a:no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HEP staff and alumni (time, knowledge, skills)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Governors for Schools staff (time, knowledge, skills)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HEP and Governor for Schools funding and partnership</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Local Authorities (LAs), schools and multi-academy trusts network</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Training materials for school governors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External partnerships for training design/delivery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t/>
                </a:r>
                <a:endParaRPr b="1" i="0" sz="105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t/>
                </a:r>
                <a:endParaRPr b="1" i="0" sz="105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t/>
                </a:r>
                <a:endParaRPr b="1" i="0" sz="105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t/>
                </a:r>
                <a:endParaRPr b="0" i="0" sz="1050" u="none" cap="none" strike="noStrike">
                  <a:solidFill>
                    <a:srgbClr val="5D6C78"/>
                  </a:solidFill>
                  <a:latin typeface="Arial"/>
                  <a:ea typeface="Arial"/>
                  <a:cs typeface="Arial"/>
                  <a:sym typeface="Arial"/>
                </a:endParaRPr>
              </a:p>
            </p:txBody>
          </p:sp>
          <p:sp>
            <p:nvSpPr>
              <p:cNvPr id="91" name="Google Shape;91;p1"/>
              <p:cNvSpPr txBox="1"/>
              <p:nvPr/>
            </p:nvSpPr>
            <p:spPr>
              <a:xfrm>
                <a:off x="5012888" y="2727817"/>
                <a:ext cx="1570500" cy="4019400"/>
              </a:xfrm>
              <a:prstGeom prst="rect">
                <a:avLst/>
              </a:prstGeom>
              <a:no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a:t>
                </a:r>
                <a:r>
                  <a:rPr b="0" i="0" lang="en-GB" sz="1000" u="none" cap="none" strike="noStrike">
                    <a:solidFill>
                      <a:srgbClr val="5D6C78"/>
                    </a:solidFill>
                    <a:latin typeface="Arial"/>
                    <a:ea typeface="Arial"/>
                    <a:cs typeface="Arial"/>
                    <a:sym typeface="Arial"/>
                  </a:rPr>
                  <a:t> a</a:t>
                </a:r>
                <a:r>
                  <a:rPr b="0" i="0" lang="en-GB" sz="1000" u="none" cap="none" strike="noStrike">
                    <a:solidFill>
                      <a:srgbClr val="5D6C78"/>
                    </a:solidFill>
                    <a:latin typeface="Arial"/>
                    <a:ea typeface="Arial"/>
                    <a:cs typeface="Arial"/>
                    <a:sym typeface="Arial"/>
                  </a:rPr>
                  <a:t>pplications received from HEP staff/alumni a year</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HEP staff/alumni volunteers placed in school boards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trained volunteer governors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and type of training sessions delivered</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volunteers completing full 4-year volunteer commitment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volunteers feeling confident in their role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 schools HEP partners with</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Proportion of schools that fill their vacancy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2" name="Google Shape;92;p1"/>
              <p:cNvSpPr txBox="1"/>
              <p:nvPr/>
            </p:nvSpPr>
            <p:spPr>
              <a:xfrm>
                <a:off x="2986309" y="2736212"/>
                <a:ext cx="1624581" cy="3277183"/>
              </a:xfrm>
              <a:prstGeom prst="rect">
                <a:avLst/>
              </a:prstGeom>
              <a:no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Ongoing collaboration with LAs, academies, and schools to identify skills gaps and current vacancies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Volunteer outreach activities (e.g. presentations, social media campaigns, head hunting) for both volunteers and schools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Management of application process for volunteers, including screening and selection</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Match volunteers with schools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Creation and delivery of training for placed governors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Creation of peer-support network to share best practice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Volunteers fulfil governance role</a:t>
                </a:r>
                <a:endParaRPr b="0" i="0" sz="1400" u="none" cap="none" strike="noStrike">
                  <a:solidFill>
                    <a:srgbClr val="000000"/>
                  </a:solidFill>
                  <a:latin typeface="Arial"/>
                  <a:ea typeface="Arial"/>
                  <a:cs typeface="Arial"/>
                  <a:sym typeface="Arial"/>
                </a:endParaRPr>
              </a:p>
              <a:p>
                <a:pPr indent="-111125" lvl="0" marL="171450" marR="0" rtl="0" algn="l">
                  <a:lnSpc>
                    <a:spcPct val="100000"/>
                  </a:lnSpc>
                  <a:spcBef>
                    <a:spcPts val="0"/>
                  </a:spcBef>
                  <a:spcAft>
                    <a:spcPts val="0"/>
                  </a:spcAft>
                  <a:buClr>
                    <a:schemeClr val="dk1"/>
                  </a:buClr>
                  <a:buSzPts val="950"/>
                  <a:buFont typeface="Arial"/>
                  <a:buNone/>
                </a:pPr>
                <a:r>
                  <a:t/>
                </a:r>
                <a:endParaRPr b="0" i="0" sz="950" u="none" cap="none" strike="noStrike">
                  <a:solidFill>
                    <a:srgbClr val="5D6C78"/>
                  </a:solidFill>
                  <a:latin typeface="Arial"/>
                  <a:ea typeface="Arial"/>
                  <a:cs typeface="Arial"/>
                  <a:sym typeface="Arial"/>
                </a:endParaRPr>
              </a:p>
            </p:txBody>
          </p:sp>
          <p:sp>
            <p:nvSpPr>
              <p:cNvPr id="93" name="Google Shape;93;p1"/>
              <p:cNvSpPr txBox="1"/>
              <p:nvPr/>
            </p:nvSpPr>
            <p:spPr>
              <a:xfrm>
                <a:off x="6985364" y="2664122"/>
                <a:ext cx="1860300" cy="282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50"/>
                  <a:buFont typeface="Arial"/>
                  <a:buNone/>
                </a:pPr>
                <a:r>
                  <a:rPr b="1" i="0" lang="en-GB" sz="950" u="none" cap="none" strike="noStrike">
                    <a:solidFill>
                      <a:srgbClr val="5D6C78"/>
                    </a:solidFill>
                    <a:latin typeface="Arial"/>
                    <a:ea typeface="Arial"/>
                    <a:cs typeface="Arial"/>
                    <a:sym typeface="Arial"/>
                  </a:rPr>
                  <a:t>For schools: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More skilled and diverse professionals in governing school bodies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Improved school governance, decision-making and leadership</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50"/>
                  <a:buFont typeface="Arial"/>
                  <a:buNone/>
                </a:pPr>
                <a:r>
                  <a:t/>
                </a:r>
                <a:endParaRPr b="1" i="0" sz="95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50"/>
                  <a:buFont typeface="Arial"/>
                  <a:buNone/>
                </a:pPr>
                <a:r>
                  <a:rPr b="1" i="0" lang="en-GB" sz="950" u="none" cap="none" strike="noStrike">
                    <a:solidFill>
                      <a:srgbClr val="5D6C78"/>
                    </a:solidFill>
                    <a:latin typeface="Arial"/>
                    <a:ea typeface="Arial"/>
                    <a:cs typeface="Arial"/>
                    <a:sym typeface="Arial"/>
                  </a:rPr>
                  <a:t>For volunteer governors: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Increased confidence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Professional development</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Career progression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50"/>
                  <a:buFont typeface="Arial"/>
                  <a:buNone/>
                </a:pPr>
                <a:r>
                  <a:t/>
                </a:r>
                <a:endParaRPr b="1" i="0" sz="950" u="none" cap="none" strike="noStrike">
                  <a:solidFill>
                    <a:srgbClr val="5D6C78"/>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50"/>
                  <a:buFont typeface="Arial"/>
                  <a:buNone/>
                </a:pPr>
                <a:r>
                  <a:rPr b="1" i="0" lang="en-GB" sz="950" u="none" cap="none" strike="noStrike">
                    <a:solidFill>
                      <a:srgbClr val="5D6C78"/>
                    </a:solidFill>
                    <a:latin typeface="Arial"/>
                    <a:ea typeface="Arial"/>
                    <a:cs typeface="Arial"/>
                    <a:sym typeface="Arial"/>
                  </a:rPr>
                  <a:t>HEP:</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Improved awareness of school governance volunteer opportunities among HEP alumni and staff</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950"/>
                  <a:buFont typeface="Arial"/>
                  <a:buChar char="•"/>
                </a:pPr>
                <a:r>
                  <a:rPr b="0" i="0" lang="en-GB" sz="950" u="none" cap="none" strike="noStrike">
                    <a:solidFill>
                      <a:srgbClr val="5D6C78"/>
                    </a:solidFill>
                    <a:latin typeface="Arial"/>
                    <a:ea typeface="Arial"/>
                    <a:cs typeface="Arial"/>
                    <a:sym typeface="Arial"/>
                  </a:rPr>
                  <a:t>Fulfilment of strategic priorities of Access and Participation Plan (APP)</a:t>
                </a:r>
                <a:endParaRPr b="0" i="0" sz="1400" u="none" cap="none" strike="noStrike">
                  <a:solidFill>
                    <a:srgbClr val="000000"/>
                  </a:solidFill>
                  <a:latin typeface="Arial"/>
                  <a:ea typeface="Arial"/>
                  <a:cs typeface="Arial"/>
                  <a:sym typeface="Arial"/>
                </a:endParaRPr>
              </a:p>
            </p:txBody>
          </p:sp>
          <p:sp>
            <p:nvSpPr>
              <p:cNvPr id="94" name="Google Shape;94;p1"/>
              <p:cNvSpPr txBox="1"/>
              <p:nvPr/>
            </p:nvSpPr>
            <p:spPr>
              <a:xfrm>
                <a:off x="9096891" y="3617008"/>
                <a:ext cx="1479341" cy="1212000"/>
              </a:xfrm>
              <a:prstGeom prst="rect">
                <a:avLst/>
              </a:prstGeom>
              <a:noFill/>
              <a:ln>
                <a:noFill/>
              </a:ln>
            </p:spPr>
            <p:txBody>
              <a:bodyPr anchorCtr="0" anchor="t" bIns="45700" lIns="91425" spcFirstLastPara="1" rIns="91425" wrap="square" tIns="45700">
                <a:spAutoFit/>
              </a:bodyPr>
              <a:lstStyle/>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Reduction in governor skills gap in disadvantaged areas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Better run schools</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5D6C78"/>
                  </a:buClr>
                  <a:buSzPts val="1000"/>
                  <a:buFont typeface="Arial"/>
                  <a:buChar char="•"/>
                </a:pPr>
                <a:r>
                  <a:rPr b="0" i="0" lang="en-GB" sz="1000" u="none" cap="none" strike="noStrike">
                    <a:solidFill>
                      <a:srgbClr val="5D6C78"/>
                    </a:solidFill>
                    <a:latin typeface="Arial"/>
                    <a:ea typeface="Arial"/>
                    <a:cs typeface="Arial"/>
                    <a:sym typeface="Arial"/>
                  </a:rPr>
                  <a:t>Improved pupil outcomes, including attainment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rgbClr val="5D6C78"/>
                  </a:solidFill>
                  <a:latin typeface="Arial"/>
                  <a:ea typeface="Arial"/>
                  <a:cs typeface="Arial"/>
                  <a:sym typeface="Arial"/>
                </a:endParaRPr>
              </a:p>
            </p:txBody>
          </p:sp>
          <p:sp>
            <p:nvSpPr>
              <p:cNvPr id="95" name="Google Shape;95;p1"/>
              <p:cNvSpPr txBox="1"/>
              <p:nvPr/>
            </p:nvSpPr>
            <p:spPr>
              <a:xfrm>
                <a:off x="2729192" y="6066096"/>
                <a:ext cx="7856015" cy="81331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1" i="0" lang="en-GB" sz="900" u="none" cap="none" strike="noStrike">
                    <a:solidFill>
                      <a:srgbClr val="5D6C78"/>
                    </a:solidFill>
                    <a:latin typeface="Arial"/>
                    <a:ea typeface="Arial"/>
                    <a:cs typeface="Arial"/>
                    <a:sym typeface="Arial"/>
                  </a:rPr>
                  <a:t>Rationale</a:t>
                </a:r>
                <a:r>
                  <a:rPr b="0" i="0" lang="en-GB" sz="900" u="none" cap="none" strike="noStrike">
                    <a:solidFill>
                      <a:srgbClr val="5D6C78"/>
                    </a:solidFill>
                    <a:latin typeface="Arial"/>
                    <a:ea typeface="Arial"/>
                    <a:cs typeface="Arial"/>
                    <a:sym typeface="Arial"/>
                  </a:rPr>
                  <a:t>: The strength of evidence for governance interventions is weak; some studies suggest benefits to school-university partnerships, however there is a lack of evidence to demonstrate a causal link with attainment. </a:t>
                </a:r>
                <a:r>
                  <a:rPr b="1" i="0" lang="en-GB" sz="900" u="none" cap="none" strike="noStrike">
                    <a:solidFill>
                      <a:srgbClr val="5D6C78"/>
                    </a:solidFill>
                    <a:latin typeface="Arial"/>
                    <a:ea typeface="Arial"/>
                    <a:cs typeface="Arial"/>
                    <a:sym typeface="Arial"/>
                  </a:rPr>
                  <a:t>Assumptions</a:t>
                </a:r>
                <a:r>
                  <a:rPr b="0" i="0" lang="en-GB" sz="900" u="none" cap="none" strike="noStrike">
                    <a:solidFill>
                      <a:srgbClr val="5D6C78"/>
                    </a:solidFill>
                    <a:latin typeface="Arial"/>
                    <a:ea typeface="Arial"/>
                    <a:cs typeface="Arial"/>
                    <a:sym typeface="Arial"/>
                  </a:rPr>
                  <a:t>: Local Authorities, schools, and academies collaborate with Governors for Schools to communicate school needs and vacancies; communication and recruitment activities reach the right audience and lead to applications being submitted by potential volunteers; school governors placed in school boards through the programme fill the skills gaps present in the school board; governors for schools are able to make effective contributions to school boards; their involvement in the board leads to better governance and leadership, which translate into better-run schools. </a:t>
                </a:r>
                <a:endParaRPr b="0" i="0" sz="1400" u="none" cap="none" strike="noStrike">
                  <a:solidFill>
                    <a:srgbClr val="000000"/>
                  </a:solidFill>
                  <a:latin typeface="Arial"/>
                  <a:ea typeface="Arial"/>
                  <a:cs typeface="Arial"/>
                  <a:sym typeface="Arial"/>
                </a:endParaRPr>
              </a:p>
            </p:txBody>
          </p:sp>
        </p:grpSp>
        <p:sp>
          <p:nvSpPr>
            <p:cNvPr id="96" name="Google Shape;96;p1"/>
            <p:cNvSpPr/>
            <p:nvPr/>
          </p:nvSpPr>
          <p:spPr>
            <a:xfrm>
              <a:off x="1130835" y="49177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n-GB" sz="1100" u="none" cap="none" strike="noStrike">
                  <a:solidFill>
                    <a:schemeClr val="lt1"/>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97" name="Google Shape;97;p1"/>
            <p:cNvSpPr/>
            <p:nvPr/>
          </p:nvSpPr>
          <p:spPr>
            <a:xfrm>
              <a:off x="1130835" y="1127417"/>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en-GB" sz="1000" u="none" cap="none" strike="noStrike">
                  <a:solidFill>
                    <a:schemeClr val="lt1"/>
                  </a:solidFill>
                  <a:latin typeface="Arial"/>
                  <a:ea typeface="Arial"/>
                  <a:cs typeface="Arial"/>
                  <a:sym typeface="Arial"/>
                </a:rPr>
                <a:t>2</a:t>
              </a:r>
              <a:endParaRPr b="0" i="0" sz="1100" u="none" cap="none" strike="noStrike">
                <a:solidFill>
                  <a:schemeClr val="lt1"/>
                </a:solidFill>
                <a:latin typeface="Arial"/>
                <a:ea typeface="Arial"/>
                <a:cs typeface="Arial"/>
                <a:sym typeface="Arial"/>
              </a:endParaRPr>
            </a:p>
          </p:txBody>
        </p:sp>
        <p:sp>
          <p:nvSpPr>
            <p:cNvPr id="98" name="Google Shape;98;p1"/>
            <p:cNvSpPr/>
            <p:nvPr/>
          </p:nvSpPr>
          <p:spPr>
            <a:xfrm>
              <a:off x="1130835" y="1679788"/>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7</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2905659"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5</a:t>
              </a:r>
              <a:endParaRPr b="0" i="0" sz="1400" u="none" cap="none" strike="noStrike">
                <a:solidFill>
                  <a:srgbClr val="000000"/>
                </a:solidFill>
                <a:latin typeface="Arial"/>
                <a:ea typeface="Arial"/>
                <a:cs typeface="Arial"/>
                <a:sym typeface="Arial"/>
              </a:endParaRPr>
            </a:p>
          </p:txBody>
        </p:sp>
        <p:sp>
          <p:nvSpPr>
            <p:cNvPr id="100" name="Google Shape;100;p1"/>
            <p:cNvSpPr/>
            <p:nvPr/>
          </p:nvSpPr>
          <p:spPr>
            <a:xfrm>
              <a:off x="4982108" y="169604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6</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6953815" y="1687511"/>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9046351" y="168724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4</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1135844" y="5863156"/>
              <a:ext cx="192505" cy="165290"/>
            </a:xfrm>
            <a:prstGeom prst="rect">
              <a:avLst/>
            </a:prstGeom>
            <a:solidFill>
              <a:schemeClr val="accent2"/>
            </a:solidFill>
            <a:ln cap="flat" cmpd="sng" w="12700">
              <a:solidFill>
                <a:srgbClr val="B533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50"/>
                <a:buFont typeface="Arial"/>
                <a:buNone/>
              </a:pPr>
              <a:r>
                <a:rPr b="0" i="0" lang="en-GB" sz="1050" u="none" cap="none" strike="noStrike">
                  <a:solidFill>
                    <a:schemeClr val="lt1"/>
                  </a:solidFill>
                  <a:latin typeface="Arial"/>
                  <a:ea typeface="Arial"/>
                  <a:cs typeface="Arial"/>
                  <a:sym typeface="Arial"/>
                </a:rPr>
                <a:t>8</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Theme1">
  <a:themeElements>
    <a:clrScheme name="TASO">
      <a:dk1>
        <a:srgbClr val="000000"/>
      </a:dk1>
      <a:lt1>
        <a:srgbClr val="FFFFFF"/>
      </a:lt1>
      <a:dk2>
        <a:srgbClr val="3B66BC"/>
      </a:dk2>
      <a:lt2>
        <a:srgbClr val="EDEBE3"/>
      </a:lt2>
      <a:accent1>
        <a:srgbClr val="07DBB3"/>
      </a:accent1>
      <a:accent2>
        <a:srgbClr val="F9466C"/>
      </a:accent2>
      <a:accent3>
        <a:srgbClr val="3B66BC"/>
      </a:accent3>
      <a:accent4>
        <a:srgbClr val="EDEBE3"/>
      </a:accent4>
      <a:accent5>
        <a:srgbClr val="000000"/>
      </a:accent5>
      <a:accent6>
        <a:srgbClr val="FFFFFF"/>
      </a:accent6>
      <a:hlink>
        <a:srgbClr val="F9466C"/>
      </a:hlink>
      <a:folHlink>
        <a:srgbClr val="07DBB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2020-06-03T18:33:09Z</dcterms:created>
  <dc:creator>Styrnol, Miriam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0x010100CFFB2645B4192C469F8306416C22C8A4</vt:lpwstr>
  </property>
</Properties>
</file>