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jasoV1A9ftV5LnNfodFOWcvsJi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https://educationendowmentfoundation.org.uk/education-evidence/teaching-learning-toolkit/aspiration-interventions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68" name="Google Shape;6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759125" y="1056400"/>
            <a:ext cx="10594675"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44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21" name="Google Shape;21;p3"/>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dk2"/>
            </a:gs>
            <a:gs pos="12000">
              <a:schemeClr val="dk2"/>
            </a:gs>
            <a:gs pos="89000">
              <a:schemeClr val="accent1"/>
            </a:gs>
            <a:gs pos="100000">
              <a:schemeClr val="accent1"/>
            </a:gs>
          </a:gsLst>
          <a:lin ang="0" scaled="0"/>
        </a:gradFill>
      </p:bgPr>
    </p:bg>
    <p:spTree>
      <p:nvGrpSpPr>
        <p:cNvPr id="22" name="Shape 22"/>
        <p:cNvGrpSpPr/>
        <p:nvPr/>
      </p:nvGrpSpPr>
      <p:grpSpPr>
        <a:xfrm>
          <a:off x="0" y="0"/>
          <a:ext cx="0" cy="0"/>
          <a:chOff x="0" y="0"/>
          <a:chExt cx="0" cy="0"/>
        </a:xfrm>
      </p:grpSpPr>
      <p:sp>
        <p:nvSpPr>
          <p:cNvPr id="23" name="Google Shape;23;p4"/>
          <p:cNvSpPr txBox="1"/>
          <p:nvPr>
            <p:ph type="ctrTitle"/>
          </p:nvPr>
        </p:nvSpPr>
        <p:spPr>
          <a:xfrm>
            <a:off x="759125" y="1122363"/>
            <a:ext cx="9908875"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Arial"/>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subTitle"/>
          </p:nvPr>
        </p:nvSpPr>
        <p:spPr>
          <a:xfrm>
            <a:off x="759125" y="3602038"/>
            <a:ext cx="9908875" cy="165576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2"/>
              </a:buClr>
              <a:buSzPts val="2400"/>
              <a:buNone/>
              <a:defRPr sz="2400">
                <a:solidFill>
                  <a:schemeClr val="l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4"/>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sz="1200">
                <a:solidFill>
                  <a:schemeClr val="lt2"/>
                </a:solidFill>
                <a:latin typeface="Arial"/>
                <a:ea typeface="Arial"/>
                <a:cs typeface="Arial"/>
                <a:sym typeface="Arial"/>
              </a:defRPr>
            </a:lvl1pPr>
            <a:lvl2pPr indent="0" lvl="1" marL="0" algn="r">
              <a:spcBef>
                <a:spcPts val="0"/>
              </a:spcBef>
              <a:buNone/>
              <a:defRPr sz="1200">
                <a:solidFill>
                  <a:schemeClr val="lt2"/>
                </a:solidFill>
                <a:latin typeface="Arial"/>
                <a:ea typeface="Arial"/>
                <a:cs typeface="Arial"/>
                <a:sym typeface="Arial"/>
              </a:defRPr>
            </a:lvl2pPr>
            <a:lvl3pPr indent="0" lvl="2" marL="0" algn="r">
              <a:spcBef>
                <a:spcPts val="0"/>
              </a:spcBef>
              <a:buNone/>
              <a:defRPr sz="1200">
                <a:solidFill>
                  <a:schemeClr val="lt2"/>
                </a:solidFill>
                <a:latin typeface="Arial"/>
                <a:ea typeface="Arial"/>
                <a:cs typeface="Arial"/>
                <a:sym typeface="Arial"/>
              </a:defRPr>
            </a:lvl3pPr>
            <a:lvl4pPr indent="0" lvl="3" marL="0" algn="r">
              <a:spcBef>
                <a:spcPts val="0"/>
              </a:spcBef>
              <a:buNone/>
              <a:defRPr sz="1200">
                <a:solidFill>
                  <a:schemeClr val="lt2"/>
                </a:solidFill>
                <a:latin typeface="Arial"/>
                <a:ea typeface="Arial"/>
                <a:cs typeface="Arial"/>
                <a:sym typeface="Arial"/>
              </a:defRPr>
            </a:lvl4pPr>
            <a:lvl5pPr indent="0" lvl="4" marL="0" algn="r">
              <a:spcBef>
                <a:spcPts val="0"/>
              </a:spcBef>
              <a:buNone/>
              <a:defRPr sz="1200">
                <a:solidFill>
                  <a:schemeClr val="lt2"/>
                </a:solidFill>
                <a:latin typeface="Arial"/>
                <a:ea typeface="Arial"/>
                <a:cs typeface="Arial"/>
                <a:sym typeface="Arial"/>
              </a:defRPr>
            </a:lvl5pPr>
            <a:lvl6pPr indent="0" lvl="5" marL="0" algn="r">
              <a:spcBef>
                <a:spcPts val="0"/>
              </a:spcBef>
              <a:buNone/>
              <a:defRPr sz="1200">
                <a:solidFill>
                  <a:schemeClr val="lt2"/>
                </a:solidFill>
                <a:latin typeface="Arial"/>
                <a:ea typeface="Arial"/>
                <a:cs typeface="Arial"/>
                <a:sym typeface="Arial"/>
              </a:defRPr>
            </a:lvl6pPr>
            <a:lvl7pPr indent="0" lvl="6" marL="0" algn="r">
              <a:spcBef>
                <a:spcPts val="0"/>
              </a:spcBef>
              <a:buNone/>
              <a:defRPr sz="1200">
                <a:solidFill>
                  <a:schemeClr val="lt2"/>
                </a:solidFill>
                <a:latin typeface="Arial"/>
                <a:ea typeface="Arial"/>
                <a:cs typeface="Arial"/>
                <a:sym typeface="Arial"/>
              </a:defRPr>
            </a:lvl7pPr>
            <a:lvl8pPr indent="0" lvl="7" marL="0" algn="r">
              <a:spcBef>
                <a:spcPts val="0"/>
              </a:spcBef>
              <a:buNone/>
              <a:defRPr sz="1200">
                <a:solidFill>
                  <a:schemeClr val="lt2"/>
                </a:solidFill>
                <a:latin typeface="Arial"/>
                <a:ea typeface="Arial"/>
                <a:cs typeface="Arial"/>
                <a:sym typeface="Arial"/>
              </a:defRPr>
            </a:lvl8pPr>
            <a:lvl9pPr indent="0" lvl="8" marL="0" algn="r">
              <a:spcBef>
                <a:spcPts val="0"/>
              </a:spcBef>
              <a:buNone/>
              <a:defRPr sz="1200">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drawing&#10;&#10;Description automatically generated" id="28" name="Google Shape;28;p4"/>
          <p:cNvPicPr preferRelativeResize="0"/>
          <p:nvPr/>
        </p:nvPicPr>
        <p:blipFill rotWithShape="1">
          <a:blip r:embed="rId2">
            <a:alphaModFix/>
          </a:blip>
          <a:srcRect b="0" l="0" r="0" t="0"/>
          <a:stretch/>
        </p:blipFill>
        <p:spPr>
          <a:xfrm>
            <a:off x="1" y="0"/>
            <a:ext cx="3581400" cy="107620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9" name="Shape 29"/>
        <p:cNvGrpSpPr/>
        <p:nvPr/>
      </p:nvGrpSpPr>
      <p:grpSpPr>
        <a:xfrm>
          <a:off x="0" y="0"/>
          <a:ext cx="0" cy="0"/>
          <a:chOff x="0" y="0"/>
          <a:chExt cx="0" cy="0"/>
        </a:xfrm>
      </p:grpSpPr>
      <p:sp>
        <p:nvSpPr>
          <p:cNvPr id="30" name="Google Shape;30;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2" name="Google Shape;32;p5"/>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5" name="Google Shape;35;p5"/>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759125" y="1825625"/>
            <a:ext cx="5260675"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43" name="Google Shape;43;p6"/>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1056400"/>
            <a:ext cx="10515600"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3" name="Google Shape;53;p7"/>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8"/>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9" name="Google Shape;59;p8"/>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9"/>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64" name="Google Shape;64;p9"/>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2"/>
              </a:buClr>
              <a:buSzPts val="4400"/>
              <a:buFont typeface="Arial"/>
              <a:buNone/>
              <a:defRPr b="0" i="0" sz="44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2"/>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200" u="none" cap="none" strike="noStrike">
                <a:solidFill>
                  <a:schemeClr val="dk2"/>
                </a:solidFill>
                <a:latin typeface="Arial"/>
                <a:ea typeface="Arial"/>
                <a:cs typeface="Arial"/>
                <a:sym typeface="Arial"/>
              </a:defRPr>
            </a:lvl1pPr>
            <a:lvl2pPr indent="0" lvl="1" marL="0" marR="0" rtl="0" algn="r">
              <a:spcBef>
                <a:spcPts val="0"/>
              </a:spcBef>
              <a:buNone/>
              <a:defRPr b="0" i="0" sz="1200" u="none" cap="none" strike="noStrike">
                <a:solidFill>
                  <a:schemeClr val="dk2"/>
                </a:solidFill>
                <a:latin typeface="Arial"/>
                <a:ea typeface="Arial"/>
                <a:cs typeface="Arial"/>
                <a:sym typeface="Arial"/>
              </a:defRPr>
            </a:lvl2pPr>
            <a:lvl3pPr indent="0" lvl="2" marL="0" marR="0" rtl="0" algn="r">
              <a:spcBef>
                <a:spcPts val="0"/>
              </a:spcBef>
              <a:buNone/>
              <a:defRPr b="0" i="0" sz="1200" u="none" cap="none" strike="noStrike">
                <a:solidFill>
                  <a:schemeClr val="dk2"/>
                </a:solidFill>
                <a:latin typeface="Arial"/>
                <a:ea typeface="Arial"/>
                <a:cs typeface="Arial"/>
                <a:sym typeface="Arial"/>
              </a:defRPr>
            </a:lvl3pPr>
            <a:lvl4pPr indent="0" lvl="3" marL="0" marR="0" rtl="0" algn="r">
              <a:spcBef>
                <a:spcPts val="0"/>
              </a:spcBef>
              <a:buNone/>
              <a:defRPr b="0" i="0" sz="1200" u="none" cap="none" strike="noStrike">
                <a:solidFill>
                  <a:schemeClr val="dk2"/>
                </a:solidFill>
                <a:latin typeface="Arial"/>
                <a:ea typeface="Arial"/>
                <a:cs typeface="Arial"/>
                <a:sym typeface="Arial"/>
              </a:defRPr>
            </a:lvl4pPr>
            <a:lvl5pPr indent="0" lvl="4" marL="0" marR="0" rtl="0" algn="r">
              <a:spcBef>
                <a:spcPts val="0"/>
              </a:spcBef>
              <a:buNone/>
              <a:defRPr b="0" i="0" sz="1200" u="none" cap="none" strike="noStrike">
                <a:solidFill>
                  <a:schemeClr val="dk2"/>
                </a:solidFill>
                <a:latin typeface="Arial"/>
                <a:ea typeface="Arial"/>
                <a:cs typeface="Arial"/>
                <a:sym typeface="Arial"/>
              </a:defRPr>
            </a:lvl5pPr>
            <a:lvl6pPr indent="0" lvl="5" marL="0" marR="0" rtl="0" algn="r">
              <a:spcBef>
                <a:spcPts val="0"/>
              </a:spcBef>
              <a:buNone/>
              <a:defRPr b="0" i="0" sz="1200" u="none" cap="none" strike="noStrike">
                <a:solidFill>
                  <a:schemeClr val="dk2"/>
                </a:solidFill>
                <a:latin typeface="Arial"/>
                <a:ea typeface="Arial"/>
                <a:cs typeface="Arial"/>
                <a:sym typeface="Arial"/>
              </a:defRPr>
            </a:lvl6pPr>
            <a:lvl7pPr indent="0" lvl="6" marL="0" marR="0" rtl="0" algn="r">
              <a:spcBef>
                <a:spcPts val="0"/>
              </a:spcBef>
              <a:buNone/>
              <a:defRPr b="0" i="0" sz="1200" u="none" cap="none" strike="noStrike">
                <a:solidFill>
                  <a:schemeClr val="dk2"/>
                </a:solidFill>
                <a:latin typeface="Arial"/>
                <a:ea typeface="Arial"/>
                <a:cs typeface="Arial"/>
                <a:sym typeface="Arial"/>
              </a:defRPr>
            </a:lvl7pPr>
            <a:lvl8pPr indent="0" lvl="7" marL="0" marR="0" rtl="0" algn="r">
              <a:spcBef>
                <a:spcPts val="0"/>
              </a:spcBef>
              <a:buNone/>
              <a:defRPr b="0" i="0" sz="1200" u="none" cap="none" strike="noStrike">
                <a:solidFill>
                  <a:schemeClr val="dk2"/>
                </a:solidFill>
                <a:latin typeface="Arial"/>
                <a:ea typeface="Arial"/>
                <a:cs typeface="Arial"/>
                <a:sym typeface="Arial"/>
              </a:defRPr>
            </a:lvl8pPr>
            <a:lvl9pPr indent="0" lvl="8" marL="0" marR="0" rtl="0" algn="r">
              <a:spcBef>
                <a:spcPts val="0"/>
              </a:spcBef>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grpSp>
        <p:nvGrpSpPr>
          <p:cNvPr id="70" name="Google Shape;70;p1"/>
          <p:cNvGrpSpPr/>
          <p:nvPr/>
        </p:nvGrpSpPr>
        <p:grpSpPr>
          <a:xfrm>
            <a:off x="422024" y="941375"/>
            <a:ext cx="11453319" cy="5790773"/>
            <a:chOff x="1121277" y="476532"/>
            <a:chExt cx="9411882" cy="6136244"/>
          </a:xfrm>
        </p:grpSpPr>
        <p:sp>
          <p:nvSpPr>
            <p:cNvPr id="71" name="Google Shape;71;p1"/>
            <p:cNvSpPr/>
            <p:nvPr/>
          </p:nvSpPr>
          <p:spPr>
            <a:xfrm>
              <a:off x="1130835" y="491771"/>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100">
                  <a:solidFill>
                    <a:schemeClr val="lt1"/>
                  </a:solidFill>
                  <a:latin typeface="Arial"/>
                  <a:ea typeface="Arial"/>
                  <a:cs typeface="Arial"/>
                  <a:sym typeface="Arial"/>
                </a:rPr>
                <a:t>1</a:t>
              </a:r>
              <a:endParaRPr/>
            </a:p>
          </p:txBody>
        </p:sp>
        <p:sp>
          <p:nvSpPr>
            <p:cNvPr id="72" name="Google Shape;72;p1"/>
            <p:cNvSpPr/>
            <p:nvPr/>
          </p:nvSpPr>
          <p:spPr>
            <a:xfrm>
              <a:off x="1130835" y="1127417"/>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00">
                  <a:solidFill>
                    <a:schemeClr val="lt1"/>
                  </a:solidFill>
                  <a:latin typeface="Arial"/>
                  <a:ea typeface="Arial"/>
                  <a:cs typeface="Arial"/>
                  <a:sym typeface="Arial"/>
                </a:rPr>
                <a:t>2</a:t>
              </a:r>
              <a:endParaRPr sz="1100">
                <a:solidFill>
                  <a:schemeClr val="lt1"/>
                </a:solidFill>
                <a:latin typeface="Arial"/>
                <a:ea typeface="Arial"/>
                <a:cs typeface="Arial"/>
                <a:sym typeface="Arial"/>
              </a:endParaRPr>
            </a:p>
          </p:txBody>
        </p:sp>
        <p:sp>
          <p:nvSpPr>
            <p:cNvPr id="73" name="Google Shape;73;p1"/>
            <p:cNvSpPr/>
            <p:nvPr/>
          </p:nvSpPr>
          <p:spPr>
            <a:xfrm>
              <a:off x="1130835" y="1679788"/>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7</a:t>
              </a:r>
              <a:endParaRPr/>
            </a:p>
          </p:txBody>
        </p:sp>
        <p:sp>
          <p:nvSpPr>
            <p:cNvPr id="74" name="Google Shape;74;p1"/>
            <p:cNvSpPr/>
            <p:nvPr/>
          </p:nvSpPr>
          <p:spPr>
            <a:xfrm>
              <a:off x="2905659" y="1687511"/>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5</a:t>
              </a:r>
              <a:endParaRPr/>
            </a:p>
          </p:txBody>
        </p:sp>
        <p:sp>
          <p:nvSpPr>
            <p:cNvPr id="75" name="Google Shape;75;p1"/>
            <p:cNvSpPr/>
            <p:nvPr/>
          </p:nvSpPr>
          <p:spPr>
            <a:xfrm>
              <a:off x="4982108" y="1696041"/>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6</a:t>
              </a:r>
              <a:endParaRPr/>
            </a:p>
          </p:txBody>
        </p:sp>
        <p:sp>
          <p:nvSpPr>
            <p:cNvPr id="76" name="Google Shape;76;p1"/>
            <p:cNvSpPr/>
            <p:nvPr/>
          </p:nvSpPr>
          <p:spPr>
            <a:xfrm>
              <a:off x="7085008" y="1687511"/>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3</a:t>
              </a:r>
              <a:endParaRPr/>
            </a:p>
          </p:txBody>
        </p:sp>
        <p:sp>
          <p:nvSpPr>
            <p:cNvPr id="77" name="Google Shape;77;p1"/>
            <p:cNvSpPr/>
            <p:nvPr/>
          </p:nvSpPr>
          <p:spPr>
            <a:xfrm>
              <a:off x="9046351" y="1687246"/>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4</a:t>
              </a:r>
              <a:endParaRPr/>
            </a:p>
          </p:txBody>
        </p:sp>
        <p:sp>
          <p:nvSpPr>
            <p:cNvPr id="78" name="Google Shape;78;p1"/>
            <p:cNvSpPr/>
            <p:nvPr/>
          </p:nvSpPr>
          <p:spPr>
            <a:xfrm>
              <a:off x="1135844" y="5863156"/>
              <a:ext cx="192600" cy="16530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8</a:t>
              </a:r>
              <a:endParaRPr/>
            </a:p>
          </p:txBody>
        </p:sp>
        <p:grpSp>
          <p:nvGrpSpPr>
            <p:cNvPr id="79" name="Google Shape;79;p1"/>
            <p:cNvGrpSpPr/>
            <p:nvPr/>
          </p:nvGrpSpPr>
          <p:grpSpPr>
            <a:xfrm>
              <a:off x="1121277" y="476532"/>
              <a:ext cx="9411882" cy="6136244"/>
              <a:chOff x="1167524" y="729981"/>
              <a:chExt cx="9411882" cy="6136244"/>
            </a:xfrm>
          </p:grpSpPr>
          <p:grpSp>
            <p:nvGrpSpPr>
              <p:cNvPr id="80" name="Google Shape;80;p1"/>
              <p:cNvGrpSpPr/>
              <p:nvPr/>
            </p:nvGrpSpPr>
            <p:grpSpPr>
              <a:xfrm>
                <a:off x="1167524" y="729981"/>
                <a:ext cx="9404292" cy="6128065"/>
                <a:chOff x="1393792" y="729981"/>
                <a:chExt cx="9404292" cy="6128065"/>
              </a:xfrm>
            </p:grpSpPr>
            <p:sp>
              <p:nvSpPr>
                <p:cNvPr id="81" name="Google Shape;81;p1"/>
                <p:cNvSpPr/>
                <p:nvPr/>
              </p:nvSpPr>
              <p:spPr>
                <a:xfrm>
                  <a:off x="1403350" y="1372669"/>
                  <a:ext cx="13971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Aims</a:t>
                  </a:r>
                  <a:endParaRPr/>
                </a:p>
              </p:txBody>
            </p:sp>
            <p:sp>
              <p:nvSpPr>
                <p:cNvPr id="82" name="Google Shape;82;p1"/>
                <p:cNvSpPr/>
                <p:nvPr/>
              </p:nvSpPr>
              <p:spPr>
                <a:xfrm>
                  <a:off x="1403350" y="745220"/>
                  <a:ext cx="13971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Situation</a:t>
                  </a:r>
                  <a:endParaRPr/>
                </a:p>
              </p:txBody>
            </p:sp>
            <p:sp>
              <p:nvSpPr>
                <p:cNvPr id="83" name="Google Shape;83;p1"/>
                <p:cNvSpPr/>
                <p:nvPr/>
              </p:nvSpPr>
              <p:spPr>
                <a:xfrm>
                  <a:off x="1403350" y="1940960"/>
                  <a:ext cx="13971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Inputs</a:t>
                  </a:r>
                  <a:endParaRPr/>
                </a:p>
              </p:txBody>
            </p:sp>
            <p:sp>
              <p:nvSpPr>
                <p:cNvPr id="84" name="Google Shape;84;p1"/>
                <p:cNvSpPr/>
                <p:nvPr/>
              </p:nvSpPr>
              <p:spPr>
                <a:xfrm>
                  <a:off x="3178174" y="1940960"/>
                  <a:ext cx="16986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Activities</a:t>
                  </a:r>
                  <a:endParaRPr/>
                </a:p>
              </p:txBody>
            </p:sp>
            <p:sp>
              <p:nvSpPr>
                <p:cNvPr id="85" name="Google Shape;85;p1"/>
                <p:cNvSpPr/>
                <p:nvPr/>
              </p:nvSpPr>
              <p:spPr>
                <a:xfrm>
                  <a:off x="9304217" y="1940961"/>
                  <a:ext cx="14844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Impact</a:t>
                  </a:r>
                  <a:endParaRPr/>
                </a:p>
              </p:txBody>
            </p:sp>
            <p:sp>
              <p:nvSpPr>
                <p:cNvPr id="86" name="Google Shape;86;p1"/>
                <p:cNvSpPr/>
                <p:nvPr/>
              </p:nvSpPr>
              <p:spPr>
                <a:xfrm>
                  <a:off x="5246688" y="1940960"/>
                  <a:ext cx="16956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Outputs</a:t>
                  </a:r>
                  <a:endParaRPr/>
                </a:p>
              </p:txBody>
            </p:sp>
            <p:sp>
              <p:nvSpPr>
                <p:cNvPr id="87" name="Google Shape;87;p1"/>
                <p:cNvSpPr/>
                <p:nvPr/>
              </p:nvSpPr>
              <p:spPr>
                <a:xfrm>
                  <a:off x="7357523" y="1940960"/>
                  <a:ext cx="1698600" cy="4932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Outcomes</a:t>
                  </a:r>
                  <a:endParaRPr/>
                </a:p>
              </p:txBody>
            </p:sp>
            <p:sp>
              <p:nvSpPr>
                <p:cNvPr id="88" name="Google Shape;88;p1"/>
                <p:cNvSpPr/>
                <p:nvPr/>
              </p:nvSpPr>
              <p:spPr>
                <a:xfrm>
                  <a:off x="2949574" y="729981"/>
                  <a:ext cx="7839000" cy="565500"/>
                </a:xfrm>
                <a:prstGeom prst="rect">
                  <a:avLst/>
                </a:prstGeom>
                <a:noFill/>
                <a:ln cap="flat" cmpd="sng" w="12700">
                  <a:solidFill>
                    <a:srgbClr val="5D6C78"/>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000" u="none" cap="none" strike="noStrike">
                      <a:solidFill>
                        <a:srgbClr val="5D6C78"/>
                      </a:solidFill>
                      <a:latin typeface="Arial"/>
                      <a:ea typeface="Arial"/>
                      <a:cs typeface="Arial"/>
                      <a:sym typeface="Arial"/>
                    </a:rPr>
                    <a:t>Some young people do not consider Higher Education (HE) an option for their future. This can be due to beliefs that HE is ‘not something for them’ or that they do not have the required grades or funding for HE. These beliefs and limited awareness around HE options may impede pupils’ aspirations when it comes to making decisions about their future. Equally, pupils may need support to acquire the skills and knowledge to achieve their aspirations.</a:t>
                  </a:r>
                  <a:endParaRPr sz="1000">
                    <a:solidFill>
                      <a:schemeClr val="accent3"/>
                    </a:solidFill>
                    <a:latin typeface="Arial"/>
                    <a:ea typeface="Arial"/>
                    <a:cs typeface="Arial"/>
                    <a:sym typeface="Arial"/>
                  </a:endParaRPr>
                </a:p>
              </p:txBody>
            </p:sp>
            <p:sp>
              <p:nvSpPr>
                <p:cNvPr id="89" name="Google Shape;89;p1"/>
                <p:cNvSpPr/>
                <p:nvPr/>
              </p:nvSpPr>
              <p:spPr>
                <a:xfrm>
                  <a:off x="2949574" y="1390649"/>
                  <a:ext cx="7839000" cy="4932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1000">
                      <a:solidFill>
                        <a:srgbClr val="5D6C78"/>
                      </a:solidFill>
                      <a:latin typeface="Arial"/>
                      <a:ea typeface="Arial"/>
                      <a:cs typeface="Arial"/>
                      <a:sym typeface="Arial"/>
                    </a:rPr>
                    <a:t>Th</a:t>
                  </a:r>
                  <a:r>
                    <a:rPr lang="en-GB" sz="1000">
                      <a:solidFill>
                        <a:srgbClr val="5D6C78"/>
                      </a:solidFill>
                    </a:rPr>
                    <a:t>is Progressive</a:t>
                  </a:r>
                  <a:r>
                    <a:rPr lang="en-GB" sz="1000">
                      <a:solidFill>
                        <a:srgbClr val="5D6C78"/>
                      </a:solidFill>
                      <a:latin typeface="Arial"/>
                      <a:ea typeface="Arial"/>
                      <a:cs typeface="Arial"/>
                      <a:sym typeface="Arial"/>
                    </a:rPr>
                    <a:t> Programme has three key aims: 1) Raise aspirations and normalise the idea of going to HE, 2) Encourage selected students to start thinking about their future goals, 3) Help students build up skills, such as communication, teamwork, and leadership, to support them in their school careers and beyond.</a:t>
                  </a:r>
                  <a:endParaRPr/>
                </a:p>
              </p:txBody>
            </p:sp>
            <p:sp>
              <p:nvSpPr>
                <p:cNvPr id="90" name="Google Shape;90;p1"/>
                <p:cNvSpPr/>
                <p:nvPr/>
              </p:nvSpPr>
              <p:spPr>
                <a:xfrm>
                  <a:off x="2932634" y="6108046"/>
                  <a:ext cx="7856100" cy="7500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1" name="Google Shape;91;p1"/>
                <p:cNvSpPr/>
                <p:nvPr/>
              </p:nvSpPr>
              <p:spPr>
                <a:xfrm>
                  <a:off x="7340584" y="2496517"/>
                  <a:ext cx="3457500" cy="245700"/>
                </a:xfrm>
                <a:prstGeom prst="rect">
                  <a:avLst/>
                </a:prstGeom>
                <a:solidFill>
                  <a:srgbClr val="FA5B68"/>
                </a:solidFill>
                <a:ln cap="flat" cmpd="sng" w="12700">
                  <a:solidFill>
                    <a:srgbClr val="FA5B6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Impact</a:t>
                  </a:r>
                  <a:endParaRPr/>
                </a:p>
              </p:txBody>
            </p:sp>
            <p:sp>
              <p:nvSpPr>
                <p:cNvPr id="92" name="Google Shape;92;p1"/>
                <p:cNvSpPr/>
                <p:nvPr/>
              </p:nvSpPr>
              <p:spPr>
                <a:xfrm>
                  <a:off x="1393793" y="2496518"/>
                  <a:ext cx="5551500" cy="225900"/>
                </a:xfrm>
                <a:prstGeom prst="rect">
                  <a:avLst/>
                </a:prstGeom>
                <a:solidFill>
                  <a:srgbClr val="004A82"/>
                </a:solidFill>
                <a:ln cap="flat" cmpd="sng" w="12700">
                  <a:solidFill>
                    <a:srgbClr val="004A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Process</a:t>
                  </a:r>
                  <a:endParaRPr/>
                </a:p>
              </p:txBody>
            </p:sp>
            <p:sp>
              <p:nvSpPr>
                <p:cNvPr id="93" name="Google Shape;93;p1"/>
                <p:cNvSpPr/>
                <p:nvPr/>
              </p:nvSpPr>
              <p:spPr>
                <a:xfrm>
                  <a:off x="1393792" y="6108046"/>
                  <a:ext cx="1380000" cy="742500"/>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600">
                      <a:solidFill>
                        <a:schemeClr val="lt1"/>
                      </a:solidFill>
                      <a:latin typeface="Arial"/>
                      <a:ea typeface="Arial"/>
                      <a:cs typeface="Arial"/>
                      <a:sym typeface="Arial"/>
                    </a:rPr>
                    <a:t>Rationale &amp; Assumptions</a:t>
                  </a:r>
                  <a:endParaRPr/>
                </a:p>
              </p:txBody>
            </p:sp>
            <p:sp>
              <p:nvSpPr>
                <p:cNvPr id="94" name="Google Shape;94;p1"/>
                <p:cNvSpPr/>
                <p:nvPr/>
              </p:nvSpPr>
              <p:spPr>
                <a:xfrm>
                  <a:off x="1393793" y="2821341"/>
                  <a:ext cx="13800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5" name="Google Shape;95;p1"/>
                <p:cNvSpPr/>
                <p:nvPr/>
              </p:nvSpPr>
              <p:spPr>
                <a:xfrm>
                  <a:off x="3178174" y="2821341"/>
                  <a:ext cx="16986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6" name="Google Shape;96;p1"/>
                <p:cNvSpPr/>
                <p:nvPr/>
              </p:nvSpPr>
              <p:spPr>
                <a:xfrm>
                  <a:off x="5243542" y="2821341"/>
                  <a:ext cx="16986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7" name="Google Shape;97;p1"/>
                <p:cNvSpPr/>
                <p:nvPr/>
              </p:nvSpPr>
              <p:spPr>
                <a:xfrm>
                  <a:off x="7373428" y="2821341"/>
                  <a:ext cx="16986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8" name="Google Shape;98;p1"/>
                <p:cNvSpPr/>
                <p:nvPr/>
              </p:nvSpPr>
              <p:spPr>
                <a:xfrm>
                  <a:off x="1393792" y="2821341"/>
                  <a:ext cx="13800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9" name="Google Shape;99;p1"/>
                <p:cNvSpPr/>
                <p:nvPr/>
              </p:nvSpPr>
              <p:spPr>
                <a:xfrm>
                  <a:off x="9318865" y="2841367"/>
                  <a:ext cx="1469700" cy="3187800"/>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00" name="Google Shape;100;p1"/>
                <p:cNvCxnSpPr/>
                <p:nvPr/>
              </p:nvCxnSpPr>
              <p:spPr>
                <a:xfrm>
                  <a:off x="2800350" y="4423884"/>
                  <a:ext cx="38730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101" name="Google Shape;101;p1"/>
                <p:cNvCxnSpPr>
                  <a:endCxn id="96" idx="1"/>
                </p:cNvCxnSpPr>
                <p:nvPr/>
              </p:nvCxnSpPr>
              <p:spPr>
                <a:xfrm flipH="1" rot="10800000">
                  <a:off x="4876942" y="4415241"/>
                  <a:ext cx="366600" cy="8700"/>
                </a:xfrm>
                <a:prstGeom prst="straightConnector1">
                  <a:avLst/>
                </a:prstGeom>
                <a:noFill/>
                <a:ln cap="flat" cmpd="sng" w="9525">
                  <a:solidFill>
                    <a:schemeClr val="accent5"/>
                  </a:solidFill>
                  <a:prstDash val="solid"/>
                  <a:miter lim="800000"/>
                  <a:headEnd len="sm" w="sm" type="none"/>
                  <a:tailEnd len="med" w="med" type="triangle"/>
                </a:ln>
              </p:spPr>
            </p:cxnSp>
            <p:cxnSp>
              <p:nvCxnSpPr>
                <p:cNvPr id="102" name="Google Shape;102;p1"/>
                <p:cNvCxnSpPr/>
                <p:nvPr/>
              </p:nvCxnSpPr>
              <p:spPr>
                <a:xfrm>
                  <a:off x="6970173" y="4423884"/>
                  <a:ext cx="38730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103" name="Google Shape;103;p1"/>
                <p:cNvCxnSpPr/>
                <p:nvPr/>
              </p:nvCxnSpPr>
              <p:spPr>
                <a:xfrm>
                  <a:off x="9073688" y="4423884"/>
                  <a:ext cx="230400" cy="0"/>
                </a:xfrm>
                <a:prstGeom prst="straightConnector1">
                  <a:avLst/>
                </a:prstGeom>
                <a:noFill/>
                <a:ln cap="flat" cmpd="sng" w="9525">
                  <a:solidFill>
                    <a:schemeClr val="accent5"/>
                  </a:solidFill>
                  <a:prstDash val="solid"/>
                  <a:miter lim="800000"/>
                  <a:headEnd len="sm" w="sm" type="none"/>
                  <a:tailEnd len="med" w="med" type="triangle"/>
                </a:ln>
              </p:spPr>
            </p:cxnSp>
          </p:grpSp>
          <p:sp>
            <p:nvSpPr>
              <p:cNvPr id="104" name="Google Shape;104;p1"/>
              <p:cNvSpPr txBox="1"/>
              <p:nvPr/>
            </p:nvSpPr>
            <p:spPr>
              <a:xfrm>
                <a:off x="5018735" y="2925846"/>
                <a:ext cx="1747200" cy="30330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10 schools involved (5 per Outreach Officer)</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Attendance at each session in # of students – targets include:</a:t>
                </a:r>
                <a:endParaRPr/>
              </a:p>
              <a:p>
                <a:pPr indent="-179387" lvl="1" marL="358775" marR="0" rtl="0" algn="l">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Year 7:  whole year groups</a:t>
                </a:r>
                <a:endParaRPr/>
              </a:p>
              <a:p>
                <a:pPr indent="-179387" lvl="1" marL="358775" marR="0" rtl="0" algn="l">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Years 8-11: cohorts of 40 eligible students identified; expected attrition up to 25%</a:t>
                </a:r>
                <a:endParaRPr/>
              </a:p>
              <a:p>
                <a:pPr indent="-171450" lvl="0" marL="171450" marR="0" rtl="0" algn="l">
                  <a:lnSpc>
                    <a:spcPct val="100000"/>
                  </a:lnSpc>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Breakdown of students meeting eligibility criteria</a:t>
                </a:r>
                <a:endParaRPr/>
              </a:p>
              <a:p>
                <a:pPr indent="-171450" lvl="0" marL="171450" marR="0" rtl="0" algn="l">
                  <a:lnSpc>
                    <a:spcPct val="100000"/>
                  </a:lnSpc>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Feedback surveys</a:t>
                </a:r>
                <a:endParaRPr/>
              </a:p>
              <a:p>
                <a:pPr indent="-107950" lvl="0" marL="17145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000">
                  <a:solidFill>
                    <a:schemeClr val="dk1"/>
                  </a:solidFill>
                  <a:latin typeface="Arial"/>
                  <a:ea typeface="Arial"/>
                  <a:cs typeface="Arial"/>
                  <a:sym typeface="Arial"/>
                </a:endParaRPr>
              </a:p>
              <a:p>
                <a:pPr indent="-222250" lvl="0" marL="285750" marR="0" rtl="0" algn="l">
                  <a:spcBef>
                    <a:spcPts val="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105" name="Google Shape;105;p1"/>
              <p:cNvSpPr txBox="1"/>
              <p:nvPr/>
            </p:nvSpPr>
            <p:spPr>
              <a:xfrm>
                <a:off x="2972187" y="2916049"/>
                <a:ext cx="1706400" cy="3359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000">
                    <a:solidFill>
                      <a:srgbClr val="5D6C78"/>
                    </a:solidFill>
                    <a:latin typeface="Arial"/>
                    <a:ea typeface="Arial"/>
                    <a:cs typeface="Arial"/>
                    <a:sym typeface="Arial"/>
                  </a:rPr>
                  <a:t>Universal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Year 7 – 1hr session introducing HE/university</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rPr b="1" lang="en-GB" sz="1000">
                    <a:solidFill>
                      <a:srgbClr val="5D6C78"/>
                    </a:solidFill>
                    <a:latin typeface="Arial"/>
                    <a:ea typeface="Arial"/>
                    <a:cs typeface="Arial"/>
                    <a:sym typeface="Arial"/>
                  </a:rPr>
                  <a:t>Targeted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Year 8/9 (tailored to school):</a:t>
                </a:r>
                <a:endParaRPr/>
              </a:p>
              <a:p>
                <a:pPr indent="-174625" lvl="1" marL="357188" marR="0" rtl="0" algn="l">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4hr campus visit  </a:t>
                </a:r>
                <a:endParaRPr/>
              </a:p>
              <a:p>
                <a:pPr indent="-174625" lvl="1" marL="357188" marR="0" rtl="0" algn="l">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1hr interactive workshop on GCSE and choices related to HE/careers</a:t>
                </a:r>
                <a:endParaRPr/>
              </a:p>
              <a:p>
                <a:pPr indent="-174625" lvl="1" marL="357188" marR="0" rtl="0" algn="l">
                  <a:spcBef>
                    <a:spcPts val="0"/>
                  </a:spcBef>
                  <a:spcAft>
                    <a:spcPts val="0"/>
                  </a:spcAft>
                  <a:buClr>
                    <a:srgbClr val="5D6C78"/>
                  </a:buClr>
                  <a:buSzPts val="1000"/>
                  <a:buFont typeface="Arial"/>
                  <a:buChar char="•"/>
                </a:pPr>
                <a:r>
                  <a:rPr b="0" i="0" lang="en-GB" sz="1000" u="none" cap="none" strike="noStrike">
                    <a:solidFill>
                      <a:srgbClr val="5D6C78"/>
                    </a:solidFill>
                    <a:latin typeface="Arial"/>
                    <a:ea typeface="Arial"/>
                    <a:cs typeface="Arial"/>
                    <a:sym typeface="Arial"/>
                  </a:rPr>
                  <a:t>Virtual parents evening</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Year 10 – 1hr interactive workshop on employability skills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Year 11 – 1hr interactive workshop on study and exam skills</a:t>
                </a:r>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000">
                  <a:solidFill>
                    <a:schemeClr val="dk1"/>
                  </a:solidFill>
                  <a:latin typeface="Arial"/>
                  <a:ea typeface="Arial"/>
                  <a:cs typeface="Arial"/>
                  <a:sym typeface="Arial"/>
                </a:endParaRPr>
              </a:p>
            </p:txBody>
          </p:sp>
          <p:sp>
            <p:nvSpPr>
              <p:cNvPr id="106" name="Google Shape;106;p1"/>
              <p:cNvSpPr txBox="1"/>
              <p:nvPr/>
            </p:nvSpPr>
            <p:spPr>
              <a:xfrm>
                <a:off x="7157916" y="2925846"/>
                <a:ext cx="1674300" cy="33600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knowledge and awareness of HE options, including types of courses, entry requirements, and  funding options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knowledge and awareness of campus life</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employability skills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study and exam skills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confidence</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motivation</a:t>
                </a:r>
                <a:endParaRPr/>
              </a:p>
              <a:p>
                <a:pPr indent="-107950" lvl="0" marL="171450" marR="0" rtl="0" algn="l">
                  <a:spcBef>
                    <a:spcPts val="0"/>
                  </a:spcBef>
                  <a:spcAft>
                    <a:spcPts val="0"/>
                  </a:spcAft>
                  <a:buClr>
                    <a:schemeClr val="dk1"/>
                  </a:buClr>
                  <a:buSzPts val="1000"/>
                  <a:buFont typeface="Arial"/>
                  <a:buNone/>
                </a:pPr>
                <a:r>
                  <a:t/>
                </a:r>
                <a:endParaRPr sz="1000">
                  <a:solidFill>
                    <a:srgbClr val="5D6C78"/>
                  </a:solidFill>
                  <a:latin typeface="Arial"/>
                  <a:ea typeface="Arial"/>
                  <a:cs typeface="Arial"/>
                  <a:sym typeface="Arial"/>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parental support relating to HE decisions</a:t>
                </a:r>
                <a:endParaRPr/>
              </a:p>
              <a:p>
                <a:pPr indent="0" lvl="0" marL="0" marR="0" rtl="0" algn="l">
                  <a:spcBef>
                    <a:spcPts val="0"/>
                  </a:spcBef>
                  <a:spcAft>
                    <a:spcPts val="0"/>
                  </a:spcAft>
                  <a:buNone/>
                </a:pPr>
                <a:r>
                  <a:t/>
                </a:r>
                <a:endParaRPr sz="1000">
                  <a:solidFill>
                    <a:srgbClr val="5D6C78"/>
                  </a:solidFill>
                  <a:latin typeface="Arial"/>
                  <a:ea typeface="Arial"/>
                  <a:cs typeface="Arial"/>
                  <a:sym typeface="Arial"/>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rPr>
                  <a:t>HEP</a:t>
                </a:r>
                <a:r>
                  <a:rPr lang="en-GB" sz="1000">
                    <a:solidFill>
                      <a:srgbClr val="5D6C78"/>
                    </a:solidFill>
                    <a:latin typeface="Arial"/>
                    <a:ea typeface="Arial"/>
                    <a:cs typeface="Arial"/>
                    <a:sym typeface="Arial"/>
                  </a:rPr>
                  <a:t> meets APP targets</a:t>
                </a:r>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000">
                  <a:solidFill>
                    <a:schemeClr val="dk1"/>
                  </a:solidFill>
                  <a:latin typeface="Arial"/>
                  <a:ea typeface="Arial"/>
                  <a:cs typeface="Arial"/>
                  <a:sym typeface="Arial"/>
                </a:endParaRPr>
              </a:p>
            </p:txBody>
          </p:sp>
          <p:sp>
            <p:nvSpPr>
              <p:cNvPr id="107" name="Google Shape;107;p1"/>
              <p:cNvSpPr txBox="1"/>
              <p:nvPr/>
            </p:nvSpPr>
            <p:spPr>
              <a:xfrm>
                <a:off x="9092598" y="2948066"/>
                <a:ext cx="1479300" cy="9132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attainment at individual pupil level and school level</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Reduced attainment gap</a:t>
                </a:r>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p:txBody>
          </p:sp>
          <p:sp>
            <p:nvSpPr>
              <p:cNvPr id="108" name="Google Shape;108;p1"/>
              <p:cNvSpPr txBox="1"/>
              <p:nvPr/>
            </p:nvSpPr>
            <p:spPr>
              <a:xfrm>
                <a:off x="2723306" y="6116225"/>
                <a:ext cx="7856100" cy="750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000">
                    <a:solidFill>
                      <a:srgbClr val="5D6C78"/>
                    </a:solidFill>
                    <a:latin typeface="Arial"/>
                    <a:ea typeface="Arial"/>
                    <a:cs typeface="Arial"/>
                    <a:sym typeface="Arial"/>
                  </a:rPr>
                  <a:t>Rationale</a:t>
                </a:r>
                <a:r>
                  <a:rPr lang="en-GB" sz="1000">
                    <a:solidFill>
                      <a:srgbClr val="5D6C78"/>
                    </a:solidFill>
                    <a:latin typeface="Arial"/>
                    <a:ea typeface="Arial"/>
                    <a:cs typeface="Arial"/>
                    <a:sym typeface="Arial"/>
                  </a:rPr>
                  <a:t>: Raising aspirations is often believed to incentivise improved attainment, however the evidence base on this is generally weak (EEF Toolkit).</a:t>
                </a:r>
                <a:endParaRPr/>
              </a:p>
              <a:p>
                <a:pPr indent="0" lvl="0" marL="0" marR="0" rtl="0" algn="l">
                  <a:spcBef>
                    <a:spcPts val="0"/>
                  </a:spcBef>
                  <a:spcAft>
                    <a:spcPts val="0"/>
                  </a:spcAft>
                  <a:buNone/>
                </a:pPr>
                <a:r>
                  <a:rPr b="1" lang="en-GB" sz="1000">
                    <a:solidFill>
                      <a:srgbClr val="5D6C78"/>
                    </a:solidFill>
                    <a:latin typeface="Arial"/>
                    <a:ea typeface="Arial"/>
                    <a:cs typeface="Arial"/>
                    <a:sym typeface="Arial"/>
                  </a:rPr>
                  <a:t>Assumptions</a:t>
                </a:r>
                <a:r>
                  <a:rPr lang="en-GB" sz="1000">
                    <a:solidFill>
                      <a:srgbClr val="5D6C78"/>
                    </a:solidFill>
                    <a:latin typeface="Arial"/>
                    <a:ea typeface="Arial"/>
                    <a:cs typeface="Arial"/>
                    <a:sym typeface="Arial"/>
                  </a:rPr>
                  <a:t>: Relationships with schools are strong and translate into good buy-in; The eligibility criteria identifies the students most likely to benefit; Schools are able to identify students who meet the eligibility criteria; Students receive the full programme; The programme is responsive to diverse attitudes/beliefs and provides knowledge/skills to progress towards their aspirations rather than change them; Improved knowledge, confidence and motivation translates into improved attainment. </a:t>
                </a:r>
                <a:endParaRPr/>
              </a:p>
            </p:txBody>
          </p:sp>
          <p:sp>
            <p:nvSpPr>
              <p:cNvPr id="109" name="Google Shape;109;p1"/>
              <p:cNvSpPr txBox="1"/>
              <p:nvPr/>
            </p:nvSpPr>
            <p:spPr>
              <a:xfrm>
                <a:off x="1178280" y="2916049"/>
                <a:ext cx="1362600" cy="3196800"/>
              </a:xfrm>
              <a:prstGeom prst="rect">
                <a:avLst/>
              </a:prstGeom>
              <a:noFill/>
              <a:ln>
                <a:noFill/>
              </a:ln>
            </p:spPr>
            <p:txBody>
              <a:bodyPr anchorCtr="0" anchor="t" bIns="45700" lIns="91425" spcFirstLastPara="1" rIns="91425" wrap="square" tIns="45700">
                <a:spAutoFit/>
              </a:bodyPr>
              <a:lstStyle/>
              <a:p>
                <a:pPr indent="-168275" lvl="0" marL="171450" marR="0" rtl="0" algn="l">
                  <a:spcBef>
                    <a:spcPts val="0"/>
                  </a:spcBef>
                  <a:spcAft>
                    <a:spcPts val="0"/>
                  </a:spcAft>
                  <a:buClr>
                    <a:srgbClr val="5D6C78"/>
                  </a:buClr>
                  <a:buSzPts val="950"/>
                  <a:buFont typeface="Arial"/>
                  <a:buChar char="•"/>
                </a:pPr>
                <a:r>
                  <a:rPr lang="en-GB" sz="950">
                    <a:solidFill>
                      <a:srgbClr val="5D6C78"/>
                    </a:solidFill>
                    <a:latin typeface="Arial"/>
                    <a:ea typeface="Arial"/>
                    <a:cs typeface="Arial"/>
                    <a:sym typeface="Arial"/>
                  </a:rPr>
                  <a:t>2 Outreach Officers from the Student Recruitment and Outreach (SRO) team</a:t>
                </a:r>
                <a:endParaRPr sz="950"/>
              </a:p>
              <a:p>
                <a:pPr indent="-168275" lvl="0" marL="171450" marR="0" rtl="0" algn="l">
                  <a:spcBef>
                    <a:spcPts val="0"/>
                  </a:spcBef>
                  <a:spcAft>
                    <a:spcPts val="0"/>
                  </a:spcAft>
                  <a:buClr>
                    <a:srgbClr val="5D6C78"/>
                  </a:buClr>
                  <a:buSzPts val="950"/>
                  <a:buFont typeface="Arial"/>
                  <a:buChar char="•"/>
                </a:pPr>
                <a:r>
                  <a:rPr lang="en-GB" sz="950">
                    <a:solidFill>
                      <a:srgbClr val="5D6C78"/>
                    </a:solidFill>
                    <a:latin typeface="Arial"/>
                    <a:ea typeface="Arial"/>
                    <a:cs typeface="Arial"/>
                    <a:sym typeface="Arial"/>
                  </a:rPr>
                  <a:t>Existing relationships with schools</a:t>
                </a:r>
                <a:endParaRPr sz="950"/>
              </a:p>
              <a:p>
                <a:pPr indent="-168275" lvl="0" marL="171450" marR="0" rtl="0" algn="l">
                  <a:spcBef>
                    <a:spcPts val="0"/>
                  </a:spcBef>
                  <a:spcAft>
                    <a:spcPts val="0"/>
                  </a:spcAft>
                  <a:buClr>
                    <a:srgbClr val="5D6C78"/>
                  </a:buClr>
                  <a:buSzPts val="950"/>
                  <a:buFont typeface="Arial"/>
                  <a:buChar char="•"/>
                </a:pPr>
                <a:r>
                  <a:rPr lang="en-GB" sz="950">
                    <a:solidFill>
                      <a:srgbClr val="5D6C78"/>
                    </a:solidFill>
                    <a:latin typeface="Arial"/>
                    <a:ea typeface="Arial"/>
                    <a:cs typeface="Arial"/>
                    <a:sym typeface="Arial"/>
                  </a:rPr>
                  <a:t>Staff time funded through Access and Participation Plan (APP)</a:t>
                </a:r>
                <a:endParaRPr sz="950"/>
              </a:p>
              <a:p>
                <a:pPr indent="-168275" lvl="0" marL="171450" marR="0" rtl="0" algn="l">
                  <a:spcBef>
                    <a:spcPts val="0"/>
                  </a:spcBef>
                  <a:spcAft>
                    <a:spcPts val="0"/>
                  </a:spcAft>
                  <a:buClr>
                    <a:srgbClr val="5D6C78"/>
                  </a:buClr>
                  <a:buSzPts val="950"/>
                  <a:buFont typeface="Arial"/>
                  <a:buChar char="•"/>
                </a:pPr>
                <a:r>
                  <a:rPr lang="en-GB" sz="950">
                    <a:solidFill>
                      <a:srgbClr val="5D6C78"/>
                    </a:solidFill>
                    <a:latin typeface="Arial"/>
                    <a:ea typeface="Arial"/>
                    <a:cs typeface="Arial"/>
                    <a:sym typeface="Arial"/>
                  </a:rPr>
                  <a:t>Funding provided by schools for transport to/from Higher Edu</a:t>
                </a:r>
                <a:r>
                  <a:rPr lang="en-GB" sz="950">
                    <a:solidFill>
                      <a:srgbClr val="5D6C78"/>
                    </a:solidFill>
                  </a:rPr>
                  <a:t>cation Provider (HEP)</a:t>
                </a:r>
                <a:r>
                  <a:rPr lang="en-GB" sz="950">
                    <a:solidFill>
                      <a:srgbClr val="5D6C78"/>
                    </a:solidFill>
                    <a:latin typeface="Arial"/>
                    <a:ea typeface="Arial"/>
                    <a:cs typeface="Arial"/>
                    <a:sym typeface="Arial"/>
                  </a:rPr>
                  <a:t> </a:t>
                </a:r>
                <a:endParaRPr sz="950"/>
              </a:p>
              <a:p>
                <a:pPr indent="-168275" lvl="0" marL="171450" marR="0" rtl="0" algn="l">
                  <a:spcBef>
                    <a:spcPts val="0"/>
                  </a:spcBef>
                  <a:spcAft>
                    <a:spcPts val="0"/>
                  </a:spcAft>
                  <a:buClr>
                    <a:srgbClr val="5D6C78"/>
                  </a:buClr>
                  <a:buSzPts val="950"/>
                  <a:buFont typeface="Arial"/>
                  <a:buChar char="•"/>
                </a:pPr>
                <a:r>
                  <a:rPr lang="en-GB" sz="950">
                    <a:solidFill>
                      <a:srgbClr val="5D6C78"/>
                    </a:solidFill>
                    <a:latin typeface="Arial"/>
                    <a:ea typeface="Arial"/>
                    <a:cs typeface="Arial"/>
                    <a:sym typeface="Arial"/>
                  </a:rPr>
                  <a:t>Existing workshop materials e.g. presentations, activities</a:t>
                </a:r>
                <a:endParaRPr sz="950"/>
              </a:p>
              <a:p>
                <a:pPr indent="0" lvl="0" marL="0" marR="0" rtl="0" algn="l">
                  <a:spcBef>
                    <a:spcPts val="0"/>
                  </a:spcBef>
                  <a:spcAft>
                    <a:spcPts val="0"/>
                  </a:spcAft>
                  <a:buNone/>
                </a:pPr>
                <a:r>
                  <a:t/>
                </a:r>
                <a:endParaRPr b="1" sz="950">
                  <a:solidFill>
                    <a:srgbClr val="5D6C78"/>
                  </a:solidFill>
                  <a:latin typeface="Arial"/>
                  <a:ea typeface="Arial"/>
                  <a:cs typeface="Arial"/>
                  <a:sym typeface="Arial"/>
                </a:endParaRPr>
              </a:p>
              <a:p>
                <a:pPr indent="0" lvl="0" marL="0" marR="0" rtl="0" algn="l">
                  <a:spcBef>
                    <a:spcPts val="0"/>
                  </a:spcBef>
                  <a:spcAft>
                    <a:spcPts val="0"/>
                  </a:spcAft>
                  <a:buNone/>
                </a:pPr>
                <a:r>
                  <a:t/>
                </a:r>
                <a:endParaRPr b="1" sz="950">
                  <a:solidFill>
                    <a:srgbClr val="5D6C78"/>
                  </a:solidFill>
                  <a:latin typeface="Arial"/>
                  <a:ea typeface="Arial"/>
                  <a:cs typeface="Arial"/>
                  <a:sym typeface="Arial"/>
                </a:endParaRPr>
              </a:p>
              <a:p>
                <a:pPr indent="0" lvl="0" marL="0" marR="0" rtl="0" algn="l">
                  <a:spcBef>
                    <a:spcPts val="0"/>
                  </a:spcBef>
                  <a:spcAft>
                    <a:spcPts val="0"/>
                  </a:spcAft>
                  <a:buNone/>
                </a:pPr>
                <a:r>
                  <a:t/>
                </a:r>
                <a:endParaRPr sz="950">
                  <a:solidFill>
                    <a:srgbClr val="5D6C78"/>
                  </a:solidFill>
                  <a:latin typeface="Arial"/>
                  <a:ea typeface="Arial"/>
                  <a:cs typeface="Arial"/>
                  <a:sym typeface="Arial"/>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TASO">
      <a:dk1>
        <a:srgbClr val="000000"/>
      </a:dk1>
      <a:lt1>
        <a:srgbClr val="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2020-06-03T18:33:09Z</dcterms:created>
  <dc:creator>Styrnol, Miriam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