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6" roundtripDataSignature="AMtx7mgb2nV2XGPPTufCVR3x7GyNXsLj5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1" name="Shape 11"/>
        <p:cNvGrpSpPr/>
        <p:nvPr/>
      </p:nvGrpSpPr>
      <p:grpSpPr>
        <a:xfrm>
          <a:off x="0" y="0"/>
          <a:ext cx="0" cy="0"/>
          <a:chOff x="0" y="0"/>
          <a:chExt cx="0" cy="0"/>
        </a:xfrm>
      </p:grpSpPr>
      <p:sp>
        <p:nvSpPr>
          <p:cNvPr id="12" name="Google Shape;12;p3"/>
          <p:cNvSpPr txBox="1"/>
          <p:nvPr>
            <p:ph type="title"/>
          </p:nvPr>
        </p:nvSpPr>
        <p:spPr>
          <a:xfrm>
            <a:off x="759125" y="1056400"/>
            <a:ext cx="10594675" cy="63428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4400"/>
              <a:buFont typeface="Arial"/>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3"/>
          <p:cNvSpPr txBox="1"/>
          <p:nvPr>
            <p:ph idx="1" type="body"/>
          </p:nvPr>
        </p:nvSpPr>
        <p:spPr>
          <a:xfrm>
            <a:off x="759125" y="1825624"/>
            <a:ext cx="11214339" cy="453204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3"/>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3"/>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3"/>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17" name="Google Shape;17;p3"/>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chemeClr val="dk2"/>
            </a:gs>
            <a:gs pos="12000">
              <a:schemeClr val="dk2"/>
            </a:gs>
            <a:gs pos="89000">
              <a:schemeClr val="accent1"/>
            </a:gs>
            <a:gs pos="100000">
              <a:schemeClr val="accent1"/>
            </a:gs>
          </a:gsLst>
          <a:lin ang="0" scaled="0"/>
        </a:gradFill>
      </p:bgPr>
    </p:bg>
    <p:spTree>
      <p:nvGrpSpPr>
        <p:cNvPr id="18" name="Shape 18"/>
        <p:cNvGrpSpPr/>
        <p:nvPr/>
      </p:nvGrpSpPr>
      <p:grpSpPr>
        <a:xfrm>
          <a:off x="0" y="0"/>
          <a:ext cx="0" cy="0"/>
          <a:chOff x="0" y="0"/>
          <a:chExt cx="0" cy="0"/>
        </a:xfrm>
      </p:grpSpPr>
      <p:sp>
        <p:nvSpPr>
          <p:cNvPr id="19" name="Google Shape;19;p4"/>
          <p:cNvSpPr txBox="1"/>
          <p:nvPr>
            <p:ph type="ctrTitle"/>
          </p:nvPr>
        </p:nvSpPr>
        <p:spPr>
          <a:xfrm>
            <a:off x="759125" y="1122363"/>
            <a:ext cx="9908875" cy="23876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5400"/>
              <a:buFont typeface="Arial"/>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4"/>
          <p:cNvSpPr txBox="1"/>
          <p:nvPr>
            <p:ph idx="1" type="subTitle"/>
          </p:nvPr>
        </p:nvSpPr>
        <p:spPr>
          <a:xfrm>
            <a:off x="759125" y="3602038"/>
            <a:ext cx="9908875" cy="1655762"/>
          </a:xfrm>
          <a:prstGeom prst="rect">
            <a:avLst/>
          </a:prstGeom>
          <a:noFill/>
          <a:ln>
            <a:noFill/>
          </a:ln>
        </p:spPr>
        <p:txBody>
          <a:bodyPr anchorCtr="0" anchor="t" bIns="45700" lIns="91425" spcFirstLastPara="1" rIns="91425" wrap="square" tIns="45700">
            <a:normAutofit/>
          </a:bodyPr>
          <a:lstStyle>
            <a:lvl1pPr lvl="0" algn="l">
              <a:lnSpc>
                <a:spcPct val="90000"/>
              </a:lnSpc>
              <a:spcBef>
                <a:spcPts val="1000"/>
              </a:spcBef>
              <a:spcAft>
                <a:spcPts val="0"/>
              </a:spcAft>
              <a:buClr>
                <a:schemeClr val="lt2"/>
              </a:buClr>
              <a:buSzPts val="2400"/>
              <a:buNone/>
              <a:defRPr sz="2400">
                <a:solidFill>
                  <a:schemeClr val="lt2"/>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1" name="Google Shape;21;p4"/>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4"/>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sz="1200">
                <a:solidFill>
                  <a:schemeClr val="lt2"/>
                </a:solidFill>
                <a:latin typeface="Arial"/>
                <a:ea typeface="Arial"/>
                <a:cs typeface="Arial"/>
                <a:sym typeface="Arial"/>
              </a:defRPr>
            </a:lvl1pPr>
            <a:lvl2pPr indent="0" lvl="1" marL="0" algn="r">
              <a:spcBef>
                <a:spcPts val="0"/>
              </a:spcBef>
              <a:buNone/>
              <a:defRPr sz="1200">
                <a:solidFill>
                  <a:schemeClr val="lt2"/>
                </a:solidFill>
                <a:latin typeface="Arial"/>
                <a:ea typeface="Arial"/>
                <a:cs typeface="Arial"/>
                <a:sym typeface="Arial"/>
              </a:defRPr>
            </a:lvl2pPr>
            <a:lvl3pPr indent="0" lvl="2" marL="0" algn="r">
              <a:spcBef>
                <a:spcPts val="0"/>
              </a:spcBef>
              <a:buNone/>
              <a:defRPr sz="1200">
                <a:solidFill>
                  <a:schemeClr val="lt2"/>
                </a:solidFill>
                <a:latin typeface="Arial"/>
                <a:ea typeface="Arial"/>
                <a:cs typeface="Arial"/>
                <a:sym typeface="Arial"/>
              </a:defRPr>
            </a:lvl3pPr>
            <a:lvl4pPr indent="0" lvl="3" marL="0" algn="r">
              <a:spcBef>
                <a:spcPts val="0"/>
              </a:spcBef>
              <a:buNone/>
              <a:defRPr sz="1200">
                <a:solidFill>
                  <a:schemeClr val="lt2"/>
                </a:solidFill>
                <a:latin typeface="Arial"/>
                <a:ea typeface="Arial"/>
                <a:cs typeface="Arial"/>
                <a:sym typeface="Arial"/>
              </a:defRPr>
            </a:lvl4pPr>
            <a:lvl5pPr indent="0" lvl="4" marL="0" algn="r">
              <a:spcBef>
                <a:spcPts val="0"/>
              </a:spcBef>
              <a:buNone/>
              <a:defRPr sz="1200">
                <a:solidFill>
                  <a:schemeClr val="lt2"/>
                </a:solidFill>
                <a:latin typeface="Arial"/>
                <a:ea typeface="Arial"/>
                <a:cs typeface="Arial"/>
                <a:sym typeface="Arial"/>
              </a:defRPr>
            </a:lvl5pPr>
            <a:lvl6pPr indent="0" lvl="5" marL="0" algn="r">
              <a:spcBef>
                <a:spcPts val="0"/>
              </a:spcBef>
              <a:buNone/>
              <a:defRPr sz="1200">
                <a:solidFill>
                  <a:schemeClr val="lt2"/>
                </a:solidFill>
                <a:latin typeface="Arial"/>
                <a:ea typeface="Arial"/>
                <a:cs typeface="Arial"/>
                <a:sym typeface="Arial"/>
              </a:defRPr>
            </a:lvl6pPr>
            <a:lvl7pPr indent="0" lvl="6" marL="0" algn="r">
              <a:spcBef>
                <a:spcPts val="0"/>
              </a:spcBef>
              <a:buNone/>
              <a:defRPr sz="1200">
                <a:solidFill>
                  <a:schemeClr val="lt2"/>
                </a:solidFill>
                <a:latin typeface="Arial"/>
                <a:ea typeface="Arial"/>
                <a:cs typeface="Arial"/>
                <a:sym typeface="Arial"/>
              </a:defRPr>
            </a:lvl7pPr>
            <a:lvl8pPr indent="0" lvl="7" marL="0" algn="r">
              <a:spcBef>
                <a:spcPts val="0"/>
              </a:spcBef>
              <a:buNone/>
              <a:defRPr sz="1200">
                <a:solidFill>
                  <a:schemeClr val="lt2"/>
                </a:solidFill>
                <a:latin typeface="Arial"/>
                <a:ea typeface="Arial"/>
                <a:cs typeface="Arial"/>
                <a:sym typeface="Arial"/>
              </a:defRPr>
            </a:lvl8pPr>
            <a:lvl9pPr indent="0" lvl="8" marL="0" algn="r">
              <a:spcBef>
                <a:spcPts val="0"/>
              </a:spcBef>
              <a:buNone/>
              <a:defRPr sz="1200">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drawing&#10;&#10;Description automatically generated" id="24" name="Google Shape;24;p4"/>
          <p:cNvPicPr preferRelativeResize="0"/>
          <p:nvPr/>
        </p:nvPicPr>
        <p:blipFill rotWithShape="1">
          <a:blip r:embed="rId2">
            <a:alphaModFix/>
          </a:blip>
          <a:srcRect b="0" l="0" r="0" t="0"/>
          <a:stretch/>
        </p:blipFill>
        <p:spPr>
          <a:xfrm>
            <a:off x="1" y="0"/>
            <a:ext cx="3581400" cy="1076209"/>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2"/>
              </a:buClr>
              <a:buSzPts val="6000"/>
              <a:buFont typeface="Arial"/>
              <a:buNone/>
              <a:defRPr sz="60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8" name="Google Shape;28;p5"/>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5"/>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5"/>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31" name="Google Shape;31;p5"/>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2" name="Shape 32"/>
        <p:cNvGrpSpPr/>
        <p:nvPr/>
      </p:nvGrpSpPr>
      <p:grpSpPr>
        <a:xfrm>
          <a:off x="0" y="0"/>
          <a:ext cx="0" cy="0"/>
          <a:chOff x="0" y="0"/>
          <a:chExt cx="0" cy="0"/>
        </a:xfrm>
      </p:grpSpPr>
      <p:sp>
        <p:nvSpPr>
          <p:cNvPr id="33" name="Google Shape;33;p6"/>
          <p:cNvSpPr txBox="1"/>
          <p:nvPr>
            <p:ph type="title"/>
          </p:nvPr>
        </p:nvSpPr>
        <p:spPr>
          <a:xfrm>
            <a:off x="759125" y="1056400"/>
            <a:ext cx="11214339" cy="63428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 name="Google Shape;34;p6"/>
          <p:cNvSpPr txBox="1"/>
          <p:nvPr>
            <p:ph idx="1" type="body"/>
          </p:nvPr>
        </p:nvSpPr>
        <p:spPr>
          <a:xfrm>
            <a:off x="759125" y="1825625"/>
            <a:ext cx="5260675"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 name="Google Shape;35;p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6"/>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6"/>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39" name="Google Shape;39;p6"/>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839788" y="1056400"/>
            <a:ext cx="10515600" cy="63428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7"/>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49" name="Google Shape;49;p7"/>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0" name="Shape 50"/>
        <p:cNvGrpSpPr/>
        <p:nvPr/>
      </p:nvGrpSpPr>
      <p:grpSpPr>
        <a:xfrm>
          <a:off x="0" y="0"/>
          <a:ext cx="0" cy="0"/>
          <a:chOff x="0" y="0"/>
          <a:chExt cx="0" cy="0"/>
        </a:xfrm>
      </p:grpSpPr>
      <p:sp>
        <p:nvSpPr>
          <p:cNvPr id="51" name="Google Shape;51;p8"/>
          <p:cNvSpPr txBox="1"/>
          <p:nvPr>
            <p:ph type="title"/>
          </p:nvPr>
        </p:nvSpPr>
        <p:spPr>
          <a:xfrm>
            <a:off x="759125" y="1056400"/>
            <a:ext cx="11214339" cy="63428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2" name="Google Shape;52;p8"/>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8"/>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55" name="Google Shape;55;p8"/>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9"/>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9"/>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clock&#10;&#10;Description automatically generated" id="60" name="Google Shape;60;p9"/>
          <p:cNvPicPr preferRelativeResize="0"/>
          <p:nvPr/>
        </p:nvPicPr>
        <p:blipFill rotWithShape="1">
          <a:blip r:embed="rId2">
            <a:alphaModFix/>
          </a:blip>
          <a:srcRect b="0" l="0" r="0" t="0"/>
          <a:stretch/>
        </p:blipFill>
        <p:spPr>
          <a:xfrm>
            <a:off x="218386" y="-4469"/>
            <a:ext cx="3108297" cy="1060869"/>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759125" y="1056400"/>
            <a:ext cx="11214339" cy="634288"/>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2"/>
              </a:buClr>
              <a:buSzPts val="4400"/>
              <a:buFont typeface="Arial"/>
              <a:buNone/>
              <a:defRPr b="0" i="0" sz="4400" u="none" cap="none" strike="noStrik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
          <p:cNvSpPr txBox="1"/>
          <p:nvPr>
            <p:ph idx="1" type="body"/>
          </p:nvPr>
        </p:nvSpPr>
        <p:spPr>
          <a:xfrm>
            <a:off x="759125" y="1825624"/>
            <a:ext cx="11214339" cy="4532043"/>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8" name="Google Shape;8;p2"/>
          <p:cNvSpPr txBox="1"/>
          <p:nvPr>
            <p:ph idx="10" type="dt"/>
          </p:nvPr>
        </p:nvSpPr>
        <p:spPr>
          <a:xfrm>
            <a:off x="759125" y="6495691"/>
            <a:ext cx="2983925" cy="225784"/>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2"/>
          <p:cNvSpPr txBox="1"/>
          <p:nvPr>
            <p:ph idx="11" type="ftr"/>
          </p:nvPr>
        </p:nvSpPr>
        <p:spPr>
          <a:xfrm>
            <a:off x="4038599" y="6495691"/>
            <a:ext cx="4950125" cy="225784"/>
          </a:xfrm>
          <a:prstGeom prst="rect">
            <a:avLst/>
          </a:prstGeom>
          <a:noFill/>
          <a:ln>
            <a:noFill/>
          </a:ln>
        </p:spPr>
        <p:txBody>
          <a:bodyPr anchorCtr="0" anchor="b" bIns="45700" lIns="91425" spcFirstLastPara="1" rIns="91425" wrap="square" tIns="45700">
            <a:noAutofit/>
          </a:bodyPr>
          <a:lstStyle>
            <a:lvl1pPr lvl="0" marR="0" rtl="0" algn="ctr">
              <a:spcBef>
                <a:spcPts val="0"/>
              </a:spcBef>
              <a:spcAft>
                <a:spcPts val="0"/>
              </a:spcAft>
              <a:buSzPts val="1400"/>
              <a:buNone/>
              <a:defRPr b="0" i="0" sz="12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2"/>
          <p:cNvSpPr txBox="1"/>
          <p:nvPr>
            <p:ph idx="12" type="sldNum"/>
          </p:nvPr>
        </p:nvSpPr>
        <p:spPr>
          <a:xfrm>
            <a:off x="9230264" y="6495691"/>
            <a:ext cx="2743200" cy="225784"/>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buNone/>
              <a:defRPr b="0" i="0" sz="1200" u="none" cap="none" strike="noStrike">
                <a:solidFill>
                  <a:schemeClr val="dk2"/>
                </a:solidFill>
                <a:latin typeface="Arial"/>
                <a:ea typeface="Arial"/>
                <a:cs typeface="Arial"/>
                <a:sym typeface="Arial"/>
              </a:defRPr>
            </a:lvl1pPr>
            <a:lvl2pPr indent="0" lvl="1" marL="0" marR="0" rtl="0" algn="r">
              <a:spcBef>
                <a:spcPts val="0"/>
              </a:spcBef>
              <a:buNone/>
              <a:defRPr b="0" i="0" sz="1200" u="none" cap="none" strike="noStrike">
                <a:solidFill>
                  <a:schemeClr val="dk2"/>
                </a:solidFill>
                <a:latin typeface="Arial"/>
                <a:ea typeface="Arial"/>
                <a:cs typeface="Arial"/>
                <a:sym typeface="Arial"/>
              </a:defRPr>
            </a:lvl2pPr>
            <a:lvl3pPr indent="0" lvl="2" marL="0" marR="0" rtl="0" algn="r">
              <a:spcBef>
                <a:spcPts val="0"/>
              </a:spcBef>
              <a:buNone/>
              <a:defRPr b="0" i="0" sz="1200" u="none" cap="none" strike="noStrike">
                <a:solidFill>
                  <a:schemeClr val="dk2"/>
                </a:solidFill>
                <a:latin typeface="Arial"/>
                <a:ea typeface="Arial"/>
                <a:cs typeface="Arial"/>
                <a:sym typeface="Arial"/>
              </a:defRPr>
            </a:lvl3pPr>
            <a:lvl4pPr indent="0" lvl="3" marL="0" marR="0" rtl="0" algn="r">
              <a:spcBef>
                <a:spcPts val="0"/>
              </a:spcBef>
              <a:buNone/>
              <a:defRPr b="0" i="0" sz="1200" u="none" cap="none" strike="noStrike">
                <a:solidFill>
                  <a:schemeClr val="dk2"/>
                </a:solidFill>
                <a:latin typeface="Arial"/>
                <a:ea typeface="Arial"/>
                <a:cs typeface="Arial"/>
                <a:sym typeface="Arial"/>
              </a:defRPr>
            </a:lvl4pPr>
            <a:lvl5pPr indent="0" lvl="4" marL="0" marR="0" rtl="0" algn="r">
              <a:spcBef>
                <a:spcPts val="0"/>
              </a:spcBef>
              <a:buNone/>
              <a:defRPr b="0" i="0" sz="1200" u="none" cap="none" strike="noStrike">
                <a:solidFill>
                  <a:schemeClr val="dk2"/>
                </a:solidFill>
                <a:latin typeface="Arial"/>
                <a:ea typeface="Arial"/>
                <a:cs typeface="Arial"/>
                <a:sym typeface="Arial"/>
              </a:defRPr>
            </a:lvl5pPr>
            <a:lvl6pPr indent="0" lvl="5" marL="0" marR="0" rtl="0" algn="r">
              <a:spcBef>
                <a:spcPts val="0"/>
              </a:spcBef>
              <a:buNone/>
              <a:defRPr b="0" i="0" sz="1200" u="none" cap="none" strike="noStrike">
                <a:solidFill>
                  <a:schemeClr val="dk2"/>
                </a:solidFill>
                <a:latin typeface="Arial"/>
                <a:ea typeface="Arial"/>
                <a:cs typeface="Arial"/>
                <a:sym typeface="Arial"/>
              </a:defRPr>
            </a:lvl6pPr>
            <a:lvl7pPr indent="0" lvl="6" marL="0" marR="0" rtl="0" algn="r">
              <a:spcBef>
                <a:spcPts val="0"/>
              </a:spcBef>
              <a:buNone/>
              <a:defRPr b="0" i="0" sz="1200" u="none" cap="none" strike="noStrike">
                <a:solidFill>
                  <a:schemeClr val="dk2"/>
                </a:solidFill>
                <a:latin typeface="Arial"/>
                <a:ea typeface="Arial"/>
                <a:cs typeface="Arial"/>
                <a:sym typeface="Arial"/>
              </a:defRPr>
            </a:lvl7pPr>
            <a:lvl8pPr indent="0" lvl="7" marL="0" marR="0" rtl="0" algn="r">
              <a:spcBef>
                <a:spcPts val="0"/>
              </a:spcBef>
              <a:buNone/>
              <a:defRPr b="0" i="0" sz="1200" u="none" cap="none" strike="noStrike">
                <a:solidFill>
                  <a:schemeClr val="dk2"/>
                </a:solidFill>
                <a:latin typeface="Arial"/>
                <a:ea typeface="Arial"/>
                <a:cs typeface="Arial"/>
                <a:sym typeface="Arial"/>
              </a:defRPr>
            </a:lvl8pPr>
            <a:lvl9pPr indent="0" lvl="8" marL="0" marR="0" rtl="0" algn="r">
              <a:spcBef>
                <a:spcPts val="0"/>
              </a:spcBef>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grpSp>
        <p:nvGrpSpPr>
          <p:cNvPr id="65" name="Google Shape;65;p1"/>
          <p:cNvGrpSpPr/>
          <p:nvPr/>
        </p:nvGrpSpPr>
        <p:grpSpPr>
          <a:xfrm>
            <a:off x="478404" y="853289"/>
            <a:ext cx="11526241" cy="5847771"/>
            <a:chOff x="1121277" y="378884"/>
            <a:chExt cx="9456248" cy="6225667"/>
          </a:xfrm>
        </p:grpSpPr>
        <p:grpSp>
          <p:nvGrpSpPr>
            <p:cNvPr id="66" name="Google Shape;66;p1"/>
            <p:cNvGrpSpPr/>
            <p:nvPr/>
          </p:nvGrpSpPr>
          <p:grpSpPr>
            <a:xfrm>
              <a:off x="1121277" y="378884"/>
              <a:ext cx="9456248" cy="6225667"/>
              <a:chOff x="1167524" y="632333"/>
              <a:chExt cx="9456248" cy="6225667"/>
            </a:xfrm>
          </p:grpSpPr>
          <p:grpSp>
            <p:nvGrpSpPr>
              <p:cNvPr id="67" name="Google Shape;67;p1"/>
              <p:cNvGrpSpPr/>
              <p:nvPr/>
            </p:nvGrpSpPr>
            <p:grpSpPr>
              <a:xfrm>
                <a:off x="1167524" y="632333"/>
                <a:ext cx="9456248" cy="6225667"/>
                <a:chOff x="1393792" y="632333"/>
                <a:chExt cx="9456248" cy="6225667"/>
              </a:xfrm>
            </p:grpSpPr>
            <p:sp>
              <p:nvSpPr>
                <p:cNvPr id="68" name="Google Shape;68;p1"/>
                <p:cNvSpPr/>
                <p:nvPr/>
              </p:nvSpPr>
              <p:spPr>
                <a:xfrm>
                  <a:off x="1403350" y="1372669"/>
                  <a:ext cx="1397000" cy="493157"/>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Aims</a:t>
                  </a:r>
                  <a:endParaRPr/>
                </a:p>
              </p:txBody>
            </p:sp>
            <p:sp>
              <p:nvSpPr>
                <p:cNvPr id="69" name="Google Shape;69;p1"/>
                <p:cNvSpPr/>
                <p:nvPr/>
              </p:nvSpPr>
              <p:spPr>
                <a:xfrm>
                  <a:off x="1403350" y="632333"/>
                  <a:ext cx="1397000" cy="649494"/>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Situation</a:t>
                  </a:r>
                  <a:endParaRPr/>
                </a:p>
              </p:txBody>
            </p:sp>
            <p:sp>
              <p:nvSpPr>
                <p:cNvPr id="70" name="Google Shape;70;p1"/>
                <p:cNvSpPr/>
                <p:nvPr/>
              </p:nvSpPr>
              <p:spPr>
                <a:xfrm>
                  <a:off x="1403350" y="1940960"/>
                  <a:ext cx="1397000" cy="493157"/>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Inputs</a:t>
                  </a:r>
                  <a:endParaRPr/>
                </a:p>
              </p:txBody>
            </p:sp>
            <p:sp>
              <p:nvSpPr>
                <p:cNvPr id="71" name="Google Shape;71;p1"/>
                <p:cNvSpPr/>
                <p:nvPr/>
              </p:nvSpPr>
              <p:spPr>
                <a:xfrm>
                  <a:off x="3178174" y="1940960"/>
                  <a:ext cx="1698625" cy="493157"/>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Activities</a:t>
                  </a:r>
                  <a:endParaRPr/>
                </a:p>
              </p:txBody>
            </p:sp>
            <p:sp>
              <p:nvSpPr>
                <p:cNvPr id="72" name="Google Shape;72;p1"/>
                <p:cNvSpPr/>
                <p:nvPr/>
              </p:nvSpPr>
              <p:spPr>
                <a:xfrm>
                  <a:off x="9304217" y="1940961"/>
                  <a:ext cx="1484434" cy="493157"/>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Impact</a:t>
                  </a:r>
                  <a:endParaRPr/>
                </a:p>
              </p:txBody>
            </p:sp>
            <p:sp>
              <p:nvSpPr>
                <p:cNvPr id="73" name="Google Shape;73;p1"/>
                <p:cNvSpPr/>
                <p:nvPr/>
              </p:nvSpPr>
              <p:spPr>
                <a:xfrm>
                  <a:off x="5246688" y="1940960"/>
                  <a:ext cx="1695480" cy="493157"/>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Outputs</a:t>
                  </a:r>
                  <a:endParaRPr/>
                </a:p>
              </p:txBody>
            </p:sp>
            <p:sp>
              <p:nvSpPr>
                <p:cNvPr id="74" name="Google Shape;74;p1"/>
                <p:cNvSpPr/>
                <p:nvPr/>
              </p:nvSpPr>
              <p:spPr>
                <a:xfrm>
                  <a:off x="7357523" y="1940960"/>
                  <a:ext cx="1698625" cy="493157"/>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600" u="none" cap="none" strike="noStrike">
                      <a:solidFill>
                        <a:schemeClr val="lt1"/>
                      </a:solidFill>
                      <a:latin typeface="Arial"/>
                      <a:ea typeface="Arial"/>
                      <a:cs typeface="Arial"/>
                      <a:sym typeface="Arial"/>
                    </a:rPr>
                    <a:t>Outcomes</a:t>
                  </a:r>
                  <a:endParaRPr/>
                </a:p>
              </p:txBody>
            </p:sp>
            <p:sp>
              <p:nvSpPr>
                <p:cNvPr id="75" name="Google Shape;75;p1"/>
                <p:cNvSpPr/>
                <p:nvPr/>
              </p:nvSpPr>
              <p:spPr>
                <a:xfrm>
                  <a:off x="2949574" y="644780"/>
                  <a:ext cx="7900466" cy="650618"/>
                </a:xfrm>
                <a:prstGeom prst="rect">
                  <a:avLst/>
                </a:prstGeom>
                <a:noFill/>
                <a:ln cap="flat" cmpd="sng" w="12700">
                  <a:solidFill>
                    <a:srgbClr val="5D6C78"/>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0" i="0" lang="en-GB" sz="1000" u="none" cap="none" strike="noStrike">
                      <a:solidFill>
                        <a:srgbClr val="5D6C78"/>
                      </a:solidFill>
                      <a:latin typeface="Arial"/>
                      <a:ea typeface="Arial"/>
                      <a:cs typeface="Arial"/>
                      <a:sym typeface="Arial"/>
                    </a:rPr>
                    <a:t>Universities and other Higher Education Providers can play a role in reducing continuation and attainment gaps through widening participation activities. </a:t>
                  </a:r>
                  <a:r>
                    <a:rPr lang="en-GB" sz="1000">
                      <a:solidFill>
                        <a:srgbClr val="5D6C78"/>
                      </a:solidFill>
                    </a:rPr>
                    <a:t>This Higher Education Provided (HEP)</a:t>
                  </a:r>
                  <a:r>
                    <a:rPr b="0" i="0" lang="en-GB" sz="1000" u="none" cap="none" strike="noStrike">
                      <a:solidFill>
                        <a:srgbClr val="5D6C78"/>
                      </a:solidFill>
                      <a:latin typeface="Arial"/>
                      <a:ea typeface="Arial"/>
                      <a:cs typeface="Arial"/>
                      <a:sym typeface="Arial"/>
                    </a:rPr>
                    <a:t> is committed to raising awareness and understanding the benefits of higher education, removing any potential barriers to being able to access higher education for all who would benefit from it, particularly underrepresented groups. The </a:t>
                  </a:r>
                  <a:r>
                    <a:rPr lang="en-GB" sz="1000">
                      <a:solidFill>
                        <a:srgbClr val="5D6C78"/>
                      </a:solidFill>
                    </a:rPr>
                    <a:t>HEP</a:t>
                  </a:r>
                  <a:r>
                    <a:rPr b="0" i="0" lang="en-GB" sz="1000" u="none" cap="none" strike="noStrike">
                      <a:solidFill>
                        <a:srgbClr val="5D6C78"/>
                      </a:solidFill>
                      <a:latin typeface="Arial"/>
                      <a:ea typeface="Arial"/>
                      <a:cs typeface="Arial"/>
                      <a:sym typeface="Arial"/>
                    </a:rPr>
                    <a:t> </a:t>
                  </a:r>
                  <a:r>
                    <a:rPr lang="en-GB" sz="1000">
                      <a:solidFill>
                        <a:srgbClr val="5D6C78"/>
                      </a:solidFill>
                    </a:rPr>
                    <a:t>s</a:t>
                  </a:r>
                  <a:r>
                    <a:rPr b="0" i="0" lang="en-GB" sz="1000" u="none" cap="none" strike="noStrike">
                      <a:solidFill>
                        <a:srgbClr val="5D6C78"/>
                      </a:solidFill>
                      <a:latin typeface="Arial"/>
                      <a:ea typeface="Arial"/>
                      <a:cs typeface="Arial"/>
                      <a:sym typeface="Arial"/>
                    </a:rPr>
                    <a:t>kills programme is part of </a:t>
                  </a:r>
                  <a:r>
                    <a:rPr lang="en-GB" sz="1000">
                      <a:solidFill>
                        <a:srgbClr val="5D6C78"/>
                      </a:solidFill>
                    </a:rPr>
                    <a:t>HEP’s</a:t>
                  </a:r>
                  <a:r>
                    <a:rPr b="0" i="0" lang="en-GB" sz="1000" u="none" cap="none" strike="noStrike">
                      <a:solidFill>
                        <a:srgbClr val="5D6C78"/>
                      </a:solidFill>
                      <a:latin typeface="Arial"/>
                      <a:ea typeface="Arial"/>
                      <a:cs typeface="Arial"/>
                      <a:sym typeface="Arial"/>
                    </a:rPr>
                    <a:t> strategy to achieve this. </a:t>
                  </a:r>
                  <a:endParaRPr/>
                </a:p>
              </p:txBody>
            </p:sp>
            <p:sp>
              <p:nvSpPr>
                <p:cNvPr id="76" name="Google Shape;76;p1"/>
                <p:cNvSpPr/>
                <p:nvPr/>
              </p:nvSpPr>
              <p:spPr>
                <a:xfrm>
                  <a:off x="2949574" y="1390649"/>
                  <a:ext cx="7839076" cy="493157"/>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GB" sz="900">
                      <a:solidFill>
                        <a:srgbClr val="5D6C78"/>
                      </a:solidFill>
                      <a:latin typeface="Arial"/>
                      <a:ea typeface="Arial"/>
                      <a:cs typeface="Arial"/>
                      <a:sym typeface="Arial"/>
                    </a:rPr>
                    <a:t>The </a:t>
                  </a:r>
                  <a:r>
                    <a:rPr lang="en-GB" sz="900">
                      <a:solidFill>
                        <a:srgbClr val="5D6C78"/>
                      </a:solidFill>
                    </a:rPr>
                    <a:t>HEP s</a:t>
                  </a:r>
                  <a:r>
                    <a:rPr lang="en-GB" sz="900">
                      <a:solidFill>
                        <a:srgbClr val="5D6C78"/>
                      </a:solidFill>
                      <a:latin typeface="Arial"/>
                      <a:ea typeface="Arial"/>
                      <a:cs typeface="Arial"/>
                      <a:sym typeface="Arial"/>
                    </a:rPr>
                    <a:t>kills programme seeks to help students, particularly those underrepresented in Higher Education, to develop academic and life skills through workshops for succeed in their current programmes of study and their future careers. The programme also aims to help them prepare to make a successful transition to university. The programme is also piloting delivering workshops to young people in community groups. Overall, the intervention seeks to improve attainment. </a:t>
                  </a:r>
                  <a:endParaRPr sz="900">
                    <a:solidFill>
                      <a:schemeClr val="accent3"/>
                    </a:solidFill>
                    <a:latin typeface="Arial"/>
                    <a:ea typeface="Arial"/>
                    <a:cs typeface="Arial"/>
                    <a:sym typeface="Arial"/>
                  </a:endParaRPr>
                </a:p>
              </p:txBody>
            </p:sp>
            <p:sp>
              <p:nvSpPr>
                <p:cNvPr id="77" name="Google Shape;77;p1"/>
                <p:cNvSpPr/>
                <p:nvPr/>
              </p:nvSpPr>
              <p:spPr>
                <a:xfrm>
                  <a:off x="2932634" y="6108046"/>
                  <a:ext cx="7856015" cy="749954"/>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78" name="Google Shape;78;p1"/>
                <p:cNvSpPr/>
                <p:nvPr/>
              </p:nvSpPr>
              <p:spPr>
                <a:xfrm>
                  <a:off x="7340584" y="2496517"/>
                  <a:ext cx="3457623" cy="245811"/>
                </a:xfrm>
                <a:prstGeom prst="rect">
                  <a:avLst/>
                </a:prstGeom>
                <a:solidFill>
                  <a:srgbClr val="FA5B68"/>
                </a:solidFill>
                <a:ln cap="flat" cmpd="sng" w="12700">
                  <a:solidFill>
                    <a:srgbClr val="FA5B6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lt1"/>
                      </a:solidFill>
                      <a:latin typeface="Arial"/>
                      <a:ea typeface="Arial"/>
                      <a:cs typeface="Arial"/>
                      <a:sym typeface="Arial"/>
                    </a:rPr>
                    <a:t>Impact</a:t>
                  </a:r>
                  <a:endParaRPr/>
                </a:p>
              </p:txBody>
            </p:sp>
            <p:sp>
              <p:nvSpPr>
                <p:cNvPr id="79" name="Google Shape;79;p1"/>
                <p:cNvSpPr/>
                <p:nvPr/>
              </p:nvSpPr>
              <p:spPr>
                <a:xfrm>
                  <a:off x="1393793" y="2496518"/>
                  <a:ext cx="5551519" cy="225784"/>
                </a:xfrm>
                <a:prstGeom prst="rect">
                  <a:avLst/>
                </a:prstGeom>
                <a:solidFill>
                  <a:srgbClr val="004A82"/>
                </a:solidFill>
                <a:ln cap="flat" cmpd="sng" w="12700">
                  <a:solidFill>
                    <a:srgbClr val="004A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lt1"/>
                      </a:solidFill>
                      <a:latin typeface="Arial"/>
                      <a:ea typeface="Arial"/>
                      <a:cs typeface="Arial"/>
                      <a:sym typeface="Arial"/>
                    </a:rPr>
                    <a:t>Process</a:t>
                  </a:r>
                  <a:endParaRPr/>
                </a:p>
              </p:txBody>
            </p:sp>
            <p:sp>
              <p:nvSpPr>
                <p:cNvPr id="80" name="Google Shape;80;p1"/>
                <p:cNvSpPr/>
                <p:nvPr/>
              </p:nvSpPr>
              <p:spPr>
                <a:xfrm>
                  <a:off x="1393792" y="6108046"/>
                  <a:ext cx="1380061" cy="742574"/>
                </a:xfrm>
                <a:prstGeom prst="rect">
                  <a:avLst/>
                </a:prstGeom>
                <a:solidFill>
                  <a:schemeClr val="accent1"/>
                </a:solidFill>
                <a:ln cap="flat" cmpd="sng" w="12700">
                  <a:solidFill>
                    <a:srgbClr val="059F8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600">
                      <a:solidFill>
                        <a:schemeClr val="lt1"/>
                      </a:solidFill>
                      <a:latin typeface="Arial"/>
                      <a:ea typeface="Arial"/>
                      <a:cs typeface="Arial"/>
                      <a:sym typeface="Arial"/>
                    </a:rPr>
                    <a:t>Rationale &amp; Assumptions</a:t>
                  </a:r>
                  <a:endParaRPr/>
                </a:p>
              </p:txBody>
            </p:sp>
            <p:sp>
              <p:nvSpPr>
                <p:cNvPr id="81" name="Google Shape;81;p1"/>
                <p:cNvSpPr/>
                <p:nvPr/>
              </p:nvSpPr>
              <p:spPr>
                <a:xfrm>
                  <a:off x="1393793" y="2821341"/>
                  <a:ext cx="1380061" cy="3187666"/>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2" name="Google Shape;82;p1"/>
                <p:cNvSpPr/>
                <p:nvPr/>
              </p:nvSpPr>
              <p:spPr>
                <a:xfrm>
                  <a:off x="3178174" y="2821341"/>
                  <a:ext cx="1698625" cy="3187666"/>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3" name="Google Shape;83;p1"/>
                <p:cNvSpPr/>
                <p:nvPr/>
              </p:nvSpPr>
              <p:spPr>
                <a:xfrm>
                  <a:off x="5243542" y="2821341"/>
                  <a:ext cx="1698625" cy="3187666"/>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4" name="Google Shape;84;p1"/>
                <p:cNvSpPr/>
                <p:nvPr/>
              </p:nvSpPr>
              <p:spPr>
                <a:xfrm>
                  <a:off x="7340584" y="2834087"/>
                  <a:ext cx="1828414" cy="3187666"/>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5" name="Google Shape;85;p1"/>
                <p:cNvSpPr/>
                <p:nvPr/>
              </p:nvSpPr>
              <p:spPr>
                <a:xfrm>
                  <a:off x="1393792" y="2821341"/>
                  <a:ext cx="1380061" cy="3187666"/>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6" name="Google Shape;86;p1"/>
                <p:cNvSpPr/>
                <p:nvPr/>
              </p:nvSpPr>
              <p:spPr>
                <a:xfrm>
                  <a:off x="9318865" y="2841367"/>
                  <a:ext cx="1469785" cy="3187666"/>
                </a:xfrm>
                <a:prstGeom prst="rect">
                  <a:avLst/>
                </a:prstGeom>
                <a:noFill/>
                <a:ln cap="flat" cmpd="sng" w="12700">
                  <a:solidFill>
                    <a:srgbClr val="5D6C7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cxnSp>
              <p:nvCxnSpPr>
                <p:cNvPr id="87" name="Google Shape;87;p1"/>
                <p:cNvCxnSpPr/>
                <p:nvPr/>
              </p:nvCxnSpPr>
              <p:spPr>
                <a:xfrm>
                  <a:off x="2800350" y="4423884"/>
                  <a:ext cx="387350" cy="0"/>
                </a:xfrm>
                <a:prstGeom prst="straightConnector1">
                  <a:avLst/>
                </a:prstGeom>
                <a:noFill/>
                <a:ln cap="flat" cmpd="sng" w="9525">
                  <a:solidFill>
                    <a:schemeClr val="accent5"/>
                  </a:solidFill>
                  <a:prstDash val="solid"/>
                  <a:miter lim="800000"/>
                  <a:headEnd len="sm" w="sm" type="none"/>
                  <a:tailEnd len="med" w="med" type="triangle"/>
                </a:ln>
              </p:spPr>
            </p:cxnSp>
            <p:cxnSp>
              <p:nvCxnSpPr>
                <p:cNvPr id="88" name="Google Shape;88;p1"/>
                <p:cNvCxnSpPr>
                  <a:endCxn id="83" idx="1"/>
                </p:cNvCxnSpPr>
                <p:nvPr/>
              </p:nvCxnSpPr>
              <p:spPr>
                <a:xfrm flipH="1" rot="10800000">
                  <a:off x="4876942" y="4415174"/>
                  <a:ext cx="366600" cy="8700"/>
                </a:xfrm>
                <a:prstGeom prst="straightConnector1">
                  <a:avLst/>
                </a:prstGeom>
                <a:noFill/>
                <a:ln cap="flat" cmpd="sng" w="9525">
                  <a:solidFill>
                    <a:schemeClr val="accent5"/>
                  </a:solidFill>
                  <a:prstDash val="solid"/>
                  <a:miter lim="800000"/>
                  <a:headEnd len="sm" w="sm" type="none"/>
                  <a:tailEnd len="med" w="med" type="triangle"/>
                </a:ln>
              </p:spPr>
            </p:cxnSp>
            <p:cxnSp>
              <p:nvCxnSpPr>
                <p:cNvPr id="89" name="Google Shape;89;p1"/>
                <p:cNvCxnSpPr/>
                <p:nvPr/>
              </p:nvCxnSpPr>
              <p:spPr>
                <a:xfrm>
                  <a:off x="6970173" y="4423884"/>
                  <a:ext cx="387350" cy="0"/>
                </a:xfrm>
                <a:prstGeom prst="straightConnector1">
                  <a:avLst/>
                </a:prstGeom>
                <a:noFill/>
                <a:ln cap="flat" cmpd="sng" w="9525">
                  <a:solidFill>
                    <a:schemeClr val="accent5"/>
                  </a:solidFill>
                  <a:prstDash val="solid"/>
                  <a:miter lim="800000"/>
                  <a:headEnd len="sm" w="sm" type="none"/>
                  <a:tailEnd len="med" w="med" type="triangle"/>
                </a:ln>
              </p:spPr>
            </p:cxnSp>
            <p:cxnSp>
              <p:nvCxnSpPr>
                <p:cNvPr id="90" name="Google Shape;90;p1"/>
                <p:cNvCxnSpPr/>
                <p:nvPr/>
              </p:nvCxnSpPr>
              <p:spPr>
                <a:xfrm>
                  <a:off x="9073688" y="4423884"/>
                  <a:ext cx="230529" cy="0"/>
                </a:xfrm>
                <a:prstGeom prst="straightConnector1">
                  <a:avLst/>
                </a:prstGeom>
                <a:noFill/>
                <a:ln cap="flat" cmpd="sng" w="9525">
                  <a:solidFill>
                    <a:schemeClr val="accent5"/>
                  </a:solidFill>
                  <a:prstDash val="solid"/>
                  <a:miter lim="800000"/>
                  <a:headEnd len="sm" w="sm" type="none"/>
                  <a:tailEnd len="med" w="med" type="triangle"/>
                </a:ln>
              </p:spPr>
            </p:cxnSp>
          </p:grpSp>
          <p:sp>
            <p:nvSpPr>
              <p:cNvPr id="91" name="Google Shape;91;p1"/>
              <p:cNvSpPr txBox="1"/>
              <p:nvPr/>
            </p:nvSpPr>
            <p:spPr>
              <a:xfrm>
                <a:off x="1178280" y="2916049"/>
                <a:ext cx="1445400" cy="3392100"/>
              </a:xfrm>
              <a:prstGeom prst="rect">
                <a:avLst/>
              </a:prstGeom>
              <a:noFill/>
              <a:ln>
                <a:noFill/>
              </a:ln>
            </p:spPr>
            <p:txBody>
              <a:bodyPr anchorCtr="0" anchor="t" bIns="45700" lIns="91425" spcFirstLastPara="1" rIns="91425" wrap="square" tIns="45700">
                <a:spAutoFit/>
              </a:bodyPr>
              <a:lstStyle/>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Skills, knowledge and time of </a:t>
                </a:r>
                <a:r>
                  <a:rPr lang="en-GB" sz="1000">
                    <a:solidFill>
                      <a:srgbClr val="5D6C78"/>
                    </a:solidFill>
                  </a:rPr>
                  <a:t>HEP</a:t>
                </a:r>
                <a:r>
                  <a:rPr lang="en-GB" sz="1000">
                    <a:solidFill>
                      <a:srgbClr val="5D6C78"/>
                    </a:solidFill>
                    <a:latin typeface="Arial"/>
                    <a:ea typeface="Arial"/>
                    <a:cs typeface="Arial"/>
                    <a:sym typeface="Arial"/>
                  </a:rPr>
                  <a:t> staff, incl. members of the outreach and educational partnership team </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Skills, knowledge and time of </a:t>
                </a:r>
                <a:r>
                  <a:rPr lang="en-GB" sz="1000">
                    <a:solidFill>
                      <a:srgbClr val="5D6C78"/>
                    </a:solidFill>
                  </a:rPr>
                  <a:t>HEP </a:t>
                </a:r>
                <a:r>
                  <a:rPr lang="en-GB" sz="1000">
                    <a:solidFill>
                      <a:srgbClr val="5D6C78"/>
                    </a:solidFill>
                    <a:latin typeface="Arial"/>
                    <a:ea typeface="Arial"/>
                    <a:cs typeface="Arial"/>
                    <a:sym typeface="Arial"/>
                  </a:rPr>
                  <a:t>student ambassadors</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rPr>
                  <a:t>HEP</a:t>
                </a:r>
                <a:r>
                  <a:rPr lang="en-GB" sz="1000">
                    <a:solidFill>
                      <a:srgbClr val="5D6C78"/>
                    </a:solidFill>
                    <a:latin typeface="Arial"/>
                    <a:ea typeface="Arial"/>
                    <a:cs typeface="Arial"/>
                    <a:sym typeface="Arial"/>
                  </a:rPr>
                  <a:t> funding</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Staff and student ambassadors training materials</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Workshop resources</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Communication and collaboration with 300 schools, career advisors and community groups</a:t>
                </a:r>
                <a:endParaRPr/>
              </a:p>
              <a:p>
                <a:pPr indent="-104775" lvl="0" marL="171450" marR="0" rtl="0" algn="l">
                  <a:spcBef>
                    <a:spcPts val="0"/>
                  </a:spcBef>
                  <a:spcAft>
                    <a:spcPts val="0"/>
                  </a:spcAft>
                  <a:buClr>
                    <a:schemeClr val="dk1"/>
                  </a:buClr>
                  <a:buSzPts val="1050"/>
                  <a:buFont typeface="Arial"/>
                  <a:buNone/>
                </a:pPr>
                <a:r>
                  <a:t/>
                </a:r>
                <a:endParaRPr b="1" sz="1050">
                  <a:solidFill>
                    <a:srgbClr val="5D6C78"/>
                  </a:solidFill>
                  <a:latin typeface="Arial"/>
                  <a:ea typeface="Arial"/>
                  <a:cs typeface="Arial"/>
                  <a:sym typeface="Arial"/>
                </a:endParaRPr>
              </a:p>
              <a:p>
                <a:pPr indent="-104775" lvl="0" marL="171450" marR="0" rtl="0" algn="l">
                  <a:spcBef>
                    <a:spcPts val="0"/>
                  </a:spcBef>
                  <a:spcAft>
                    <a:spcPts val="0"/>
                  </a:spcAft>
                  <a:buClr>
                    <a:schemeClr val="dk1"/>
                  </a:buClr>
                  <a:buSzPts val="1050"/>
                  <a:buFont typeface="Arial"/>
                  <a:buNone/>
                </a:pPr>
                <a:r>
                  <a:t/>
                </a:r>
                <a:endParaRPr sz="1050">
                  <a:solidFill>
                    <a:srgbClr val="5D6C78"/>
                  </a:solidFill>
                  <a:latin typeface="Arial"/>
                  <a:ea typeface="Arial"/>
                  <a:cs typeface="Arial"/>
                  <a:sym typeface="Arial"/>
                </a:endParaRPr>
              </a:p>
            </p:txBody>
          </p:sp>
          <p:sp>
            <p:nvSpPr>
              <p:cNvPr id="92" name="Google Shape;92;p1"/>
              <p:cNvSpPr txBox="1"/>
              <p:nvPr/>
            </p:nvSpPr>
            <p:spPr>
              <a:xfrm>
                <a:off x="5018735" y="2925845"/>
                <a:ext cx="1747200" cy="2392500"/>
              </a:xfrm>
              <a:prstGeom prst="rect">
                <a:avLst/>
              </a:prstGeom>
              <a:noFill/>
              <a:ln>
                <a:noFill/>
              </a:ln>
            </p:spPr>
            <p:txBody>
              <a:bodyPr anchorCtr="0" anchor="t" bIns="45700" lIns="91425" spcFirstLastPara="1" rIns="91425" wrap="square" tIns="45700">
                <a:spAutoFit/>
              </a:bodyPr>
              <a:lstStyle/>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 students complete an independent research project</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 participants per workshop type</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 students visiting </a:t>
                </a:r>
                <a:r>
                  <a:rPr lang="en-GB" sz="1000">
                    <a:solidFill>
                      <a:srgbClr val="5D6C78"/>
                    </a:solidFill>
                  </a:rPr>
                  <a:t>HEP</a:t>
                </a:r>
                <a:r>
                  <a:rPr lang="en-GB" sz="1000">
                    <a:solidFill>
                      <a:srgbClr val="5D6C78"/>
                    </a:solidFill>
                    <a:latin typeface="Arial"/>
                    <a:ea typeface="Arial"/>
                    <a:cs typeface="Arial"/>
                    <a:sym typeface="Arial"/>
                  </a:rPr>
                  <a:t> library/campus</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Increased awareness of pastoral and academic support services available at </a:t>
                </a:r>
                <a:r>
                  <a:rPr lang="en-GB" sz="1000">
                    <a:solidFill>
                      <a:srgbClr val="5D6C78"/>
                    </a:solidFill>
                  </a:rPr>
                  <a:t>HEP</a:t>
                </a:r>
                <a:r>
                  <a:rPr lang="en-GB" sz="1000">
                    <a:solidFill>
                      <a:srgbClr val="5D6C78"/>
                    </a:solidFill>
                    <a:latin typeface="Arial"/>
                    <a:ea typeface="Arial"/>
                    <a:cs typeface="Arial"/>
                    <a:sym typeface="Arial"/>
                  </a:rPr>
                  <a:t> </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20 students receive scholarship to study at </a:t>
                </a:r>
                <a:r>
                  <a:rPr lang="en-GB" sz="1000">
                    <a:solidFill>
                      <a:srgbClr val="5D6C78"/>
                    </a:solidFill>
                  </a:rPr>
                  <a:t>HEP</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 </a:t>
                </a:r>
                <a:r>
                  <a:rPr lang="en-GB" sz="1000">
                    <a:solidFill>
                      <a:srgbClr val="5D6C78"/>
                    </a:solidFill>
                  </a:rPr>
                  <a:t>HEP</a:t>
                </a:r>
                <a:r>
                  <a:rPr lang="en-GB" sz="1000">
                    <a:solidFill>
                      <a:srgbClr val="5D6C78"/>
                    </a:solidFill>
                    <a:latin typeface="Arial"/>
                    <a:ea typeface="Arial"/>
                    <a:cs typeface="Arial"/>
                    <a:sym typeface="Arial"/>
                  </a:rPr>
                  <a:t> staff and student ambassadors trained/employed for the delivery of workshops</a:t>
                </a:r>
                <a:endParaRPr b="1" sz="1000">
                  <a:solidFill>
                    <a:srgbClr val="5D6C78"/>
                  </a:solidFill>
                  <a:latin typeface="Arial"/>
                  <a:ea typeface="Arial"/>
                  <a:cs typeface="Arial"/>
                  <a:sym typeface="Arial"/>
                </a:endParaRPr>
              </a:p>
            </p:txBody>
          </p:sp>
          <p:sp>
            <p:nvSpPr>
              <p:cNvPr id="93" name="Google Shape;93;p1"/>
              <p:cNvSpPr txBox="1"/>
              <p:nvPr/>
            </p:nvSpPr>
            <p:spPr>
              <a:xfrm>
                <a:off x="2972188" y="2916049"/>
                <a:ext cx="1624500" cy="3342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000">
                    <a:solidFill>
                      <a:srgbClr val="5D6C78"/>
                    </a:solidFill>
                    <a:latin typeface="Arial"/>
                    <a:ea typeface="Arial"/>
                    <a:cs typeface="Arial"/>
                    <a:sym typeface="Arial"/>
                  </a:rPr>
                  <a:t>Activities for students:</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Delivery of 7 types of academic skills workshops</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Delivery of 7 types of personal skills workshops</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Delivery of 5 types of transferrable skills workshops</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Visits to university campus</a:t>
                </a:r>
                <a:endParaRPr/>
              </a:p>
              <a:p>
                <a:pPr indent="0" lvl="0" marL="0" marR="0" rtl="0" algn="l">
                  <a:spcBef>
                    <a:spcPts val="0"/>
                  </a:spcBef>
                  <a:spcAft>
                    <a:spcPts val="0"/>
                  </a:spcAft>
                  <a:buNone/>
                </a:pPr>
                <a:r>
                  <a:t/>
                </a:r>
                <a:endParaRPr sz="1000">
                  <a:solidFill>
                    <a:srgbClr val="5D6C78"/>
                  </a:solidFill>
                  <a:latin typeface="Arial"/>
                  <a:ea typeface="Arial"/>
                  <a:cs typeface="Arial"/>
                  <a:sym typeface="Arial"/>
                </a:endParaRPr>
              </a:p>
              <a:p>
                <a:pPr indent="0" lvl="0" marL="0" marR="0" rtl="0" algn="l">
                  <a:spcBef>
                    <a:spcPts val="0"/>
                  </a:spcBef>
                  <a:spcAft>
                    <a:spcPts val="0"/>
                  </a:spcAft>
                  <a:buNone/>
                </a:pPr>
                <a:r>
                  <a:rPr b="1" lang="en-GB" sz="1000">
                    <a:solidFill>
                      <a:srgbClr val="5D6C78"/>
                    </a:solidFill>
                    <a:latin typeface="Arial"/>
                    <a:ea typeface="Arial"/>
                    <a:cs typeface="Arial"/>
                    <a:sym typeface="Arial"/>
                  </a:rPr>
                  <a:t>Management of the programme:</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Communication with schools to organise workshops</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Workshop preparation</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Training of </a:t>
                </a:r>
                <a:r>
                  <a:rPr lang="en-GB" sz="1000">
                    <a:solidFill>
                      <a:srgbClr val="5D6C78"/>
                    </a:solidFill>
                  </a:rPr>
                  <a:t>HEP</a:t>
                </a:r>
                <a:r>
                  <a:rPr lang="en-GB" sz="1000">
                    <a:solidFill>
                      <a:srgbClr val="5D6C78"/>
                    </a:solidFill>
                    <a:latin typeface="Arial"/>
                    <a:ea typeface="Arial"/>
                    <a:cs typeface="Arial"/>
                    <a:sym typeface="Arial"/>
                  </a:rPr>
                  <a:t> staff</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Scholarship administration</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Evaluation activities</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94" name="Google Shape;94;p1"/>
              <p:cNvSpPr txBox="1"/>
              <p:nvPr/>
            </p:nvSpPr>
            <p:spPr>
              <a:xfrm>
                <a:off x="7147912" y="2834087"/>
                <a:ext cx="1846800" cy="3179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000">
                    <a:solidFill>
                      <a:srgbClr val="5D6C78"/>
                    </a:solidFill>
                    <a:latin typeface="Arial"/>
                    <a:ea typeface="Arial"/>
                    <a:cs typeface="Arial"/>
                    <a:sym typeface="Arial"/>
                  </a:rPr>
                  <a:t>Students:</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Improved confidence</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Increase sense of belonging in a university environment</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Improved academic, personal and transferrable skills</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Smooth transition into university</a:t>
                </a:r>
                <a:endParaRPr/>
              </a:p>
              <a:p>
                <a:pPr indent="0" lvl="0" marL="0" marR="0" rtl="0" algn="l">
                  <a:spcBef>
                    <a:spcPts val="0"/>
                  </a:spcBef>
                  <a:spcAft>
                    <a:spcPts val="0"/>
                  </a:spcAft>
                  <a:buNone/>
                </a:pPr>
                <a:r>
                  <a:rPr b="1" lang="en-GB" sz="1000">
                    <a:solidFill>
                      <a:srgbClr val="5D6C78"/>
                    </a:solidFill>
                  </a:rPr>
                  <a:t>HEP</a:t>
                </a:r>
                <a:r>
                  <a:rPr b="1" lang="en-GB" sz="1000">
                    <a:solidFill>
                      <a:srgbClr val="5D6C78"/>
                    </a:solidFill>
                    <a:latin typeface="Arial"/>
                    <a:ea typeface="Arial"/>
                    <a:cs typeface="Arial"/>
                    <a:sym typeface="Arial"/>
                  </a:rPr>
                  <a:t> staff/student ambassadors:</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Developed personal and transferrable skills </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Improved confidence</a:t>
                </a:r>
                <a:endParaRPr/>
              </a:p>
              <a:p>
                <a:pPr indent="0" lvl="0" marL="0" marR="0" rtl="0" algn="l">
                  <a:spcBef>
                    <a:spcPts val="0"/>
                  </a:spcBef>
                  <a:spcAft>
                    <a:spcPts val="0"/>
                  </a:spcAft>
                  <a:buNone/>
                </a:pPr>
                <a:r>
                  <a:rPr b="1" lang="en-GB" sz="1000">
                    <a:solidFill>
                      <a:srgbClr val="5D6C78"/>
                    </a:solidFill>
                  </a:rPr>
                  <a:t>HEP</a:t>
                </a:r>
                <a:r>
                  <a:rPr lang="en-GB" sz="1000">
                    <a:solidFill>
                      <a:srgbClr val="5D6C78"/>
                    </a:solidFill>
                    <a:latin typeface="Arial"/>
                    <a:ea typeface="Arial"/>
                    <a:cs typeface="Arial"/>
                    <a:sym typeface="Arial"/>
                  </a:rPr>
                  <a:t>:</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Increased number of trained staff</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Improved job satisfaction</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Increased number of applicants </a:t>
                </a:r>
                <a:endParaRPr/>
              </a:p>
              <a:p>
                <a:pPr indent="-171450" lvl="0" marL="171450" marR="0" rtl="0" algn="l">
                  <a:spcBef>
                    <a:spcPts val="0"/>
                  </a:spcBef>
                  <a:spcAft>
                    <a:spcPts val="0"/>
                  </a:spcAft>
                  <a:buClr>
                    <a:srgbClr val="5D6C78"/>
                  </a:buClr>
                  <a:buSzPts val="1000"/>
                  <a:buFont typeface="Arial"/>
                  <a:buChar char="•"/>
                </a:pPr>
                <a:r>
                  <a:rPr lang="en-GB" sz="1000">
                    <a:solidFill>
                      <a:srgbClr val="5D6C78"/>
                    </a:solidFill>
                    <a:latin typeface="Arial"/>
                    <a:ea typeface="Arial"/>
                    <a:cs typeface="Arial"/>
                    <a:sym typeface="Arial"/>
                  </a:rPr>
                  <a:t>Increased number of scholarship applicants</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95" name="Google Shape;95;p1"/>
              <p:cNvSpPr txBox="1"/>
              <p:nvPr/>
            </p:nvSpPr>
            <p:spPr>
              <a:xfrm>
                <a:off x="9144431" y="3938179"/>
                <a:ext cx="1479341" cy="14089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000">
                    <a:solidFill>
                      <a:srgbClr val="5D6C78"/>
                    </a:solidFill>
                    <a:latin typeface="Arial"/>
                    <a:ea typeface="Arial"/>
                    <a:cs typeface="Arial"/>
                    <a:sym typeface="Arial"/>
                  </a:rPr>
                  <a:t>Reduction of continuation and attainment gaps</a:t>
                </a:r>
                <a:endParaRPr/>
              </a:p>
              <a:p>
                <a:pPr indent="0" lvl="0" marL="0" marR="0" rtl="0" algn="l">
                  <a:spcBef>
                    <a:spcPts val="0"/>
                  </a:spcBef>
                  <a:spcAft>
                    <a:spcPts val="0"/>
                  </a:spcAft>
                  <a:buNone/>
                </a:pPr>
                <a:r>
                  <a:t/>
                </a:r>
                <a:endParaRPr sz="1000">
                  <a:solidFill>
                    <a:srgbClr val="5D6C78"/>
                  </a:solidFill>
                  <a:latin typeface="Arial"/>
                  <a:ea typeface="Arial"/>
                  <a:cs typeface="Arial"/>
                  <a:sym typeface="Arial"/>
                </a:endParaRPr>
              </a:p>
              <a:p>
                <a:pPr indent="0" lvl="0" marL="0" marR="0" rtl="0" algn="l">
                  <a:spcBef>
                    <a:spcPts val="0"/>
                  </a:spcBef>
                  <a:spcAft>
                    <a:spcPts val="0"/>
                  </a:spcAft>
                  <a:buNone/>
                </a:pPr>
                <a:r>
                  <a:rPr lang="en-GB" sz="1000">
                    <a:solidFill>
                      <a:srgbClr val="5D6C78"/>
                    </a:solidFill>
                    <a:latin typeface="Arial"/>
                    <a:ea typeface="Arial"/>
                    <a:cs typeface="Arial"/>
                    <a:sym typeface="Arial"/>
                  </a:rPr>
                  <a:t>Improved life chances and wellbeing of students</a:t>
                </a:r>
                <a:endParaRPr/>
              </a:p>
              <a:p>
                <a:pPr indent="0" lvl="0" marL="0" marR="0" rtl="0" algn="l">
                  <a:spcBef>
                    <a:spcPts val="0"/>
                  </a:spcBef>
                  <a:spcAft>
                    <a:spcPts val="0"/>
                  </a:spcAft>
                  <a:buNone/>
                </a:pPr>
                <a:r>
                  <a:t/>
                </a:r>
                <a:endParaRPr sz="1000">
                  <a:solidFill>
                    <a:srgbClr val="5D6C78"/>
                  </a:solidFill>
                  <a:latin typeface="Arial"/>
                  <a:ea typeface="Arial"/>
                  <a:cs typeface="Arial"/>
                  <a:sym typeface="Arial"/>
                </a:endParaRPr>
              </a:p>
              <a:p>
                <a:pPr indent="0" lvl="0" marL="0" marR="0" rtl="0" algn="l">
                  <a:spcBef>
                    <a:spcPts val="0"/>
                  </a:spcBef>
                  <a:spcAft>
                    <a:spcPts val="0"/>
                  </a:spcAft>
                  <a:buNone/>
                </a:pPr>
                <a:r>
                  <a:rPr lang="en-GB" sz="1000">
                    <a:solidFill>
                      <a:srgbClr val="5D6C78"/>
                    </a:solidFill>
                    <a:latin typeface="Arial"/>
                    <a:ea typeface="Arial"/>
                    <a:cs typeface="Arial"/>
                    <a:sym typeface="Arial"/>
                  </a:rPr>
                  <a:t>Improved attainment </a:t>
                </a:r>
                <a:endParaRPr/>
              </a:p>
              <a:p>
                <a:pPr indent="0" lvl="0" marL="0" marR="0" rtl="0" algn="l">
                  <a:spcBef>
                    <a:spcPts val="0"/>
                  </a:spcBef>
                  <a:spcAft>
                    <a:spcPts val="0"/>
                  </a:spcAft>
                  <a:buNone/>
                </a:pPr>
                <a:r>
                  <a:t/>
                </a:r>
                <a:endParaRPr b="1" sz="1000">
                  <a:solidFill>
                    <a:srgbClr val="5D6C78"/>
                  </a:solidFill>
                  <a:latin typeface="Arial"/>
                  <a:ea typeface="Arial"/>
                  <a:cs typeface="Arial"/>
                  <a:sym typeface="Arial"/>
                </a:endParaRPr>
              </a:p>
            </p:txBody>
          </p:sp>
          <p:sp>
            <p:nvSpPr>
              <p:cNvPr id="96" name="Google Shape;96;p1"/>
              <p:cNvSpPr txBox="1"/>
              <p:nvPr/>
            </p:nvSpPr>
            <p:spPr>
              <a:xfrm>
                <a:off x="2767757" y="6215328"/>
                <a:ext cx="7856015" cy="5897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000">
                    <a:solidFill>
                      <a:srgbClr val="5D6C78"/>
                    </a:solidFill>
                    <a:latin typeface="Arial"/>
                    <a:ea typeface="Arial"/>
                    <a:cs typeface="Arial"/>
                    <a:sym typeface="Arial"/>
                  </a:rPr>
                  <a:t>Ensuring that there is enough staff for workshops delivery; all staff members and student ambassadors have the right skills/acquire the right skills through training to engage students in the workshops; </a:t>
                </a:r>
                <a:r>
                  <a:rPr lang="en-GB" sz="1000">
                    <a:solidFill>
                      <a:srgbClr val="5D6C78"/>
                    </a:solidFill>
                  </a:rPr>
                  <a:t>HEP</a:t>
                </a:r>
                <a:r>
                  <a:rPr lang="en-GB" sz="1000">
                    <a:solidFill>
                      <a:srgbClr val="5D6C78"/>
                    </a:solidFill>
                    <a:latin typeface="Arial"/>
                    <a:ea typeface="Arial"/>
                    <a:cs typeface="Arial"/>
                    <a:sym typeface="Arial"/>
                  </a:rPr>
                  <a:t> receive sufficient guidance from schools to ensure their workshops content is relevant to students’ needs; workshops allow </a:t>
                </a:r>
                <a:r>
                  <a:rPr lang="en-GB" sz="1000">
                    <a:solidFill>
                      <a:srgbClr val="5D6C78"/>
                    </a:solidFill>
                  </a:rPr>
                  <a:t>HEP</a:t>
                </a:r>
                <a:r>
                  <a:rPr lang="en-GB" sz="1000">
                    <a:solidFill>
                      <a:srgbClr val="5D6C78"/>
                    </a:solidFill>
                    <a:latin typeface="Arial"/>
                    <a:ea typeface="Arial"/>
                    <a:cs typeface="Arial"/>
                    <a:sym typeface="Arial"/>
                  </a:rPr>
                  <a:t> to raise awareness of the scholarship offered to students attending several outreach activities, which leads to an increase in scholarship applications.   </a:t>
                </a:r>
                <a:endParaRPr/>
              </a:p>
            </p:txBody>
          </p:sp>
        </p:grpSp>
        <p:sp>
          <p:nvSpPr>
            <p:cNvPr id="97" name="Google Shape;97;p1"/>
            <p:cNvSpPr/>
            <p:nvPr/>
          </p:nvSpPr>
          <p:spPr>
            <a:xfrm>
              <a:off x="1130835" y="491771"/>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100">
                  <a:solidFill>
                    <a:schemeClr val="lt1"/>
                  </a:solidFill>
                  <a:latin typeface="Arial"/>
                  <a:ea typeface="Arial"/>
                  <a:cs typeface="Arial"/>
                  <a:sym typeface="Arial"/>
                </a:rPr>
                <a:t>1</a:t>
              </a:r>
              <a:endParaRPr/>
            </a:p>
          </p:txBody>
        </p:sp>
        <p:sp>
          <p:nvSpPr>
            <p:cNvPr id="98" name="Google Shape;98;p1"/>
            <p:cNvSpPr/>
            <p:nvPr/>
          </p:nvSpPr>
          <p:spPr>
            <a:xfrm>
              <a:off x="1130835" y="1127417"/>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00">
                  <a:solidFill>
                    <a:schemeClr val="lt1"/>
                  </a:solidFill>
                  <a:latin typeface="Arial"/>
                  <a:ea typeface="Arial"/>
                  <a:cs typeface="Arial"/>
                  <a:sym typeface="Arial"/>
                </a:rPr>
                <a:t>2</a:t>
              </a:r>
              <a:endParaRPr sz="1100">
                <a:solidFill>
                  <a:schemeClr val="lt1"/>
                </a:solidFill>
                <a:latin typeface="Arial"/>
                <a:ea typeface="Arial"/>
                <a:cs typeface="Arial"/>
                <a:sym typeface="Arial"/>
              </a:endParaRPr>
            </a:p>
          </p:txBody>
        </p:sp>
        <p:sp>
          <p:nvSpPr>
            <p:cNvPr id="99" name="Google Shape;99;p1"/>
            <p:cNvSpPr/>
            <p:nvPr/>
          </p:nvSpPr>
          <p:spPr>
            <a:xfrm>
              <a:off x="1130835" y="1679788"/>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7</a:t>
              </a:r>
              <a:endParaRPr/>
            </a:p>
          </p:txBody>
        </p:sp>
        <p:sp>
          <p:nvSpPr>
            <p:cNvPr id="100" name="Google Shape;100;p1"/>
            <p:cNvSpPr/>
            <p:nvPr/>
          </p:nvSpPr>
          <p:spPr>
            <a:xfrm>
              <a:off x="2905659" y="1687511"/>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5</a:t>
              </a:r>
              <a:endParaRPr/>
            </a:p>
          </p:txBody>
        </p:sp>
        <p:sp>
          <p:nvSpPr>
            <p:cNvPr id="101" name="Google Shape;101;p1"/>
            <p:cNvSpPr/>
            <p:nvPr/>
          </p:nvSpPr>
          <p:spPr>
            <a:xfrm>
              <a:off x="4982108" y="1696041"/>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6</a:t>
              </a:r>
              <a:endParaRPr/>
            </a:p>
          </p:txBody>
        </p:sp>
        <p:sp>
          <p:nvSpPr>
            <p:cNvPr id="102" name="Google Shape;102;p1"/>
            <p:cNvSpPr/>
            <p:nvPr/>
          </p:nvSpPr>
          <p:spPr>
            <a:xfrm>
              <a:off x="7085008" y="1687511"/>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3</a:t>
              </a:r>
              <a:endParaRPr/>
            </a:p>
          </p:txBody>
        </p:sp>
        <p:sp>
          <p:nvSpPr>
            <p:cNvPr id="103" name="Google Shape;103;p1"/>
            <p:cNvSpPr/>
            <p:nvPr/>
          </p:nvSpPr>
          <p:spPr>
            <a:xfrm>
              <a:off x="9046351" y="1687246"/>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4</a:t>
              </a:r>
              <a:endParaRPr/>
            </a:p>
          </p:txBody>
        </p:sp>
        <p:sp>
          <p:nvSpPr>
            <p:cNvPr id="104" name="Google Shape;104;p1"/>
            <p:cNvSpPr/>
            <p:nvPr/>
          </p:nvSpPr>
          <p:spPr>
            <a:xfrm>
              <a:off x="1135844" y="5863156"/>
              <a:ext cx="192505" cy="165290"/>
            </a:xfrm>
            <a:prstGeom prst="rect">
              <a:avLst/>
            </a:prstGeom>
            <a:solidFill>
              <a:schemeClr val="accent2"/>
            </a:solidFill>
            <a:ln cap="flat" cmpd="sng" w="12700">
              <a:solidFill>
                <a:srgbClr val="B5334E"/>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050">
                  <a:solidFill>
                    <a:schemeClr val="lt1"/>
                  </a:solidFill>
                  <a:latin typeface="Arial"/>
                  <a:ea typeface="Arial"/>
                  <a:cs typeface="Arial"/>
                  <a:sym typeface="Arial"/>
                </a:rPr>
                <a:t>8</a:t>
              </a:r>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Theme1">
  <a:themeElements>
    <a:clrScheme name="TASO">
      <a:dk1>
        <a:srgbClr val="000000"/>
      </a:dk1>
      <a:lt1>
        <a:srgbClr val="FFFFFF"/>
      </a:lt1>
      <a:dk2>
        <a:srgbClr val="3B66BC"/>
      </a:dk2>
      <a:lt2>
        <a:srgbClr val="EDEBE3"/>
      </a:lt2>
      <a:accent1>
        <a:srgbClr val="07DBB3"/>
      </a:accent1>
      <a:accent2>
        <a:srgbClr val="F9466C"/>
      </a:accent2>
      <a:accent3>
        <a:srgbClr val="3B66BC"/>
      </a:accent3>
      <a:accent4>
        <a:srgbClr val="EDEBE3"/>
      </a:accent4>
      <a:accent5>
        <a:srgbClr val="000000"/>
      </a:accent5>
      <a:accent6>
        <a:srgbClr val="FFFFFF"/>
      </a:accent6>
      <a:hlink>
        <a:srgbClr val="F9466C"/>
      </a:hlink>
      <a:folHlink>
        <a:srgbClr val="07DBB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2020-06-03T18:33:09Z</dcterms:created>
  <dc:creator>Styrnol, Miriam</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0x010100CFFB2645B4192C469F8306416C22C8A4</vt:lpwstr>
  </property>
</Properties>
</file>