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6" roundtripDataSignature="AMtx7micJkecaprt2UklaYeYQfwABWDMC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7" name="Google Shape;67;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https://educationendowmentfoundation.org.uk/education-evidence/teaching-learning-toolkit/aspiration-interventions</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68" name="Google Shape;68;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3"/>
          <p:cNvSpPr txBox="1"/>
          <p:nvPr>
            <p:ph type="title"/>
          </p:nvPr>
        </p:nvSpPr>
        <p:spPr>
          <a:xfrm>
            <a:off x="759125" y="1056400"/>
            <a:ext cx="10594675" cy="6342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4400"/>
              <a:buFont typeface="Arial"/>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body"/>
          </p:nvPr>
        </p:nvSpPr>
        <p:spPr>
          <a:xfrm>
            <a:off x="759125" y="1825624"/>
            <a:ext cx="11214339" cy="453204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3"/>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21" name="Google Shape;21;p3"/>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dk2"/>
            </a:gs>
            <a:gs pos="12000">
              <a:schemeClr val="dk2"/>
            </a:gs>
            <a:gs pos="89000">
              <a:schemeClr val="accent1"/>
            </a:gs>
            <a:gs pos="100000">
              <a:schemeClr val="accent1"/>
            </a:gs>
          </a:gsLst>
          <a:lin ang="0" scaled="0"/>
        </a:gradFill>
      </p:bgPr>
    </p:bg>
    <p:spTree>
      <p:nvGrpSpPr>
        <p:cNvPr id="22" name="Shape 22"/>
        <p:cNvGrpSpPr/>
        <p:nvPr/>
      </p:nvGrpSpPr>
      <p:grpSpPr>
        <a:xfrm>
          <a:off x="0" y="0"/>
          <a:ext cx="0" cy="0"/>
          <a:chOff x="0" y="0"/>
          <a:chExt cx="0" cy="0"/>
        </a:xfrm>
      </p:grpSpPr>
      <p:sp>
        <p:nvSpPr>
          <p:cNvPr id="23" name="Google Shape;23;p4"/>
          <p:cNvSpPr txBox="1"/>
          <p:nvPr>
            <p:ph type="ctrTitle"/>
          </p:nvPr>
        </p:nvSpPr>
        <p:spPr>
          <a:xfrm>
            <a:off x="759125" y="1122363"/>
            <a:ext cx="9908875" cy="2387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5400"/>
              <a:buFont typeface="Arial"/>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4"/>
          <p:cNvSpPr txBox="1"/>
          <p:nvPr>
            <p:ph idx="1" type="subTitle"/>
          </p:nvPr>
        </p:nvSpPr>
        <p:spPr>
          <a:xfrm>
            <a:off x="759125" y="3602038"/>
            <a:ext cx="9908875" cy="1655762"/>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chemeClr val="lt2"/>
              </a:buClr>
              <a:buSzPts val="2400"/>
              <a:buNone/>
              <a:defRPr sz="2400">
                <a:solidFill>
                  <a:schemeClr val="lt2"/>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5" name="Google Shape;25;p4"/>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sz="1200">
                <a:solidFill>
                  <a:schemeClr val="lt2"/>
                </a:solidFill>
                <a:latin typeface="Arial"/>
                <a:ea typeface="Arial"/>
                <a:cs typeface="Arial"/>
                <a:sym typeface="Arial"/>
              </a:defRPr>
            </a:lvl1pPr>
            <a:lvl2pPr indent="0" lvl="1" marL="0" algn="r">
              <a:spcBef>
                <a:spcPts val="0"/>
              </a:spcBef>
              <a:buNone/>
              <a:defRPr sz="1200">
                <a:solidFill>
                  <a:schemeClr val="lt2"/>
                </a:solidFill>
                <a:latin typeface="Arial"/>
                <a:ea typeface="Arial"/>
                <a:cs typeface="Arial"/>
                <a:sym typeface="Arial"/>
              </a:defRPr>
            </a:lvl2pPr>
            <a:lvl3pPr indent="0" lvl="2" marL="0" algn="r">
              <a:spcBef>
                <a:spcPts val="0"/>
              </a:spcBef>
              <a:buNone/>
              <a:defRPr sz="1200">
                <a:solidFill>
                  <a:schemeClr val="lt2"/>
                </a:solidFill>
                <a:latin typeface="Arial"/>
                <a:ea typeface="Arial"/>
                <a:cs typeface="Arial"/>
                <a:sym typeface="Arial"/>
              </a:defRPr>
            </a:lvl3pPr>
            <a:lvl4pPr indent="0" lvl="3" marL="0" algn="r">
              <a:spcBef>
                <a:spcPts val="0"/>
              </a:spcBef>
              <a:buNone/>
              <a:defRPr sz="1200">
                <a:solidFill>
                  <a:schemeClr val="lt2"/>
                </a:solidFill>
                <a:latin typeface="Arial"/>
                <a:ea typeface="Arial"/>
                <a:cs typeface="Arial"/>
                <a:sym typeface="Arial"/>
              </a:defRPr>
            </a:lvl4pPr>
            <a:lvl5pPr indent="0" lvl="4" marL="0" algn="r">
              <a:spcBef>
                <a:spcPts val="0"/>
              </a:spcBef>
              <a:buNone/>
              <a:defRPr sz="1200">
                <a:solidFill>
                  <a:schemeClr val="lt2"/>
                </a:solidFill>
                <a:latin typeface="Arial"/>
                <a:ea typeface="Arial"/>
                <a:cs typeface="Arial"/>
                <a:sym typeface="Arial"/>
              </a:defRPr>
            </a:lvl5pPr>
            <a:lvl6pPr indent="0" lvl="5" marL="0" algn="r">
              <a:spcBef>
                <a:spcPts val="0"/>
              </a:spcBef>
              <a:buNone/>
              <a:defRPr sz="1200">
                <a:solidFill>
                  <a:schemeClr val="lt2"/>
                </a:solidFill>
                <a:latin typeface="Arial"/>
                <a:ea typeface="Arial"/>
                <a:cs typeface="Arial"/>
                <a:sym typeface="Arial"/>
              </a:defRPr>
            </a:lvl6pPr>
            <a:lvl7pPr indent="0" lvl="6" marL="0" algn="r">
              <a:spcBef>
                <a:spcPts val="0"/>
              </a:spcBef>
              <a:buNone/>
              <a:defRPr sz="1200">
                <a:solidFill>
                  <a:schemeClr val="lt2"/>
                </a:solidFill>
                <a:latin typeface="Arial"/>
                <a:ea typeface="Arial"/>
                <a:cs typeface="Arial"/>
                <a:sym typeface="Arial"/>
              </a:defRPr>
            </a:lvl7pPr>
            <a:lvl8pPr indent="0" lvl="7" marL="0" algn="r">
              <a:spcBef>
                <a:spcPts val="0"/>
              </a:spcBef>
              <a:buNone/>
              <a:defRPr sz="1200">
                <a:solidFill>
                  <a:schemeClr val="lt2"/>
                </a:solidFill>
                <a:latin typeface="Arial"/>
                <a:ea typeface="Arial"/>
                <a:cs typeface="Arial"/>
                <a:sym typeface="Arial"/>
              </a:defRPr>
            </a:lvl8pPr>
            <a:lvl9pPr indent="0" lvl="8" marL="0" algn="r">
              <a:spcBef>
                <a:spcPts val="0"/>
              </a:spcBef>
              <a:buNone/>
              <a:defRPr sz="1200">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drawing&#10;&#10;Description automatically generated" id="28" name="Google Shape;28;p4"/>
          <p:cNvPicPr preferRelativeResize="0"/>
          <p:nvPr/>
        </p:nvPicPr>
        <p:blipFill rotWithShape="1">
          <a:blip r:embed="rId2">
            <a:alphaModFix/>
          </a:blip>
          <a:srcRect b="0" l="0" r="0" t="0"/>
          <a:stretch/>
        </p:blipFill>
        <p:spPr>
          <a:xfrm>
            <a:off x="1" y="0"/>
            <a:ext cx="3581400" cy="107620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9" name="Shape 29"/>
        <p:cNvGrpSpPr/>
        <p:nvPr/>
      </p:nvGrpSpPr>
      <p:grpSpPr>
        <a:xfrm>
          <a:off x="0" y="0"/>
          <a:ext cx="0" cy="0"/>
          <a:chOff x="0" y="0"/>
          <a:chExt cx="0" cy="0"/>
        </a:xfrm>
      </p:grpSpPr>
      <p:sp>
        <p:nvSpPr>
          <p:cNvPr id="30" name="Google Shape;30;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2"/>
              </a:buClr>
              <a:buSzPts val="6000"/>
              <a:buFont typeface="Arial"/>
              <a:buNone/>
              <a:defRPr sz="6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2" name="Google Shape;32;p5"/>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5"/>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35" name="Google Shape;35;p5"/>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6" name="Shape 36"/>
        <p:cNvGrpSpPr/>
        <p:nvPr/>
      </p:nvGrpSpPr>
      <p:grpSpPr>
        <a:xfrm>
          <a:off x="0" y="0"/>
          <a:ext cx="0" cy="0"/>
          <a:chOff x="0" y="0"/>
          <a:chExt cx="0" cy="0"/>
        </a:xfrm>
      </p:grpSpPr>
      <p:sp>
        <p:nvSpPr>
          <p:cNvPr id="37" name="Google Shape;37;p6"/>
          <p:cNvSpPr txBox="1"/>
          <p:nvPr>
            <p:ph type="title"/>
          </p:nvPr>
        </p:nvSpPr>
        <p:spPr>
          <a:xfrm>
            <a:off x="759125" y="1056400"/>
            <a:ext cx="11214339" cy="6342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759125" y="1825625"/>
            <a:ext cx="5260675"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6"/>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43" name="Google Shape;43;p6"/>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7"/>
          <p:cNvSpPr txBox="1"/>
          <p:nvPr>
            <p:ph type="title"/>
          </p:nvPr>
        </p:nvSpPr>
        <p:spPr>
          <a:xfrm>
            <a:off x="839788" y="1056400"/>
            <a:ext cx="10515600" cy="6342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7"/>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53" name="Google Shape;53;p7"/>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4" name="Shape 54"/>
        <p:cNvGrpSpPr/>
        <p:nvPr/>
      </p:nvGrpSpPr>
      <p:grpSpPr>
        <a:xfrm>
          <a:off x="0" y="0"/>
          <a:ext cx="0" cy="0"/>
          <a:chOff x="0" y="0"/>
          <a:chExt cx="0" cy="0"/>
        </a:xfrm>
      </p:grpSpPr>
      <p:sp>
        <p:nvSpPr>
          <p:cNvPr id="55" name="Google Shape;55;p8"/>
          <p:cNvSpPr txBox="1"/>
          <p:nvPr>
            <p:ph type="title"/>
          </p:nvPr>
        </p:nvSpPr>
        <p:spPr>
          <a:xfrm>
            <a:off x="759125" y="1056400"/>
            <a:ext cx="11214339" cy="6342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8"/>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8"/>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59" name="Google Shape;59;p8"/>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9"/>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9"/>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64" name="Google Shape;64;p9"/>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759125" y="1056400"/>
            <a:ext cx="11214339" cy="634288"/>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2"/>
              </a:buClr>
              <a:buSzPts val="4400"/>
              <a:buFont typeface="Arial"/>
              <a:buNone/>
              <a:defRPr b="0" i="0" sz="4400" u="none" cap="none" strike="noStrik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
          <p:cNvSpPr txBox="1"/>
          <p:nvPr>
            <p:ph idx="1" type="body"/>
          </p:nvPr>
        </p:nvSpPr>
        <p:spPr>
          <a:xfrm>
            <a:off x="759125" y="1825624"/>
            <a:ext cx="11214339" cy="4532043"/>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2"/>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2"/>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b="0" i="0" sz="12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2"/>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buNone/>
              <a:defRPr b="0" i="0" sz="1200" u="none" cap="none" strike="noStrike">
                <a:solidFill>
                  <a:schemeClr val="dk2"/>
                </a:solidFill>
                <a:latin typeface="Arial"/>
                <a:ea typeface="Arial"/>
                <a:cs typeface="Arial"/>
                <a:sym typeface="Arial"/>
              </a:defRPr>
            </a:lvl1pPr>
            <a:lvl2pPr indent="0" lvl="1" marL="0" marR="0" rtl="0" algn="r">
              <a:spcBef>
                <a:spcPts val="0"/>
              </a:spcBef>
              <a:buNone/>
              <a:defRPr b="0" i="0" sz="1200" u="none" cap="none" strike="noStrike">
                <a:solidFill>
                  <a:schemeClr val="dk2"/>
                </a:solidFill>
                <a:latin typeface="Arial"/>
                <a:ea typeface="Arial"/>
                <a:cs typeface="Arial"/>
                <a:sym typeface="Arial"/>
              </a:defRPr>
            </a:lvl2pPr>
            <a:lvl3pPr indent="0" lvl="2" marL="0" marR="0" rtl="0" algn="r">
              <a:spcBef>
                <a:spcPts val="0"/>
              </a:spcBef>
              <a:buNone/>
              <a:defRPr b="0" i="0" sz="1200" u="none" cap="none" strike="noStrike">
                <a:solidFill>
                  <a:schemeClr val="dk2"/>
                </a:solidFill>
                <a:latin typeface="Arial"/>
                <a:ea typeface="Arial"/>
                <a:cs typeface="Arial"/>
                <a:sym typeface="Arial"/>
              </a:defRPr>
            </a:lvl3pPr>
            <a:lvl4pPr indent="0" lvl="3" marL="0" marR="0" rtl="0" algn="r">
              <a:spcBef>
                <a:spcPts val="0"/>
              </a:spcBef>
              <a:buNone/>
              <a:defRPr b="0" i="0" sz="1200" u="none" cap="none" strike="noStrike">
                <a:solidFill>
                  <a:schemeClr val="dk2"/>
                </a:solidFill>
                <a:latin typeface="Arial"/>
                <a:ea typeface="Arial"/>
                <a:cs typeface="Arial"/>
                <a:sym typeface="Arial"/>
              </a:defRPr>
            </a:lvl4pPr>
            <a:lvl5pPr indent="0" lvl="4" marL="0" marR="0" rtl="0" algn="r">
              <a:spcBef>
                <a:spcPts val="0"/>
              </a:spcBef>
              <a:buNone/>
              <a:defRPr b="0" i="0" sz="1200" u="none" cap="none" strike="noStrike">
                <a:solidFill>
                  <a:schemeClr val="dk2"/>
                </a:solidFill>
                <a:latin typeface="Arial"/>
                <a:ea typeface="Arial"/>
                <a:cs typeface="Arial"/>
                <a:sym typeface="Arial"/>
              </a:defRPr>
            </a:lvl5pPr>
            <a:lvl6pPr indent="0" lvl="5" marL="0" marR="0" rtl="0" algn="r">
              <a:spcBef>
                <a:spcPts val="0"/>
              </a:spcBef>
              <a:buNone/>
              <a:defRPr b="0" i="0" sz="1200" u="none" cap="none" strike="noStrike">
                <a:solidFill>
                  <a:schemeClr val="dk2"/>
                </a:solidFill>
                <a:latin typeface="Arial"/>
                <a:ea typeface="Arial"/>
                <a:cs typeface="Arial"/>
                <a:sym typeface="Arial"/>
              </a:defRPr>
            </a:lvl6pPr>
            <a:lvl7pPr indent="0" lvl="6" marL="0" marR="0" rtl="0" algn="r">
              <a:spcBef>
                <a:spcPts val="0"/>
              </a:spcBef>
              <a:buNone/>
              <a:defRPr b="0" i="0" sz="1200" u="none" cap="none" strike="noStrike">
                <a:solidFill>
                  <a:schemeClr val="dk2"/>
                </a:solidFill>
                <a:latin typeface="Arial"/>
                <a:ea typeface="Arial"/>
                <a:cs typeface="Arial"/>
                <a:sym typeface="Arial"/>
              </a:defRPr>
            </a:lvl7pPr>
            <a:lvl8pPr indent="0" lvl="7" marL="0" marR="0" rtl="0" algn="r">
              <a:spcBef>
                <a:spcPts val="0"/>
              </a:spcBef>
              <a:buNone/>
              <a:defRPr b="0" i="0" sz="1200" u="none" cap="none" strike="noStrike">
                <a:solidFill>
                  <a:schemeClr val="dk2"/>
                </a:solidFill>
                <a:latin typeface="Arial"/>
                <a:ea typeface="Arial"/>
                <a:cs typeface="Arial"/>
                <a:sym typeface="Arial"/>
              </a:defRPr>
            </a:lvl8pPr>
            <a:lvl9pPr indent="0" lvl="8" marL="0" marR="0" rtl="0" algn="r">
              <a:spcBef>
                <a:spcPts val="0"/>
              </a:spcBef>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grpSp>
        <p:nvGrpSpPr>
          <p:cNvPr id="70" name="Google Shape;70;p1"/>
          <p:cNvGrpSpPr/>
          <p:nvPr/>
        </p:nvGrpSpPr>
        <p:grpSpPr>
          <a:xfrm>
            <a:off x="422031" y="941373"/>
            <a:ext cx="11453381" cy="5971085"/>
            <a:chOff x="1121277" y="476532"/>
            <a:chExt cx="9411882" cy="6327344"/>
          </a:xfrm>
        </p:grpSpPr>
        <p:grpSp>
          <p:nvGrpSpPr>
            <p:cNvPr id="71" name="Google Shape;71;p1"/>
            <p:cNvGrpSpPr/>
            <p:nvPr/>
          </p:nvGrpSpPr>
          <p:grpSpPr>
            <a:xfrm>
              <a:off x="1121277" y="476532"/>
              <a:ext cx="9411882" cy="6327344"/>
              <a:chOff x="1167524" y="729981"/>
              <a:chExt cx="9411882" cy="6327344"/>
            </a:xfrm>
          </p:grpSpPr>
          <p:grpSp>
            <p:nvGrpSpPr>
              <p:cNvPr id="72" name="Google Shape;72;p1"/>
              <p:cNvGrpSpPr/>
              <p:nvPr/>
            </p:nvGrpSpPr>
            <p:grpSpPr>
              <a:xfrm>
                <a:off x="1167524" y="729981"/>
                <a:ext cx="9404415" cy="6128019"/>
                <a:chOff x="1393792" y="729981"/>
                <a:chExt cx="9404415" cy="6128019"/>
              </a:xfrm>
            </p:grpSpPr>
            <p:sp>
              <p:nvSpPr>
                <p:cNvPr id="73" name="Google Shape;73;p1"/>
                <p:cNvSpPr/>
                <p:nvPr/>
              </p:nvSpPr>
              <p:spPr>
                <a:xfrm>
                  <a:off x="1403350" y="1372669"/>
                  <a:ext cx="1397000"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Aims</a:t>
                  </a:r>
                  <a:endParaRPr/>
                </a:p>
              </p:txBody>
            </p:sp>
            <p:sp>
              <p:nvSpPr>
                <p:cNvPr id="74" name="Google Shape;74;p1"/>
                <p:cNvSpPr/>
                <p:nvPr/>
              </p:nvSpPr>
              <p:spPr>
                <a:xfrm>
                  <a:off x="1403350" y="745220"/>
                  <a:ext cx="1397000"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Situation</a:t>
                  </a:r>
                  <a:endParaRPr/>
                </a:p>
              </p:txBody>
            </p:sp>
            <p:sp>
              <p:nvSpPr>
                <p:cNvPr id="75" name="Google Shape;75;p1"/>
                <p:cNvSpPr/>
                <p:nvPr/>
              </p:nvSpPr>
              <p:spPr>
                <a:xfrm>
                  <a:off x="1403350" y="1940960"/>
                  <a:ext cx="1397000"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Inputs</a:t>
                  </a:r>
                  <a:endParaRPr/>
                </a:p>
              </p:txBody>
            </p:sp>
            <p:sp>
              <p:nvSpPr>
                <p:cNvPr id="76" name="Google Shape;76;p1"/>
                <p:cNvSpPr/>
                <p:nvPr/>
              </p:nvSpPr>
              <p:spPr>
                <a:xfrm>
                  <a:off x="3178174" y="1940960"/>
                  <a:ext cx="1698625"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Activities</a:t>
                  </a:r>
                  <a:endParaRPr/>
                </a:p>
              </p:txBody>
            </p:sp>
            <p:sp>
              <p:nvSpPr>
                <p:cNvPr id="77" name="Google Shape;77;p1"/>
                <p:cNvSpPr/>
                <p:nvPr/>
              </p:nvSpPr>
              <p:spPr>
                <a:xfrm>
                  <a:off x="9304217" y="1940961"/>
                  <a:ext cx="1484434"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Impact</a:t>
                  </a:r>
                  <a:endParaRPr/>
                </a:p>
              </p:txBody>
            </p:sp>
            <p:sp>
              <p:nvSpPr>
                <p:cNvPr id="78" name="Google Shape;78;p1"/>
                <p:cNvSpPr/>
                <p:nvPr/>
              </p:nvSpPr>
              <p:spPr>
                <a:xfrm>
                  <a:off x="5246688" y="1940960"/>
                  <a:ext cx="1695480"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Outputs</a:t>
                  </a:r>
                  <a:endParaRPr/>
                </a:p>
              </p:txBody>
            </p:sp>
            <p:sp>
              <p:nvSpPr>
                <p:cNvPr id="79" name="Google Shape;79;p1"/>
                <p:cNvSpPr/>
                <p:nvPr/>
              </p:nvSpPr>
              <p:spPr>
                <a:xfrm>
                  <a:off x="7357523" y="1940960"/>
                  <a:ext cx="1698625"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Outcomes</a:t>
                  </a:r>
                  <a:endParaRPr/>
                </a:p>
              </p:txBody>
            </p:sp>
            <p:sp>
              <p:nvSpPr>
                <p:cNvPr id="80" name="Google Shape;80;p1"/>
                <p:cNvSpPr/>
                <p:nvPr/>
              </p:nvSpPr>
              <p:spPr>
                <a:xfrm>
                  <a:off x="2949574" y="729981"/>
                  <a:ext cx="7839076" cy="565417"/>
                </a:xfrm>
                <a:prstGeom prst="rect">
                  <a:avLst/>
                </a:prstGeom>
                <a:noFill/>
                <a:ln cap="flat" cmpd="sng" w="12700">
                  <a:solidFill>
                    <a:srgbClr val="5D6C78"/>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1100">
                      <a:solidFill>
                        <a:schemeClr val="dk1"/>
                      </a:solidFill>
                    </a:rPr>
                    <a:t>There is an attainment gap of GCSE outcomes between disadvantaged and non-disadvantaged pupils even when controlling for high prior attainment. GCSE attainment is a strong predictor of HE progression and therefore a key priority for the WP sector.</a:t>
                  </a:r>
                  <a:endParaRPr sz="1100">
                    <a:solidFill>
                      <a:schemeClr val="dk1"/>
                    </a:solidFill>
                    <a:latin typeface="Arial"/>
                    <a:ea typeface="Arial"/>
                    <a:cs typeface="Arial"/>
                    <a:sym typeface="Arial"/>
                  </a:endParaRPr>
                </a:p>
              </p:txBody>
            </p:sp>
            <p:sp>
              <p:nvSpPr>
                <p:cNvPr id="81" name="Google Shape;81;p1"/>
                <p:cNvSpPr/>
                <p:nvPr/>
              </p:nvSpPr>
              <p:spPr>
                <a:xfrm>
                  <a:off x="2949574" y="1390649"/>
                  <a:ext cx="7839076" cy="493157"/>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100"/>
                    <a:buFont typeface="Arial"/>
                    <a:buNone/>
                  </a:pPr>
                  <a:r>
                    <a:rPr lang="en-GB" sz="1200"/>
                    <a:t>Close the attainment gap between disadvantaged and advantaged pupils</a:t>
                  </a:r>
                  <a:endParaRPr sz="1200"/>
                </a:p>
                <a:p>
                  <a:pPr indent="0" lvl="0" marL="0" marR="0" rtl="0" algn="l">
                    <a:spcBef>
                      <a:spcPts val="0"/>
                    </a:spcBef>
                    <a:spcAft>
                      <a:spcPts val="0"/>
                    </a:spcAft>
                    <a:buSzPts val="1100"/>
                    <a:buNone/>
                  </a:pPr>
                  <a:r>
                    <a:rPr lang="en-GB" sz="1200"/>
                    <a:t>Increase number of young people from disadvantaged backgrounds progressing to highly selective universities.   </a:t>
                  </a:r>
                  <a:endParaRPr sz="1200"/>
                </a:p>
              </p:txBody>
            </p:sp>
            <p:sp>
              <p:nvSpPr>
                <p:cNvPr id="82" name="Google Shape;82;p1"/>
                <p:cNvSpPr/>
                <p:nvPr/>
              </p:nvSpPr>
              <p:spPr>
                <a:xfrm>
                  <a:off x="2932634" y="6108046"/>
                  <a:ext cx="7856015" cy="749954"/>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3" name="Google Shape;83;p1"/>
                <p:cNvSpPr/>
                <p:nvPr/>
              </p:nvSpPr>
              <p:spPr>
                <a:xfrm>
                  <a:off x="7340584" y="2496517"/>
                  <a:ext cx="3457623" cy="245811"/>
                </a:xfrm>
                <a:prstGeom prst="rect">
                  <a:avLst/>
                </a:prstGeom>
                <a:solidFill>
                  <a:srgbClr val="FA5B68"/>
                </a:solidFill>
                <a:ln cap="flat" cmpd="sng" w="12700">
                  <a:solidFill>
                    <a:srgbClr val="FA5B6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lt1"/>
                      </a:solidFill>
                      <a:latin typeface="Arial"/>
                      <a:ea typeface="Arial"/>
                      <a:cs typeface="Arial"/>
                      <a:sym typeface="Arial"/>
                    </a:rPr>
                    <a:t>Impact</a:t>
                  </a:r>
                  <a:endParaRPr/>
                </a:p>
              </p:txBody>
            </p:sp>
            <p:sp>
              <p:nvSpPr>
                <p:cNvPr id="84" name="Google Shape;84;p1"/>
                <p:cNvSpPr/>
                <p:nvPr/>
              </p:nvSpPr>
              <p:spPr>
                <a:xfrm>
                  <a:off x="1393793" y="2496518"/>
                  <a:ext cx="5551519" cy="225784"/>
                </a:xfrm>
                <a:prstGeom prst="rect">
                  <a:avLst/>
                </a:prstGeom>
                <a:solidFill>
                  <a:srgbClr val="004A82"/>
                </a:solidFill>
                <a:ln cap="flat" cmpd="sng" w="12700">
                  <a:solidFill>
                    <a:srgbClr val="004A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lt1"/>
                      </a:solidFill>
                      <a:latin typeface="Arial"/>
                      <a:ea typeface="Arial"/>
                      <a:cs typeface="Arial"/>
                      <a:sym typeface="Arial"/>
                    </a:rPr>
                    <a:t>Process</a:t>
                  </a:r>
                  <a:endParaRPr/>
                </a:p>
              </p:txBody>
            </p:sp>
            <p:sp>
              <p:nvSpPr>
                <p:cNvPr id="85" name="Google Shape;85;p1"/>
                <p:cNvSpPr/>
                <p:nvPr/>
              </p:nvSpPr>
              <p:spPr>
                <a:xfrm>
                  <a:off x="1393792" y="6108046"/>
                  <a:ext cx="1380061" cy="742574"/>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600">
                      <a:solidFill>
                        <a:schemeClr val="lt1"/>
                      </a:solidFill>
                      <a:latin typeface="Arial"/>
                      <a:ea typeface="Arial"/>
                      <a:cs typeface="Arial"/>
                      <a:sym typeface="Arial"/>
                    </a:rPr>
                    <a:t>Rationale &amp; Assumptions</a:t>
                  </a:r>
                  <a:endParaRPr/>
                </a:p>
              </p:txBody>
            </p:sp>
            <p:sp>
              <p:nvSpPr>
                <p:cNvPr id="86" name="Google Shape;86;p1"/>
                <p:cNvSpPr/>
                <p:nvPr/>
              </p:nvSpPr>
              <p:spPr>
                <a:xfrm>
                  <a:off x="1393793" y="2821341"/>
                  <a:ext cx="1380061"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7" name="Google Shape;87;p1"/>
                <p:cNvSpPr/>
                <p:nvPr/>
              </p:nvSpPr>
              <p:spPr>
                <a:xfrm>
                  <a:off x="3178174" y="2821341"/>
                  <a:ext cx="1698625"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8" name="Google Shape;88;p1"/>
                <p:cNvSpPr/>
                <p:nvPr/>
              </p:nvSpPr>
              <p:spPr>
                <a:xfrm>
                  <a:off x="5243542" y="2821341"/>
                  <a:ext cx="1698625"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9" name="Google Shape;89;p1"/>
                <p:cNvSpPr/>
                <p:nvPr/>
              </p:nvSpPr>
              <p:spPr>
                <a:xfrm>
                  <a:off x="7373428" y="2821341"/>
                  <a:ext cx="1698625"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90" name="Google Shape;90;p1"/>
                <p:cNvSpPr/>
                <p:nvPr/>
              </p:nvSpPr>
              <p:spPr>
                <a:xfrm>
                  <a:off x="1393792" y="2821341"/>
                  <a:ext cx="1380061"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Font typeface="Arial"/>
                    <a:buNone/>
                  </a:pPr>
                  <a:r>
                    <a:t/>
                  </a:r>
                  <a:endParaRPr sz="1800">
                    <a:solidFill>
                      <a:schemeClr val="lt1"/>
                    </a:solidFill>
                    <a:latin typeface="Arial"/>
                    <a:ea typeface="Arial"/>
                    <a:cs typeface="Arial"/>
                    <a:sym typeface="Arial"/>
                  </a:endParaRPr>
                </a:p>
              </p:txBody>
            </p:sp>
            <p:sp>
              <p:nvSpPr>
                <p:cNvPr id="91" name="Google Shape;91;p1"/>
                <p:cNvSpPr/>
                <p:nvPr/>
              </p:nvSpPr>
              <p:spPr>
                <a:xfrm>
                  <a:off x="9318865" y="2841367"/>
                  <a:ext cx="1469785"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cxnSp>
              <p:nvCxnSpPr>
                <p:cNvPr id="92" name="Google Shape;92;p1"/>
                <p:cNvCxnSpPr/>
                <p:nvPr/>
              </p:nvCxnSpPr>
              <p:spPr>
                <a:xfrm>
                  <a:off x="2800350" y="4423884"/>
                  <a:ext cx="387350" cy="0"/>
                </a:xfrm>
                <a:prstGeom prst="straightConnector1">
                  <a:avLst/>
                </a:prstGeom>
                <a:noFill/>
                <a:ln cap="flat" cmpd="sng" w="9525">
                  <a:solidFill>
                    <a:schemeClr val="accent5"/>
                  </a:solidFill>
                  <a:prstDash val="solid"/>
                  <a:miter lim="800000"/>
                  <a:headEnd len="sm" w="sm" type="none"/>
                  <a:tailEnd len="med" w="med" type="triangle"/>
                </a:ln>
              </p:spPr>
            </p:cxnSp>
            <p:cxnSp>
              <p:nvCxnSpPr>
                <p:cNvPr id="93" name="Google Shape;93;p1"/>
                <p:cNvCxnSpPr>
                  <a:endCxn id="88" idx="1"/>
                </p:cNvCxnSpPr>
                <p:nvPr/>
              </p:nvCxnSpPr>
              <p:spPr>
                <a:xfrm flipH="1" rot="10800000">
                  <a:off x="4876942" y="4415174"/>
                  <a:ext cx="366600" cy="8700"/>
                </a:xfrm>
                <a:prstGeom prst="straightConnector1">
                  <a:avLst/>
                </a:prstGeom>
                <a:noFill/>
                <a:ln cap="flat" cmpd="sng" w="9525">
                  <a:solidFill>
                    <a:schemeClr val="accent5"/>
                  </a:solidFill>
                  <a:prstDash val="solid"/>
                  <a:miter lim="800000"/>
                  <a:headEnd len="sm" w="sm" type="none"/>
                  <a:tailEnd len="med" w="med" type="triangle"/>
                </a:ln>
              </p:spPr>
            </p:cxnSp>
            <p:cxnSp>
              <p:nvCxnSpPr>
                <p:cNvPr id="94" name="Google Shape;94;p1"/>
                <p:cNvCxnSpPr/>
                <p:nvPr/>
              </p:nvCxnSpPr>
              <p:spPr>
                <a:xfrm>
                  <a:off x="6970173" y="4423884"/>
                  <a:ext cx="387350" cy="0"/>
                </a:xfrm>
                <a:prstGeom prst="straightConnector1">
                  <a:avLst/>
                </a:prstGeom>
                <a:noFill/>
                <a:ln cap="flat" cmpd="sng" w="9525">
                  <a:solidFill>
                    <a:schemeClr val="accent5"/>
                  </a:solidFill>
                  <a:prstDash val="solid"/>
                  <a:miter lim="800000"/>
                  <a:headEnd len="sm" w="sm" type="none"/>
                  <a:tailEnd len="med" w="med" type="triangle"/>
                </a:ln>
              </p:spPr>
            </p:cxnSp>
            <p:cxnSp>
              <p:nvCxnSpPr>
                <p:cNvPr id="95" name="Google Shape;95;p1"/>
                <p:cNvCxnSpPr/>
                <p:nvPr/>
              </p:nvCxnSpPr>
              <p:spPr>
                <a:xfrm>
                  <a:off x="9073688" y="4423884"/>
                  <a:ext cx="230529" cy="0"/>
                </a:xfrm>
                <a:prstGeom prst="straightConnector1">
                  <a:avLst/>
                </a:prstGeom>
                <a:noFill/>
                <a:ln cap="flat" cmpd="sng" w="9525">
                  <a:solidFill>
                    <a:schemeClr val="accent5"/>
                  </a:solidFill>
                  <a:prstDash val="solid"/>
                  <a:miter lim="800000"/>
                  <a:headEnd len="sm" w="sm" type="none"/>
                  <a:tailEnd len="med" w="med" type="triangle"/>
                </a:ln>
              </p:spPr>
            </p:cxnSp>
          </p:grpSp>
          <p:sp>
            <p:nvSpPr>
              <p:cNvPr id="96" name="Google Shape;96;p1"/>
              <p:cNvSpPr txBox="1"/>
              <p:nvPr/>
            </p:nvSpPr>
            <p:spPr>
              <a:xfrm>
                <a:off x="1178280" y="2916049"/>
                <a:ext cx="1362600" cy="1565700"/>
              </a:xfrm>
              <a:prstGeom prst="rect">
                <a:avLst/>
              </a:prstGeom>
              <a:noFill/>
              <a:ln>
                <a:noFill/>
              </a:ln>
            </p:spPr>
            <p:txBody>
              <a:bodyPr anchorCtr="0" anchor="t" bIns="45700" lIns="72000" spcFirstLastPara="1" rIns="91425" wrap="square" tIns="45700">
                <a:spAutoFit/>
              </a:bodyPr>
              <a:lstStyle/>
              <a:p>
                <a:pPr indent="-113899" lvl="0" marL="172800" marR="0" rtl="0" algn="l">
                  <a:spcBef>
                    <a:spcPts val="0"/>
                  </a:spcBef>
                  <a:spcAft>
                    <a:spcPts val="0"/>
                  </a:spcAft>
                  <a:buClr>
                    <a:srgbClr val="5D6C78"/>
                  </a:buClr>
                  <a:buSzPts val="1000"/>
                  <a:buChar char="●"/>
                </a:pPr>
                <a:r>
                  <a:rPr lang="en-GB" sz="1000">
                    <a:solidFill>
                      <a:srgbClr val="5D6C78"/>
                    </a:solidFill>
                  </a:rPr>
                  <a:t>1 Grade 5 Officer</a:t>
                </a:r>
                <a:endParaRPr sz="1000">
                  <a:solidFill>
                    <a:srgbClr val="5D6C78"/>
                  </a:solidFill>
                </a:endParaRPr>
              </a:p>
              <a:p>
                <a:pPr indent="-113899" lvl="0" marL="172800" marR="0" rtl="0" algn="l">
                  <a:spcBef>
                    <a:spcPts val="0"/>
                  </a:spcBef>
                  <a:spcAft>
                    <a:spcPts val="0"/>
                  </a:spcAft>
                  <a:buClr>
                    <a:srgbClr val="5D6C78"/>
                  </a:buClr>
                  <a:buSzPts val="1000"/>
                  <a:buChar char="●"/>
                </a:pPr>
                <a:r>
                  <a:rPr lang="en-GB" sz="1000">
                    <a:solidFill>
                      <a:srgbClr val="5D6C78"/>
                    </a:solidFill>
                  </a:rPr>
                  <a:t>1 Grade 6 Manager</a:t>
                </a:r>
                <a:endParaRPr sz="1000">
                  <a:solidFill>
                    <a:srgbClr val="5D6C78"/>
                  </a:solidFill>
                </a:endParaRPr>
              </a:p>
              <a:p>
                <a:pPr indent="-113899" lvl="0" marL="172800" marR="0" rtl="0" algn="l">
                  <a:spcBef>
                    <a:spcPts val="0"/>
                  </a:spcBef>
                  <a:spcAft>
                    <a:spcPts val="0"/>
                  </a:spcAft>
                  <a:buClr>
                    <a:srgbClr val="5D6C78"/>
                  </a:buClr>
                  <a:buSzPts val="1000"/>
                  <a:buChar char="●"/>
                </a:pPr>
                <a:r>
                  <a:rPr lang="en-GB" sz="1000">
                    <a:solidFill>
                      <a:srgbClr val="5D6C78"/>
                    </a:solidFill>
                  </a:rPr>
                  <a:t>(X) Number of student ambassadors (number of hours/shifts completed)</a:t>
                </a:r>
                <a:endParaRPr sz="1000">
                  <a:solidFill>
                    <a:srgbClr val="5D6C78"/>
                  </a:solidFill>
                </a:endParaRPr>
              </a:p>
              <a:p>
                <a:pPr indent="-113899" lvl="0" marL="172800" marR="0" rtl="0" algn="l">
                  <a:spcBef>
                    <a:spcPts val="0"/>
                  </a:spcBef>
                  <a:spcAft>
                    <a:spcPts val="0"/>
                  </a:spcAft>
                  <a:buClr>
                    <a:srgbClr val="5D6C78"/>
                  </a:buClr>
                  <a:buSzPts val="1000"/>
                  <a:buChar char="●"/>
                </a:pPr>
                <a:r>
                  <a:rPr lang="en-GB" sz="1000">
                    <a:solidFill>
                      <a:srgbClr val="5D6C78"/>
                    </a:solidFill>
                  </a:rPr>
                  <a:t>Tutoring / external partnerships</a:t>
                </a:r>
                <a:endParaRPr sz="1000">
                  <a:solidFill>
                    <a:srgbClr val="5D6C78"/>
                  </a:solidFill>
                </a:endParaRPr>
              </a:p>
              <a:p>
                <a:pPr indent="-50399" lvl="0" marL="172800" marR="0" rtl="0" algn="l">
                  <a:spcBef>
                    <a:spcPts val="0"/>
                  </a:spcBef>
                  <a:spcAft>
                    <a:spcPts val="0"/>
                  </a:spcAft>
                  <a:buNone/>
                </a:pPr>
                <a:r>
                  <a:t/>
                </a:r>
                <a:endParaRPr sz="1000">
                  <a:solidFill>
                    <a:srgbClr val="5D6C78"/>
                  </a:solidFill>
                </a:endParaRPr>
              </a:p>
            </p:txBody>
          </p:sp>
          <p:sp>
            <p:nvSpPr>
              <p:cNvPr id="97" name="Google Shape;97;p1"/>
              <p:cNvSpPr txBox="1"/>
              <p:nvPr/>
            </p:nvSpPr>
            <p:spPr>
              <a:xfrm>
                <a:off x="5018735" y="2925846"/>
                <a:ext cx="1747200" cy="3196800"/>
              </a:xfrm>
              <a:prstGeom prst="rect">
                <a:avLst/>
              </a:prstGeom>
              <a:noFill/>
              <a:ln>
                <a:noFill/>
              </a:ln>
            </p:spPr>
            <p:txBody>
              <a:bodyPr anchorCtr="0" anchor="t" bIns="45700" lIns="91425" spcFirstLastPara="1" rIns="91425" wrap="square" tIns="45700">
                <a:spAutoFit/>
              </a:bodyPr>
              <a:lstStyle/>
              <a:p>
                <a:pPr indent="-113901" lvl="0" marL="136800" marR="0" rtl="0" algn="l">
                  <a:spcBef>
                    <a:spcPts val="0"/>
                  </a:spcBef>
                  <a:spcAft>
                    <a:spcPts val="0"/>
                  </a:spcAft>
                  <a:buClr>
                    <a:schemeClr val="dk1"/>
                  </a:buClr>
                  <a:buSzPts val="1000"/>
                  <a:buChar char="●"/>
                </a:pPr>
                <a:r>
                  <a:rPr lang="en-GB" sz="1000">
                    <a:solidFill>
                      <a:schemeClr val="dk1"/>
                    </a:solidFill>
                  </a:rPr>
                  <a:t>Students have the opportunity to attend the baseline and progress test sessions.</a:t>
                </a:r>
                <a:endParaRPr sz="1000">
                  <a:solidFill>
                    <a:schemeClr val="dk1"/>
                  </a:solidFill>
                </a:endParaRPr>
              </a:p>
              <a:p>
                <a:pPr indent="-113901" lvl="0" marL="136800" marR="0" rtl="0" algn="l">
                  <a:spcBef>
                    <a:spcPts val="0"/>
                  </a:spcBef>
                  <a:spcAft>
                    <a:spcPts val="0"/>
                  </a:spcAft>
                  <a:buClr>
                    <a:schemeClr val="dk1"/>
                  </a:buClr>
                  <a:buSzPts val="1000"/>
                  <a:buChar char="●"/>
                </a:pPr>
                <a:r>
                  <a:rPr lang="en-GB" sz="1000">
                    <a:solidFill>
                      <a:schemeClr val="dk1"/>
                    </a:solidFill>
                  </a:rPr>
                  <a:t>Students have the opportunity to complete the baseline and progress test</a:t>
                </a:r>
                <a:endParaRPr sz="1000">
                  <a:solidFill>
                    <a:schemeClr val="dk1"/>
                  </a:solidFill>
                </a:endParaRPr>
              </a:p>
              <a:p>
                <a:pPr indent="-113901" lvl="0" marL="136800" marR="0" rtl="0" algn="l">
                  <a:spcBef>
                    <a:spcPts val="0"/>
                  </a:spcBef>
                  <a:spcAft>
                    <a:spcPts val="0"/>
                  </a:spcAft>
                  <a:buClr>
                    <a:schemeClr val="dk1"/>
                  </a:buClr>
                  <a:buSzPts val="1000"/>
                  <a:buChar char="●"/>
                </a:pPr>
                <a:r>
                  <a:rPr lang="en-GB" sz="1000">
                    <a:solidFill>
                      <a:schemeClr val="dk1"/>
                    </a:solidFill>
                  </a:rPr>
                  <a:t>Students have exposure to current undergraduates at a Russell Group University</a:t>
                </a:r>
                <a:endParaRPr sz="1000">
                  <a:solidFill>
                    <a:schemeClr val="dk1"/>
                  </a:solidFill>
                </a:endParaRPr>
              </a:p>
              <a:p>
                <a:pPr indent="-113901" lvl="0" marL="136800" marR="0" rtl="0" algn="l">
                  <a:spcBef>
                    <a:spcPts val="0"/>
                  </a:spcBef>
                  <a:spcAft>
                    <a:spcPts val="0"/>
                  </a:spcAft>
                  <a:buClr>
                    <a:schemeClr val="dk1"/>
                  </a:buClr>
                  <a:buSzPts val="1000"/>
                  <a:buChar char="●"/>
                </a:pPr>
                <a:r>
                  <a:rPr lang="en-GB" sz="1000">
                    <a:solidFill>
                      <a:schemeClr val="dk1"/>
                    </a:solidFill>
                  </a:rPr>
                  <a:t>Students have access to small group tuition in English or Maths</a:t>
                </a:r>
                <a:endParaRPr sz="1000">
                  <a:solidFill>
                    <a:schemeClr val="dk1"/>
                  </a:solidFill>
                </a:endParaRPr>
              </a:p>
              <a:p>
                <a:pPr indent="-113901" lvl="0" marL="136800" marR="0" rtl="0" algn="l">
                  <a:spcBef>
                    <a:spcPts val="0"/>
                  </a:spcBef>
                  <a:spcAft>
                    <a:spcPts val="0"/>
                  </a:spcAft>
                  <a:buClr>
                    <a:schemeClr val="dk1"/>
                  </a:buClr>
                  <a:buSzPts val="1000"/>
                  <a:buChar char="●"/>
                </a:pPr>
                <a:r>
                  <a:rPr lang="en-GB" sz="1000">
                    <a:solidFill>
                      <a:schemeClr val="dk1"/>
                    </a:solidFill>
                  </a:rPr>
                  <a:t>Students have the opportunity to develop their study skills and metacognition.</a:t>
                </a:r>
                <a:endParaRPr sz="1000">
                  <a:solidFill>
                    <a:schemeClr val="dk1"/>
                  </a:solidFill>
                </a:endParaRPr>
              </a:p>
              <a:p>
                <a:pPr indent="-113901" lvl="0" marL="136800" marR="0" rtl="0" algn="l">
                  <a:spcBef>
                    <a:spcPts val="0"/>
                  </a:spcBef>
                  <a:spcAft>
                    <a:spcPts val="0"/>
                  </a:spcAft>
                  <a:buClr>
                    <a:schemeClr val="dk1"/>
                  </a:buClr>
                  <a:buSzPts val="1000"/>
                  <a:buChar char="●"/>
                </a:pPr>
                <a:r>
                  <a:rPr lang="en-GB" sz="1000">
                    <a:solidFill>
                      <a:schemeClr val="dk1"/>
                    </a:solidFill>
                  </a:rPr>
                  <a:t>Students have the opportunity to develop their Wellbeing Toolkit. </a:t>
                </a:r>
                <a:endParaRPr sz="1000">
                  <a:solidFill>
                    <a:schemeClr val="dk1"/>
                  </a:solidFill>
                </a:endParaRPr>
              </a:p>
              <a:p>
                <a:pPr indent="-113901" lvl="0" marL="136800" marR="0" rtl="0" algn="l">
                  <a:spcBef>
                    <a:spcPts val="0"/>
                  </a:spcBef>
                  <a:spcAft>
                    <a:spcPts val="0"/>
                  </a:spcAft>
                  <a:buClr>
                    <a:schemeClr val="dk1"/>
                  </a:buClr>
                  <a:buSzPts val="1000"/>
                  <a:buChar char="●"/>
                </a:pPr>
                <a:r>
                  <a:t/>
                </a:r>
                <a:endParaRPr sz="1000">
                  <a:solidFill>
                    <a:schemeClr val="dk1"/>
                  </a:solidFill>
                </a:endParaRPr>
              </a:p>
            </p:txBody>
          </p:sp>
          <p:sp>
            <p:nvSpPr>
              <p:cNvPr id="98" name="Google Shape;98;p1"/>
              <p:cNvSpPr txBox="1"/>
              <p:nvPr/>
            </p:nvSpPr>
            <p:spPr>
              <a:xfrm>
                <a:off x="2972187" y="2916049"/>
                <a:ext cx="1706400" cy="1565700"/>
              </a:xfrm>
              <a:prstGeom prst="rect">
                <a:avLst/>
              </a:prstGeom>
              <a:noFill/>
              <a:ln>
                <a:noFill/>
              </a:ln>
            </p:spPr>
            <p:txBody>
              <a:bodyPr anchorCtr="0" anchor="t" bIns="45700" lIns="91425" spcFirstLastPara="1" rIns="91425" wrap="square" tIns="45700">
                <a:spAutoFit/>
              </a:bodyPr>
              <a:lstStyle/>
              <a:p>
                <a:pPr indent="-113901" lvl="0" marL="136800" marR="0" rtl="0" algn="l">
                  <a:spcBef>
                    <a:spcPts val="0"/>
                  </a:spcBef>
                  <a:spcAft>
                    <a:spcPts val="0"/>
                  </a:spcAft>
                  <a:buClr>
                    <a:schemeClr val="dk1"/>
                  </a:buClr>
                  <a:buSzPts val="1000"/>
                  <a:buChar char="●"/>
                </a:pPr>
                <a:r>
                  <a:rPr lang="en-GB" sz="1000">
                    <a:solidFill>
                      <a:schemeClr val="dk1"/>
                    </a:solidFill>
                  </a:rPr>
                  <a:t>Study Skills Session</a:t>
                </a:r>
                <a:endParaRPr sz="1000">
                  <a:solidFill>
                    <a:schemeClr val="dk1"/>
                  </a:solidFill>
                </a:endParaRPr>
              </a:p>
              <a:p>
                <a:pPr indent="-113901" lvl="0" marL="136800" marR="0" rtl="0" algn="l">
                  <a:spcBef>
                    <a:spcPts val="0"/>
                  </a:spcBef>
                  <a:spcAft>
                    <a:spcPts val="0"/>
                  </a:spcAft>
                  <a:buClr>
                    <a:schemeClr val="dk1"/>
                  </a:buClr>
                  <a:buSzPts val="1000"/>
                  <a:buChar char="●"/>
                </a:pPr>
                <a:r>
                  <a:rPr lang="en-GB" sz="1000">
                    <a:solidFill>
                      <a:schemeClr val="dk1"/>
                    </a:solidFill>
                  </a:rPr>
                  <a:t>Year 10 non-residential summer school</a:t>
                </a:r>
                <a:endParaRPr sz="1000">
                  <a:solidFill>
                    <a:schemeClr val="dk1"/>
                  </a:solidFill>
                </a:endParaRPr>
              </a:p>
              <a:p>
                <a:pPr indent="-113901" lvl="0" marL="136800" marR="0" rtl="0" algn="l">
                  <a:spcBef>
                    <a:spcPts val="0"/>
                  </a:spcBef>
                  <a:spcAft>
                    <a:spcPts val="0"/>
                  </a:spcAft>
                  <a:buClr>
                    <a:schemeClr val="dk1"/>
                  </a:buClr>
                  <a:buSzPts val="1000"/>
                  <a:buChar char="●"/>
                </a:pPr>
                <a:r>
                  <a:rPr lang="en-GB" sz="1000">
                    <a:solidFill>
                      <a:schemeClr val="dk1"/>
                    </a:solidFill>
                  </a:rPr>
                  <a:t>Year 11 Revision sessions</a:t>
                </a:r>
                <a:endParaRPr sz="1000">
                  <a:solidFill>
                    <a:schemeClr val="dk1"/>
                  </a:solidFill>
                </a:endParaRPr>
              </a:p>
              <a:p>
                <a:pPr indent="-113901" lvl="0" marL="136800" marR="0" rtl="0" algn="l">
                  <a:spcBef>
                    <a:spcPts val="0"/>
                  </a:spcBef>
                  <a:spcAft>
                    <a:spcPts val="0"/>
                  </a:spcAft>
                  <a:buClr>
                    <a:schemeClr val="dk1"/>
                  </a:buClr>
                  <a:buSzPts val="1000"/>
                  <a:buChar char="●"/>
                </a:pPr>
                <a:r>
                  <a:rPr lang="en-GB" sz="1000">
                    <a:solidFill>
                      <a:schemeClr val="dk1"/>
                    </a:solidFill>
                  </a:rPr>
                  <a:t>Wellbeing booster programme</a:t>
                </a:r>
                <a:endParaRPr sz="1000">
                  <a:solidFill>
                    <a:schemeClr val="dk1"/>
                  </a:solidFill>
                </a:endParaRPr>
              </a:p>
              <a:p>
                <a:pPr indent="-113901" lvl="0" marL="136800" marR="0" rtl="0" algn="l">
                  <a:spcBef>
                    <a:spcPts val="0"/>
                  </a:spcBef>
                  <a:spcAft>
                    <a:spcPts val="0"/>
                  </a:spcAft>
                  <a:buClr>
                    <a:schemeClr val="dk1"/>
                  </a:buClr>
                  <a:buSzPts val="1000"/>
                  <a:buChar char="●"/>
                </a:pPr>
                <a:r>
                  <a:rPr lang="en-GB" sz="1000">
                    <a:solidFill>
                      <a:schemeClr val="dk1"/>
                    </a:solidFill>
                  </a:rPr>
                  <a:t>KS Connect</a:t>
                </a:r>
                <a:endParaRPr sz="1000">
                  <a:solidFill>
                    <a:schemeClr val="dk1"/>
                  </a:solidFill>
                </a:endParaRPr>
              </a:p>
              <a:p>
                <a:pPr indent="-113901" lvl="0" marL="136800" marR="0" rtl="0" algn="l">
                  <a:spcBef>
                    <a:spcPts val="0"/>
                  </a:spcBef>
                  <a:spcAft>
                    <a:spcPts val="0"/>
                  </a:spcAft>
                  <a:buClr>
                    <a:schemeClr val="dk1"/>
                  </a:buClr>
                  <a:buSzPts val="1000"/>
                  <a:buChar char="●"/>
                </a:pPr>
                <a:r>
                  <a:rPr lang="en-GB" sz="1000">
                    <a:solidFill>
                      <a:schemeClr val="dk1"/>
                    </a:solidFill>
                  </a:rPr>
                  <a:t>Welcome Event</a:t>
                </a:r>
                <a:endParaRPr sz="1000">
                  <a:solidFill>
                    <a:schemeClr val="dk1"/>
                  </a:solidFill>
                </a:endParaRPr>
              </a:p>
              <a:p>
                <a:pPr indent="-113901" lvl="0" marL="136800" marR="0" rtl="0" algn="l">
                  <a:spcBef>
                    <a:spcPts val="0"/>
                  </a:spcBef>
                  <a:spcAft>
                    <a:spcPts val="0"/>
                  </a:spcAft>
                  <a:buClr>
                    <a:schemeClr val="dk1"/>
                  </a:buClr>
                  <a:buSzPts val="1000"/>
                  <a:buChar char="●"/>
                </a:pPr>
                <a:r>
                  <a:rPr lang="en-GB" sz="1000">
                    <a:solidFill>
                      <a:schemeClr val="dk1"/>
                    </a:solidFill>
                  </a:rPr>
                  <a:t>Tutoring</a:t>
                </a:r>
                <a:endParaRPr sz="1000">
                  <a:solidFill>
                    <a:schemeClr val="dk1"/>
                  </a:solidFill>
                </a:endParaRPr>
              </a:p>
              <a:p>
                <a:pPr indent="-50401" lvl="0" marL="136800" marR="0" rtl="0" algn="l">
                  <a:spcBef>
                    <a:spcPts val="0"/>
                  </a:spcBef>
                  <a:spcAft>
                    <a:spcPts val="0"/>
                  </a:spcAft>
                  <a:buClr>
                    <a:schemeClr val="dk1"/>
                  </a:buClr>
                  <a:buSzPts val="1100"/>
                  <a:buFont typeface="Arial"/>
                  <a:buNone/>
                </a:pPr>
                <a:r>
                  <a:t/>
                </a:r>
                <a:endParaRPr sz="1000">
                  <a:solidFill>
                    <a:schemeClr val="dk1"/>
                  </a:solidFill>
                </a:endParaRPr>
              </a:p>
            </p:txBody>
          </p:sp>
          <p:sp>
            <p:nvSpPr>
              <p:cNvPr id="99" name="Google Shape;99;p1"/>
              <p:cNvSpPr txBox="1"/>
              <p:nvPr/>
            </p:nvSpPr>
            <p:spPr>
              <a:xfrm>
                <a:off x="7157916" y="2925846"/>
                <a:ext cx="1674300" cy="1565700"/>
              </a:xfrm>
              <a:prstGeom prst="rect">
                <a:avLst/>
              </a:prstGeom>
              <a:noFill/>
              <a:ln>
                <a:noFill/>
              </a:ln>
            </p:spPr>
            <p:txBody>
              <a:bodyPr anchorCtr="0" anchor="t" bIns="45700" lIns="91425" spcFirstLastPara="1" rIns="91425" wrap="square" tIns="45700">
                <a:spAutoFit/>
              </a:bodyPr>
              <a:lstStyle/>
              <a:p>
                <a:pPr indent="-113899" lvl="0" marL="172800" marR="0" rtl="0" algn="l">
                  <a:spcBef>
                    <a:spcPts val="0"/>
                  </a:spcBef>
                  <a:spcAft>
                    <a:spcPts val="0"/>
                  </a:spcAft>
                  <a:buClr>
                    <a:schemeClr val="dk1"/>
                  </a:buClr>
                  <a:buSzPts val="1000"/>
                  <a:buChar char="●"/>
                </a:pPr>
                <a:r>
                  <a:rPr lang="en-GB" sz="1000">
                    <a:solidFill>
                      <a:schemeClr val="dk1"/>
                    </a:solidFill>
                  </a:rPr>
                  <a:t>Increased attainment</a:t>
                </a:r>
                <a:endParaRPr sz="1000">
                  <a:solidFill>
                    <a:schemeClr val="dk1"/>
                  </a:solidFill>
                </a:endParaRPr>
              </a:p>
              <a:p>
                <a:pPr indent="-50399" lvl="0" marL="172800" marR="0" rtl="0" algn="l">
                  <a:spcBef>
                    <a:spcPts val="0"/>
                  </a:spcBef>
                  <a:spcAft>
                    <a:spcPts val="0"/>
                  </a:spcAft>
                  <a:buNone/>
                </a:pPr>
                <a:r>
                  <a:t/>
                </a:r>
                <a:endParaRPr sz="1000">
                  <a:solidFill>
                    <a:schemeClr val="dk1"/>
                  </a:solidFill>
                </a:endParaRPr>
              </a:p>
              <a:p>
                <a:pPr indent="-113899" lvl="0" marL="172800" marR="0" rtl="0" algn="l">
                  <a:spcBef>
                    <a:spcPts val="0"/>
                  </a:spcBef>
                  <a:spcAft>
                    <a:spcPts val="0"/>
                  </a:spcAft>
                  <a:buClr>
                    <a:schemeClr val="dk1"/>
                  </a:buClr>
                  <a:buSzPts val="1000"/>
                  <a:buChar char="●"/>
                </a:pPr>
                <a:r>
                  <a:rPr lang="en-GB" sz="1000">
                    <a:solidFill>
                      <a:schemeClr val="dk1"/>
                    </a:solidFill>
                  </a:rPr>
                  <a:t>Increased Sense of Belonging</a:t>
                </a:r>
                <a:endParaRPr sz="1000">
                  <a:solidFill>
                    <a:schemeClr val="dk1"/>
                  </a:solidFill>
                </a:endParaRPr>
              </a:p>
              <a:p>
                <a:pPr indent="-50399" lvl="0" marL="172800" marR="0" rtl="0" algn="l">
                  <a:spcBef>
                    <a:spcPts val="0"/>
                  </a:spcBef>
                  <a:spcAft>
                    <a:spcPts val="0"/>
                  </a:spcAft>
                  <a:buNone/>
                </a:pPr>
                <a:r>
                  <a:t/>
                </a:r>
                <a:endParaRPr sz="1000">
                  <a:solidFill>
                    <a:schemeClr val="dk1"/>
                  </a:solidFill>
                </a:endParaRPr>
              </a:p>
              <a:p>
                <a:pPr indent="-113899" lvl="0" marL="172800" marR="0" rtl="0" algn="l">
                  <a:spcBef>
                    <a:spcPts val="0"/>
                  </a:spcBef>
                  <a:spcAft>
                    <a:spcPts val="0"/>
                  </a:spcAft>
                  <a:buClr>
                    <a:schemeClr val="dk1"/>
                  </a:buClr>
                  <a:buSzPts val="1000"/>
                  <a:buChar char="●"/>
                </a:pPr>
                <a:r>
                  <a:rPr lang="en-GB" sz="1000">
                    <a:solidFill>
                      <a:schemeClr val="dk1"/>
                    </a:solidFill>
                  </a:rPr>
                  <a:t>Increased Wellbeing</a:t>
                </a:r>
                <a:endParaRPr sz="1000">
                  <a:solidFill>
                    <a:schemeClr val="dk1"/>
                  </a:solidFill>
                </a:endParaRPr>
              </a:p>
              <a:p>
                <a:pPr indent="-50399" lvl="0" marL="172800" marR="0" rtl="0" algn="l">
                  <a:spcBef>
                    <a:spcPts val="0"/>
                  </a:spcBef>
                  <a:spcAft>
                    <a:spcPts val="0"/>
                  </a:spcAft>
                  <a:buNone/>
                </a:pPr>
                <a:r>
                  <a:t/>
                </a:r>
                <a:endParaRPr sz="1000">
                  <a:solidFill>
                    <a:schemeClr val="dk1"/>
                  </a:solidFill>
                </a:endParaRPr>
              </a:p>
              <a:p>
                <a:pPr indent="-113899" lvl="0" marL="172800" marR="0" rtl="0" algn="l">
                  <a:spcBef>
                    <a:spcPts val="0"/>
                  </a:spcBef>
                  <a:spcAft>
                    <a:spcPts val="0"/>
                  </a:spcAft>
                  <a:buClr>
                    <a:schemeClr val="dk1"/>
                  </a:buClr>
                  <a:buSzPts val="1000"/>
                  <a:buChar char="●"/>
                </a:pPr>
                <a:r>
                  <a:rPr lang="en-GB" sz="1000">
                    <a:solidFill>
                      <a:schemeClr val="dk1"/>
                    </a:solidFill>
                  </a:rPr>
                  <a:t>Increased Engagement</a:t>
                </a:r>
                <a:endParaRPr sz="1000">
                  <a:solidFill>
                    <a:schemeClr val="dk1"/>
                  </a:solidFill>
                </a:endParaRPr>
              </a:p>
              <a:p>
                <a:pPr indent="-50399" lvl="0" marL="172800" marR="0" rtl="0" algn="l">
                  <a:spcBef>
                    <a:spcPts val="0"/>
                  </a:spcBef>
                  <a:spcAft>
                    <a:spcPts val="0"/>
                  </a:spcAft>
                  <a:buNone/>
                </a:pPr>
                <a:r>
                  <a:t/>
                </a:r>
                <a:endParaRPr sz="1000">
                  <a:solidFill>
                    <a:schemeClr val="dk1"/>
                  </a:solidFill>
                </a:endParaRPr>
              </a:p>
            </p:txBody>
          </p:sp>
          <p:sp>
            <p:nvSpPr>
              <p:cNvPr id="100" name="Google Shape;100;p1"/>
              <p:cNvSpPr txBox="1"/>
              <p:nvPr/>
            </p:nvSpPr>
            <p:spPr>
              <a:xfrm>
                <a:off x="9092598" y="2948066"/>
                <a:ext cx="1479300" cy="2218200"/>
              </a:xfrm>
              <a:prstGeom prst="rect">
                <a:avLst/>
              </a:prstGeom>
              <a:noFill/>
              <a:ln>
                <a:noFill/>
              </a:ln>
            </p:spPr>
            <p:txBody>
              <a:bodyPr anchorCtr="0" anchor="t" bIns="45700" lIns="91425" spcFirstLastPara="1" rIns="91425" wrap="square" tIns="45700">
                <a:spAutoFit/>
              </a:bodyPr>
              <a:lstStyle/>
              <a:p>
                <a:pPr indent="-113901" lvl="0" marL="136800" marR="0" rtl="0" algn="l">
                  <a:spcBef>
                    <a:spcPts val="0"/>
                  </a:spcBef>
                  <a:spcAft>
                    <a:spcPts val="0"/>
                  </a:spcAft>
                  <a:buClr>
                    <a:srgbClr val="5D6C78"/>
                  </a:buClr>
                  <a:buSzPts val="1000"/>
                  <a:buChar char="●"/>
                </a:pPr>
                <a:r>
                  <a:rPr lang="en-GB" sz="1000">
                    <a:solidFill>
                      <a:srgbClr val="5D6C78"/>
                    </a:solidFill>
                  </a:rPr>
                  <a:t>Attainment Gap at partner schools is reduced</a:t>
                </a:r>
                <a:endParaRPr sz="1000">
                  <a:solidFill>
                    <a:srgbClr val="5D6C78"/>
                  </a:solidFill>
                </a:endParaRPr>
              </a:p>
              <a:p>
                <a:pPr indent="-113901" lvl="0" marL="136800" marR="0" rtl="0" algn="l">
                  <a:spcBef>
                    <a:spcPts val="0"/>
                  </a:spcBef>
                  <a:spcAft>
                    <a:spcPts val="0"/>
                  </a:spcAft>
                  <a:buClr>
                    <a:srgbClr val="5D6C78"/>
                  </a:buClr>
                  <a:buSzPts val="1000"/>
                  <a:buChar char="●"/>
                </a:pPr>
                <a:r>
                  <a:rPr lang="en-GB" sz="1000">
                    <a:solidFill>
                      <a:srgbClr val="5D6C78"/>
                    </a:solidFill>
                  </a:rPr>
                  <a:t>95% progression to FE with 75% studying 3 A-levels or 2 A-levels and 1 B-tech</a:t>
                </a:r>
                <a:endParaRPr sz="1000">
                  <a:solidFill>
                    <a:srgbClr val="5D6C78"/>
                  </a:solidFill>
                </a:endParaRPr>
              </a:p>
              <a:p>
                <a:pPr indent="-113901" lvl="0" marL="136800" marR="0" rtl="0" algn="l">
                  <a:spcBef>
                    <a:spcPts val="0"/>
                  </a:spcBef>
                  <a:spcAft>
                    <a:spcPts val="0"/>
                  </a:spcAft>
                  <a:buClr>
                    <a:srgbClr val="5D6C78"/>
                  </a:buClr>
                  <a:buSzPts val="1000"/>
                  <a:buChar char="●"/>
                </a:pPr>
                <a:r>
                  <a:rPr lang="en-GB" sz="1000">
                    <a:solidFill>
                      <a:srgbClr val="5D6C78"/>
                    </a:solidFill>
                  </a:rPr>
                  <a:t>The number of students from ACORN4 1 &amp; 2 quintiles to High Tariff university increased.</a:t>
                </a:r>
                <a:endParaRPr sz="1000">
                  <a:solidFill>
                    <a:srgbClr val="5D6C78"/>
                  </a:solidFill>
                </a:endParaRPr>
              </a:p>
              <a:p>
                <a:pPr indent="-113901" lvl="0" marL="136800" marR="0" rtl="0" algn="l">
                  <a:spcBef>
                    <a:spcPts val="0"/>
                  </a:spcBef>
                  <a:spcAft>
                    <a:spcPts val="0"/>
                  </a:spcAft>
                  <a:buClr>
                    <a:srgbClr val="5D6C78"/>
                  </a:buClr>
                  <a:buSzPts val="1000"/>
                  <a:buChar char="●"/>
                </a:pPr>
                <a:r>
                  <a:rPr lang="en-GB" sz="1000">
                    <a:solidFill>
                      <a:srgbClr val="5D6C78"/>
                    </a:solidFill>
                  </a:rPr>
                  <a:t>Reduced attainment gap for partner schools</a:t>
                </a:r>
                <a:endParaRPr sz="1000">
                  <a:solidFill>
                    <a:srgbClr val="5D6C78"/>
                  </a:solidFill>
                </a:endParaRPr>
              </a:p>
              <a:p>
                <a:pPr indent="-113901" lvl="0" marL="136800" marR="0" rtl="0" algn="l">
                  <a:spcBef>
                    <a:spcPts val="0"/>
                  </a:spcBef>
                  <a:spcAft>
                    <a:spcPts val="0"/>
                  </a:spcAft>
                  <a:buClr>
                    <a:srgbClr val="5D6C78"/>
                  </a:buClr>
                  <a:buSzPts val="1000"/>
                  <a:buChar char="●"/>
                </a:pPr>
                <a:r>
                  <a:t/>
                </a:r>
                <a:endParaRPr sz="1000">
                  <a:solidFill>
                    <a:srgbClr val="5D6C78"/>
                  </a:solidFill>
                </a:endParaRPr>
              </a:p>
            </p:txBody>
          </p:sp>
          <p:sp>
            <p:nvSpPr>
              <p:cNvPr id="101" name="Google Shape;101;p1"/>
              <p:cNvSpPr txBox="1"/>
              <p:nvPr/>
            </p:nvSpPr>
            <p:spPr>
              <a:xfrm>
                <a:off x="2723306" y="6116225"/>
                <a:ext cx="7856100" cy="941100"/>
              </a:xfrm>
              <a:prstGeom prst="rect">
                <a:avLst/>
              </a:prstGeom>
              <a:noFill/>
              <a:ln>
                <a:noFill/>
              </a:ln>
            </p:spPr>
            <p:txBody>
              <a:bodyPr anchorCtr="0" anchor="t" bIns="45700" lIns="91425" spcFirstLastPara="1" rIns="54000" wrap="square" tIns="10800">
                <a:spAutoFit/>
              </a:bodyPr>
              <a:lstStyle/>
              <a:p>
                <a:pPr indent="0" lvl="0" marL="0" marR="0" rtl="0" algn="l">
                  <a:spcBef>
                    <a:spcPts val="0"/>
                  </a:spcBef>
                  <a:spcAft>
                    <a:spcPts val="0"/>
                  </a:spcAft>
                  <a:buClr>
                    <a:schemeClr val="dk1"/>
                  </a:buClr>
                  <a:buSzPts val="1100"/>
                  <a:buFont typeface="Arial"/>
                  <a:buNone/>
                </a:pPr>
                <a:r>
                  <a:rPr lang="en-GB" sz="900"/>
                  <a:t>The underlying assumption of the ToC is that if the activities are delivered and outputs are achieved that they will lead to the desired outcomes, and these will achieve the impact articulated in the Section 7 of the model.  While this approach is supported by research, it is likely that other factors have a more profound impact on student attainment. An additional and important assumption to consider is that attainment gaps are pervasive across all schools, however some local schools have no attainment gap. The recruitment process is important that partner schools are selected based on their attainment performance. Additional process related assumptions include ability to recruit suitable ambassadors and timely access to required data. </a:t>
                </a:r>
                <a:endParaRPr sz="900"/>
              </a:p>
              <a:p>
                <a:pPr indent="0" lvl="0" marL="0" marR="0" rtl="0" algn="l">
                  <a:spcBef>
                    <a:spcPts val="0"/>
                  </a:spcBef>
                  <a:spcAft>
                    <a:spcPts val="0"/>
                  </a:spcAft>
                  <a:buClr>
                    <a:schemeClr val="dk1"/>
                  </a:buClr>
                  <a:buSzPts val="1100"/>
                  <a:buFont typeface="Arial"/>
                  <a:buNone/>
                </a:pPr>
                <a:r>
                  <a:t/>
                </a:r>
                <a:endParaRPr sz="900"/>
              </a:p>
            </p:txBody>
          </p:sp>
        </p:grpSp>
        <p:sp>
          <p:nvSpPr>
            <p:cNvPr id="102" name="Google Shape;102;p1"/>
            <p:cNvSpPr/>
            <p:nvPr/>
          </p:nvSpPr>
          <p:spPr>
            <a:xfrm>
              <a:off x="1130835" y="491771"/>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100">
                  <a:solidFill>
                    <a:schemeClr val="lt1"/>
                  </a:solidFill>
                  <a:latin typeface="Arial"/>
                  <a:ea typeface="Arial"/>
                  <a:cs typeface="Arial"/>
                  <a:sym typeface="Arial"/>
                </a:rPr>
                <a:t>1</a:t>
              </a:r>
              <a:endParaRPr/>
            </a:p>
          </p:txBody>
        </p:sp>
        <p:sp>
          <p:nvSpPr>
            <p:cNvPr id="103" name="Google Shape;103;p1"/>
            <p:cNvSpPr/>
            <p:nvPr/>
          </p:nvSpPr>
          <p:spPr>
            <a:xfrm>
              <a:off x="1130835" y="1127417"/>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00">
                  <a:solidFill>
                    <a:schemeClr val="lt1"/>
                  </a:solidFill>
                  <a:latin typeface="Arial"/>
                  <a:ea typeface="Arial"/>
                  <a:cs typeface="Arial"/>
                  <a:sym typeface="Arial"/>
                </a:rPr>
                <a:t>2</a:t>
              </a:r>
              <a:endParaRPr sz="1100">
                <a:solidFill>
                  <a:schemeClr val="lt1"/>
                </a:solidFill>
                <a:latin typeface="Arial"/>
                <a:ea typeface="Arial"/>
                <a:cs typeface="Arial"/>
                <a:sym typeface="Arial"/>
              </a:endParaRPr>
            </a:p>
          </p:txBody>
        </p:sp>
        <p:sp>
          <p:nvSpPr>
            <p:cNvPr id="104" name="Google Shape;104;p1"/>
            <p:cNvSpPr/>
            <p:nvPr/>
          </p:nvSpPr>
          <p:spPr>
            <a:xfrm>
              <a:off x="1130835" y="1679788"/>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7</a:t>
              </a:r>
              <a:endParaRPr/>
            </a:p>
          </p:txBody>
        </p:sp>
        <p:sp>
          <p:nvSpPr>
            <p:cNvPr id="105" name="Google Shape;105;p1"/>
            <p:cNvSpPr/>
            <p:nvPr/>
          </p:nvSpPr>
          <p:spPr>
            <a:xfrm>
              <a:off x="2905659" y="1687511"/>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5</a:t>
              </a:r>
              <a:endParaRPr/>
            </a:p>
          </p:txBody>
        </p:sp>
        <p:sp>
          <p:nvSpPr>
            <p:cNvPr id="106" name="Google Shape;106;p1"/>
            <p:cNvSpPr/>
            <p:nvPr/>
          </p:nvSpPr>
          <p:spPr>
            <a:xfrm>
              <a:off x="4982108" y="1696041"/>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6</a:t>
              </a:r>
              <a:endParaRPr/>
            </a:p>
          </p:txBody>
        </p:sp>
        <p:sp>
          <p:nvSpPr>
            <p:cNvPr id="107" name="Google Shape;107;p1"/>
            <p:cNvSpPr/>
            <p:nvPr/>
          </p:nvSpPr>
          <p:spPr>
            <a:xfrm>
              <a:off x="7085008" y="1687511"/>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3</a:t>
              </a:r>
              <a:endParaRPr/>
            </a:p>
          </p:txBody>
        </p:sp>
        <p:sp>
          <p:nvSpPr>
            <p:cNvPr id="108" name="Google Shape;108;p1"/>
            <p:cNvSpPr/>
            <p:nvPr/>
          </p:nvSpPr>
          <p:spPr>
            <a:xfrm>
              <a:off x="9046351" y="1687246"/>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4</a:t>
              </a:r>
              <a:endParaRPr/>
            </a:p>
          </p:txBody>
        </p:sp>
        <p:sp>
          <p:nvSpPr>
            <p:cNvPr id="109" name="Google Shape;109;p1"/>
            <p:cNvSpPr/>
            <p:nvPr/>
          </p:nvSpPr>
          <p:spPr>
            <a:xfrm>
              <a:off x="1135844" y="5863156"/>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8</a:t>
              </a:r>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eme1">
  <a:themeElements>
    <a:clrScheme name="TASO">
      <a:dk1>
        <a:srgbClr val="000000"/>
      </a:dk1>
      <a:lt1>
        <a:srgbClr val="FFFFFF"/>
      </a:lt1>
      <a:dk2>
        <a:srgbClr val="3B66BC"/>
      </a:dk2>
      <a:lt2>
        <a:srgbClr val="EDEBE3"/>
      </a:lt2>
      <a:accent1>
        <a:srgbClr val="07DBB3"/>
      </a:accent1>
      <a:accent2>
        <a:srgbClr val="F9466C"/>
      </a:accent2>
      <a:accent3>
        <a:srgbClr val="3B66BC"/>
      </a:accent3>
      <a:accent4>
        <a:srgbClr val="EDEBE3"/>
      </a:accent4>
      <a:accent5>
        <a:srgbClr val="000000"/>
      </a:accent5>
      <a:accent6>
        <a:srgbClr val="FFFFFF"/>
      </a:accent6>
      <a:hlink>
        <a:srgbClr val="F9466C"/>
      </a:hlink>
      <a:folHlink>
        <a:srgbClr val="07DBB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2020-06-03T18:33:09Z</dcterms:created>
  <dc:creator>Styrnol, Miriam</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0x010100CFFB2645B4192C469F8306416C22C8A4</vt:lpwstr>
  </property>
</Properties>
</file>