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6" roundtripDataSignature="AMtx7mjcc+h6Z6Nh1U6WRWMz2rCp9UDwu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1" name="Shape 11"/>
        <p:cNvGrpSpPr/>
        <p:nvPr/>
      </p:nvGrpSpPr>
      <p:grpSpPr>
        <a:xfrm>
          <a:off x="0" y="0"/>
          <a:ext cx="0" cy="0"/>
          <a:chOff x="0" y="0"/>
          <a:chExt cx="0" cy="0"/>
        </a:xfrm>
      </p:grpSpPr>
      <p:sp>
        <p:nvSpPr>
          <p:cNvPr id="12" name="Google Shape;12;p3"/>
          <p:cNvSpPr txBox="1"/>
          <p:nvPr>
            <p:ph type="title"/>
          </p:nvPr>
        </p:nvSpPr>
        <p:spPr>
          <a:xfrm>
            <a:off x="759125" y="1056400"/>
            <a:ext cx="10594675" cy="63428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4400"/>
              <a:buFont typeface="Arial"/>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3"/>
          <p:cNvSpPr txBox="1"/>
          <p:nvPr>
            <p:ph idx="1" type="body"/>
          </p:nvPr>
        </p:nvSpPr>
        <p:spPr>
          <a:xfrm>
            <a:off x="759125" y="1825624"/>
            <a:ext cx="11214339" cy="4532043"/>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 name="Google Shape;14;p3"/>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3"/>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3"/>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17" name="Google Shape;17;p3"/>
          <p:cNvPicPr preferRelativeResize="0"/>
          <p:nvPr/>
        </p:nvPicPr>
        <p:blipFill rotWithShape="1">
          <a:blip r:embed="rId2">
            <a:alphaModFix/>
          </a:blip>
          <a:srcRect b="0" l="0" r="0" t="0"/>
          <a:stretch/>
        </p:blipFill>
        <p:spPr>
          <a:xfrm>
            <a:off x="218386" y="-4469"/>
            <a:ext cx="3108297" cy="1060869"/>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chemeClr val="dk2"/>
            </a:gs>
            <a:gs pos="12000">
              <a:schemeClr val="dk2"/>
            </a:gs>
            <a:gs pos="89000">
              <a:schemeClr val="accent1"/>
            </a:gs>
            <a:gs pos="100000">
              <a:schemeClr val="accent1"/>
            </a:gs>
          </a:gsLst>
          <a:lin ang="0" scaled="0"/>
        </a:gradFill>
      </p:bgPr>
    </p:bg>
    <p:spTree>
      <p:nvGrpSpPr>
        <p:cNvPr id="18" name="Shape 18"/>
        <p:cNvGrpSpPr/>
        <p:nvPr/>
      </p:nvGrpSpPr>
      <p:grpSpPr>
        <a:xfrm>
          <a:off x="0" y="0"/>
          <a:ext cx="0" cy="0"/>
          <a:chOff x="0" y="0"/>
          <a:chExt cx="0" cy="0"/>
        </a:xfrm>
      </p:grpSpPr>
      <p:sp>
        <p:nvSpPr>
          <p:cNvPr id="19" name="Google Shape;19;p4"/>
          <p:cNvSpPr txBox="1"/>
          <p:nvPr>
            <p:ph type="ctrTitle"/>
          </p:nvPr>
        </p:nvSpPr>
        <p:spPr>
          <a:xfrm>
            <a:off x="759125" y="1122363"/>
            <a:ext cx="9908875" cy="23876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5400"/>
              <a:buFont typeface="Arial"/>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4"/>
          <p:cNvSpPr txBox="1"/>
          <p:nvPr>
            <p:ph idx="1" type="subTitle"/>
          </p:nvPr>
        </p:nvSpPr>
        <p:spPr>
          <a:xfrm>
            <a:off x="759125" y="3602038"/>
            <a:ext cx="9908875" cy="1655762"/>
          </a:xfrm>
          <a:prstGeom prst="rect">
            <a:avLst/>
          </a:prstGeom>
          <a:noFill/>
          <a:ln>
            <a:noFill/>
          </a:ln>
        </p:spPr>
        <p:txBody>
          <a:bodyPr anchorCtr="0" anchor="t" bIns="45700" lIns="91425" spcFirstLastPara="1" rIns="91425" wrap="square" tIns="45700">
            <a:normAutofit/>
          </a:bodyPr>
          <a:lstStyle>
            <a:lvl1pPr lvl="0" algn="l">
              <a:lnSpc>
                <a:spcPct val="90000"/>
              </a:lnSpc>
              <a:spcBef>
                <a:spcPts val="1000"/>
              </a:spcBef>
              <a:spcAft>
                <a:spcPts val="0"/>
              </a:spcAft>
              <a:buClr>
                <a:schemeClr val="lt2"/>
              </a:buClr>
              <a:buSzPts val="2400"/>
              <a:buNone/>
              <a:defRPr sz="2400">
                <a:solidFill>
                  <a:schemeClr val="lt2"/>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1" name="Google Shape;21;p4"/>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4"/>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4"/>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sz="1200">
                <a:solidFill>
                  <a:schemeClr val="lt2"/>
                </a:solidFill>
                <a:latin typeface="Arial"/>
                <a:ea typeface="Arial"/>
                <a:cs typeface="Arial"/>
                <a:sym typeface="Arial"/>
              </a:defRPr>
            </a:lvl1pPr>
            <a:lvl2pPr indent="0" lvl="1" marL="0" algn="r">
              <a:spcBef>
                <a:spcPts val="0"/>
              </a:spcBef>
              <a:buNone/>
              <a:defRPr sz="1200">
                <a:solidFill>
                  <a:schemeClr val="lt2"/>
                </a:solidFill>
                <a:latin typeface="Arial"/>
                <a:ea typeface="Arial"/>
                <a:cs typeface="Arial"/>
                <a:sym typeface="Arial"/>
              </a:defRPr>
            </a:lvl2pPr>
            <a:lvl3pPr indent="0" lvl="2" marL="0" algn="r">
              <a:spcBef>
                <a:spcPts val="0"/>
              </a:spcBef>
              <a:buNone/>
              <a:defRPr sz="1200">
                <a:solidFill>
                  <a:schemeClr val="lt2"/>
                </a:solidFill>
                <a:latin typeface="Arial"/>
                <a:ea typeface="Arial"/>
                <a:cs typeface="Arial"/>
                <a:sym typeface="Arial"/>
              </a:defRPr>
            </a:lvl3pPr>
            <a:lvl4pPr indent="0" lvl="3" marL="0" algn="r">
              <a:spcBef>
                <a:spcPts val="0"/>
              </a:spcBef>
              <a:buNone/>
              <a:defRPr sz="1200">
                <a:solidFill>
                  <a:schemeClr val="lt2"/>
                </a:solidFill>
                <a:latin typeface="Arial"/>
                <a:ea typeface="Arial"/>
                <a:cs typeface="Arial"/>
                <a:sym typeface="Arial"/>
              </a:defRPr>
            </a:lvl4pPr>
            <a:lvl5pPr indent="0" lvl="4" marL="0" algn="r">
              <a:spcBef>
                <a:spcPts val="0"/>
              </a:spcBef>
              <a:buNone/>
              <a:defRPr sz="1200">
                <a:solidFill>
                  <a:schemeClr val="lt2"/>
                </a:solidFill>
                <a:latin typeface="Arial"/>
                <a:ea typeface="Arial"/>
                <a:cs typeface="Arial"/>
                <a:sym typeface="Arial"/>
              </a:defRPr>
            </a:lvl5pPr>
            <a:lvl6pPr indent="0" lvl="5" marL="0" algn="r">
              <a:spcBef>
                <a:spcPts val="0"/>
              </a:spcBef>
              <a:buNone/>
              <a:defRPr sz="1200">
                <a:solidFill>
                  <a:schemeClr val="lt2"/>
                </a:solidFill>
                <a:latin typeface="Arial"/>
                <a:ea typeface="Arial"/>
                <a:cs typeface="Arial"/>
                <a:sym typeface="Arial"/>
              </a:defRPr>
            </a:lvl6pPr>
            <a:lvl7pPr indent="0" lvl="6" marL="0" algn="r">
              <a:spcBef>
                <a:spcPts val="0"/>
              </a:spcBef>
              <a:buNone/>
              <a:defRPr sz="1200">
                <a:solidFill>
                  <a:schemeClr val="lt2"/>
                </a:solidFill>
                <a:latin typeface="Arial"/>
                <a:ea typeface="Arial"/>
                <a:cs typeface="Arial"/>
                <a:sym typeface="Arial"/>
              </a:defRPr>
            </a:lvl7pPr>
            <a:lvl8pPr indent="0" lvl="7" marL="0" algn="r">
              <a:spcBef>
                <a:spcPts val="0"/>
              </a:spcBef>
              <a:buNone/>
              <a:defRPr sz="1200">
                <a:solidFill>
                  <a:schemeClr val="lt2"/>
                </a:solidFill>
                <a:latin typeface="Arial"/>
                <a:ea typeface="Arial"/>
                <a:cs typeface="Arial"/>
                <a:sym typeface="Arial"/>
              </a:defRPr>
            </a:lvl8pPr>
            <a:lvl9pPr indent="0" lvl="8" marL="0" algn="r">
              <a:spcBef>
                <a:spcPts val="0"/>
              </a:spcBef>
              <a:buNone/>
              <a:defRPr sz="1200">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drawing&#10;&#10;Description automatically generated" id="24" name="Google Shape;24;p4"/>
          <p:cNvPicPr preferRelativeResize="0"/>
          <p:nvPr/>
        </p:nvPicPr>
        <p:blipFill rotWithShape="1">
          <a:blip r:embed="rId2">
            <a:alphaModFix/>
          </a:blip>
          <a:srcRect b="0" l="0" r="0" t="0"/>
          <a:stretch/>
        </p:blipFill>
        <p:spPr>
          <a:xfrm>
            <a:off x="1" y="0"/>
            <a:ext cx="3581400" cy="1076209"/>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2"/>
              </a:buClr>
              <a:buSzPts val="6000"/>
              <a:buFont typeface="Arial"/>
              <a:buNone/>
              <a:defRPr sz="60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8" name="Google Shape;28;p5"/>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5"/>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5"/>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31" name="Google Shape;31;p5"/>
          <p:cNvPicPr preferRelativeResize="0"/>
          <p:nvPr/>
        </p:nvPicPr>
        <p:blipFill rotWithShape="1">
          <a:blip r:embed="rId2">
            <a:alphaModFix/>
          </a:blip>
          <a:srcRect b="0" l="0" r="0" t="0"/>
          <a:stretch/>
        </p:blipFill>
        <p:spPr>
          <a:xfrm>
            <a:off x="218386" y="-4469"/>
            <a:ext cx="3108297" cy="1060869"/>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2" name="Shape 32"/>
        <p:cNvGrpSpPr/>
        <p:nvPr/>
      </p:nvGrpSpPr>
      <p:grpSpPr>
        <a:xfrm>
          <a:off x="0" y="0"/>
          <a:ext cx="0" cy="0"/>
          <a:chOff x="0" y="0"/>
          <a:chExt cx="0" cy="0"/>
        </a:xfrm>
      </p:grpSpPr>
      <p:sp>
        <p:nvSpPr>
          <p:cNvPr id="33" name="Google Shape;33;p6"/>
          <p:cNvSpPr txBox="1"/>
          <p:nvPr>
            <p:ph type="title"/>
          </p:nvPr>
        </p:nvSpPr>
        <p:spPr>
          <a:xfrm>
            <a:off x="759125" y="1056400"/>
            <a:ext cx="11214339" cy="63428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 name="Google Shape;34;p6"/>
          <p:cNvSpPr txBox="1"/>
          <p:nvPr>
            <p:ph idx="1" type="body"/>
          </p:nvPr>
        </p:nvSpPr>
        <p:spPr>
          <a:xfrm>
            <a:off x="759125" y="1825625"/>
            <a:ext cx="5260675"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 name="Google Shape;35;p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6"/>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6"/>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39" name="Google Shape;39;p6"/>
          <p:cNvPicPr preferRelativeResize="0"/>
          <p:nvPr/>
        </p:nvPicPr>
        <p:blipFill rotWithShape="1">
          <a:blip r:embed="rId2">
            <a:alphaModFix/>
          </a:blip>
          <a:srcRect b="0" l="0" r="0" t="0"/>
          <a:stretch/>
        </p:blipFill>
        <p:spPr>
          <a:xfrm>
            <a:off x="218386" y="-4469"/>
            <a:ext cx="3108297" cy="1060869"/>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839788" y="1056400"/>
            <a:ext cx="10515600" cy="63428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7"/>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49" name="Google Shape;49;p7"/>
          <p:cNvPicPr preferRelativeResize="0"/>
          <p:nvPr/>
        </p:nvPicPr>
        <p:blipFill rotWithShape="1">
          <a:blip r:embed="rId2">
            <a:alphaModFix/>
          </a:blip>
          <a:srcRect b="0" l="0" r="0" t="0"/>
          <a:stretch/>
        </p:blipFill>
        <p:spPr>
          <a:xfrm>
            <a:off x="218386" y="-4469"/>
            <a:ext cx="3108297" cy="1060869"/>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0" name="Shape 50"/>
        <p:cNvGrpSpPr/>
        <p:nvPr/>
      </p:nvGrpSpPr>
      <p:grpSpPr>
        <a:xfrm>
          <a:off x="0" y="0"/>
          <a:ext cx="0" cy="0"/>
          <a:chOff x="0" y="0"/>
          <a:chExt cx="0" cy="0"/>
        </a:xfrm>
      </p:grpSpPr>
      <p:sp>
        <p:nvSpPr>
          <p:cNvPr id="51" name="Google Shape;51;p8"/>
          <p:cNvSpPr txBox="1"/>
          <p:nvPr>
            <p:ph type="title"/>
          </p:nvPr>
        </p:nvSpPr>
        <p:spPr>
          <a:xfrm>
            <a:off x="759125" y="1056400"/>
            <a:ext cx="11214339" cy="63428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2" name="Google Shape;52;p8"/>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8"/>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55" name="Google Shape;55;p8"/>
          <p:cNvPicPr preferRelativeResize="0"/>
          <p:nvPr/>
        </p:nvPicPr>
        <p:blipFill rotWithShape="1">
          <a:blip r:embed="rId2">
            <a:alphaModFix/>
          </a:blip>
          <a:srcRect b="0" l="0" r="0" t="0"/>
          <a:stretch/>
        </p:blipFill>
        <p:spPr>
          <a:xfrm>
            <a:off x="218386" y="-4469"/>
            <a:ext cx="3108297" cy="1060869"/>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9"/>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9"/>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60" name="Google Shape;60;p9"/>
          <p:cNvPicPr preferRelativeResize="0"/>
          <p:nvPr/>
        </p:nvPicPr>
        <p:blipFill rotWithShape="1">
          <a:blip r:embed="rId2">
            <a:alphaModFix/>
          </a:blip>
          <a:srcRect b="0" l="0" r="0" t="0"/>
          <a:stretch/>
        </p:blipFill>
        <p:spPr>
          <a:xfrm>
            <a:off x="218386" y="-4469"/>
            <a:ext cx="3108297" cy="1060869"/>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759125" y="1056400"/>
            <a:ext cx="11214339" cy="634288"/>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2"/>
              </a:buClr>
              <a:buSzPts val="4400"/>
              <a:buFont typeface="Arial"/>
              <a:buNone/>
              <a:defRPr b="0" i="0" sz="4400" u="none" cap="none" strike="noStrik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
          <p:cNvSpPr txBox="1"/>
          <p:nvPr>
            <p:ph idx="1" type="body"/>
          </p:nvPr>
        </p:nvSpPr>
        <p:spPr>
          <a:xfrm>
            <a:off x="759125" y="1825624"/>
            <a:ext cx="11214339" cy="4532043"/>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8" name="Google Shape;8;p2"/>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2"/>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marR="0" rtl="0" algn="ctr">
              <a:spcBef>
                <a:spcPts val="0"/>
              </a:spcBef>
              <a:spcAft>
                <a:spcPts val="0"/>
              </a:spcAft>
              <a:buSzPts val="1400"/>
              <a:buNone/>
              <a:defRPr b="0" i="0" sz="12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2"/>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buNone/>
              <a:defRPr b="0" i="0" sz="1200" u="none" cap="none" strike="noStrike">
                <a:solidFill>
                  <a:schemeClr val="dk2"/>
                </a:solidFill>
                <a:latin typeface="Arial"/>
                <a:ea typeface="Arial"/>
                <a:cs typeface="Arial"/>
                <a:sym typeface="Arial"/>
              </a:defRPr>
            </a:lvl1pPr>
            <a:lvl2pPr indent="0" lvl="1" marL="0" marR="0" rtl="0" algn="r">
              <a:spcBef>
                <a:spcPts val="0"/>
              </a:spcBef>
              <a:buNone/>
              <a:defRPr b="0" i="0" sz="1200" u="none" cap="none" strike="noStrike">
                <a:solidFill>
                  <a:schemeClr val="dk2"/>
                </a:solidFill>
                <a:latin typeface="Arial"/>
                <a:ea typeface="Arial"/>
                <a:cs typeface="Arial"/>
                <a:sym typeface="Arial"/>
              </a:defRPr>
            </a:lvl2pPr>
            <a:lvl3pPr indent="0" lvl="2" marL="0" marR="0" rtl="0" algn="r">
              <a:spcBef>
                <a:spcPts val="0"/>
              </a:spcBef>
              <a:buNone/>
              <a:defRPr b="0" i="0" sz="1200" u="none" cap="none" strike="noStrike">
                <a:solidFill>
                  <a:schemeClr val="dk2"/>
                </a:solidFill>
                <a:latin typeface="Arial"/>
                <a:ea typeface="Arial"/>
                <a:cs typeface="Arial"/>
                <a:sym typeface="Arial"/>
              </a:defRPr>
            </a:lvl3pPr>
            <a:lvl4pPr indent="0" lvl="3" marL="0" marR="0" rtl="0" algn="r">
              <a:spcBef>
                <a:spcPts val="0"/>
              </a:spcBef>
              <a:buNone/>
              <a:defRPr b="0" i="0" sz="1200" u="none" cap="none" strike="noStrike">
                <a:solidFill>
                  <a:schemeClr val="dk2"/>
                </a:solidFill>
                <a:latin typeface="Arial"/>
                <a:ea typeface="Arial"/>
                <a:cs typeface="Arial"/>
                <a:sym typeface="Arial"/>
              </a:defRPr>
            </a:lvl4pPr>
            <a:lvl5pPr indent="0" lvl="4" marL="0" marR="0" rtl="0" algn="r">
              <a:spcBef>
                <a:spcPts val="0"/>
              </a:spcBef>
              <a:buNone/>
              <a:defRPr b="0" i="0" sz="1200" u="none" cap="none" strike="noStrike">
                <a:solidFill>
                  <a:schemeClr val="dk2"/>
                </a:solidFill>
                <a:latin typeface="Arial"/>
                <a:ea typeface="Arial"/>
                <a:cs typeface="Arial"/>
                <a:sym typeface="Arial"/>
              </a:defRPr>
            </a:lvl5pPr>
            <a:lvl6pPr indent="0" lvl="5" marL="0" marR="0" rtl="0" algn="r">
              <a:spcBef>
                <a:spcPts val="0"/>
              </a:spcBef>
              <a:buNone/>
              <a:defRPr b="0" i="0" sz="1200" u="none" cap="none" strike="noStrike">
                <a:solidFill>
                  <a:schemeClr val="dk2"/>
                </a:solidFill>
                <a:latin typeface="Arial"/>
                <a:ea typeface="Arial"/>
                <a:cs typeface="Arial"/>
                <a:sym typeface="Arial"/>
              </a:defRPr>
            </a:lvl6pPr>
            <a:lvl7pPr indent="0" lvl="6" marL="0" marR="0" rtl="0" algn="r">
              <a:spcBef>
                <a:spcPts val="0"/>
              </a:spcBef>
              <a:buNone/>
              <a:defRPr b="0" i="0" sz="1200" u="none" cap="none" strike="noStrike">
                <a:solidFill>
                  <a:schemeClr val="dk2"/>
                </a:solidFill>
                <a:latin typeface="Arial"/>
                <a:ea typeface="Arial"/>
                <a:cs typeface="Arial"/>
                <a:sym typeface="Arial"/>
              </a:defRPr>
            </a:lvl7pPr>
            <a:lvl8pPr indent="0" lvl="7" marL="0" marR="0" rtl="0" algn="r">
              <a:spcBef>
                <a:spcPts val="0"/>
              </a:spcBef>
              <a:buNone/>
              <a:defRPr b="0" i="0" sz="1200" u="none" cap="none" strike="noStrike">
                <a:solidFill>
                  <a:schemeClr val="dk2"/>
                </a:solidFill>
                <a:latin typeface="Arial"/>
                <a:ea typeface="Arial"/>
                <a:cs typeface="Arial"/>
                <a:sym typeface="Arial"/>
              </a:defRPr>
            </a:lvl8pPr>
            <a:lvl9pPr indent="0" lvl="8" marL="0" marR="0" rtl="0" algn="r">
              <a:spcBef>
                <a:spcPts val="0"/>
              </a:spcBef>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grpSp>
        <p:nvGrpSpPr>
          <p:cNvPr id="65" name="Google Shape;65;p1"/>
          <p:cNvGrpSpPr/>
          <p:nvPr/>
        </p:nvGrpSpPr>
        <p:grpSpPr>
          <a:xfrm>
            <a:off x="923022" y="1006555"/>
            <a:ext cx="10418313" cy="5514042"/>
            <a:chOff x="1121277" y="491771"/>
            <a:chExt cx="9456248" cy="6112780"/>
          </a:xfrm>
        </p:grpSpPr>
        <p:grpSp>
          <p:nvGrpSpPr>
            <p:cNvPr id="66" name="Google Shape;66;p1"/>
            <p:cNvGrpSpPr/>
            <p:nvPr/>
          </p:nvGrpSpPr>
          <p:grpSpPr>
            <a:xfrm>
              <a:off x="1121277" y="491771"/>
              <a:ext cx="9456248" cy="6112780"/>
              <a:chOff x="1167524" y="745220"/>
              <a:chExt cx="9456248" cy="6112780"/>
            </a:xfrm>
          </p:grpSpPr>
          <p:grpSp>
            <p:nvGrpSpPr>
              <p:cNvPr id="67" name="Google Shape;67;p1"/>
              <p:cNvGrpSpPr/>
              <p:nvPr/>
            </p:nvGrpSpPr>
            <p:grpSpPr>
              <a:xfrm>
                <a:off x="1167524" y="745220"/>
                <a:ext cx="9404415" cy="6112780"/>
                <a:chOff x="1393792" y="745220"/>
                <a:chExt cx="9404415" cy="6112780"/>
              </a:xfrm>
            </p:grpSpPr>
            <p:sp>
              <p:nvSpPr>
                <p:cNvPr id="68" name="Google Shape;68;p1"/>
                <p:cNvSpPr/>
                <p:nvPr/>
              </p:nvSpPr>
              <p:spPr>
                <a:xfrm>
                  <a:off x="1403350" y="1372669"/>
                  <a:ext cx="1397000" cy="493157"/>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Aims</a:t>
                  </a:r>
                  <a:endParaRPr/>
                </a:p>
              </p:txBody>
            </p:sp>
            <p:sp>
              <p:nvSpPr>
                <p:cNvPr id="69" name="Google Shape;69;p1"/>
                <p:cNvSpPr/>
                <p:nvPr/>
              </p:nvSpPr>
              <p:spPr>
                <a:xfrm>
                  <a:off x="1403350" y="745220"/>
                  <a:ext cx="1397000" cy="493157"/>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Situation</a:t>
                  </a:r>
                  <a:endParaRPr/>
                </a:p>
              </p:txBody>
            </p:sp>
            <p:sp>
              <p:nvSpPr>
                <p:cNvPr id="70" name="Google Shape;70;p1"/>
                <p:cNvSpPr/>
                <p:nvPr/>
              </p:nvSpPr>
              <p:spPr>
                <a:xfrm>
                  <a:off x="1403350" y="1940960"/>
                  <a:ext cx="1397000" cy="493157"/>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Inputs</a:t>
                  </a:r>
                  <a:endParaRPr/>
                </a:p>
              </p:txBody>
            </p:sp>
            <p:sp>
              <p:nvSpPr>
                <p:cNvPr id="71" name="Google Shape;71;p1"/>
                <p:cNvSpPr/>
                <p:nvPr/>
              </p:nvSpPr>
              <p:spPr>
                <a:xfrm>
                  <a:off x="3178174" y="1940960"/>
                  <a:ext cx="1698625" cy="493157"/>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Activities</a:t>
                  </a:r>
                  <a:endParaRPr/>
                </a:p>
              </p:txBody>
            </p:sp>
            <p:sp>
              <p:nvSpPr>
                <p:cNvPr id="72" name="Google Shape;72;p1"/>
                <p:cNvSpPr/>
                <p:nvPr/>
              </p:nvSpPr>
              <p:spPr>
                <a:xfrm>
                  <a:off x="9304217" y="1940961"/>
                  <a:ext cx="1484434" cy="493157"/>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Impact</a:t>
                  </a:r>
                  <a:endParaRPr/>
                </a:p>
              </p:txBody>
            </p:sp>
            <p:sp>
              <p:nvSpPr>
                <p:cNvPr id="73" name="Google Shape;73;p1"/>
                <p:cNvSpPr/>
                <p:nvPr/>
              </p:nvSpPr>
              <p:spPr>
                <a:xfrm>
                  <a:off x="5246688" y="1940960"/>
                  <a:ext cx="1695480" cy="493157"/>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Outputs</a:t>
                  </a:r>
                  <a:endParaRPr/>
                </a:p>
              </p:txBody>
            </p:sp>
            <p:sp>
              <p:nvSpPr>
                <p:cNvPr id="74" name="Google Shape;74;p1"/>
                <p:cNvSpPr/>
                <p:nvPr/>
              </p:nvSpPr>
              <p:spPr>
                <a:xfrm>
                  <a:off x="7357523" y="1940960"/>
                  <a:ext cx="1698625" cy="493157"/>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Outcomes</a:t>
                  </a:r>
                  <a:endParaRPr/>
                </a:p>
              </p:txBody>
            </p:sp>
            <p:sp>
              <p:nvSpPr>
                <p:cNvPr id="75" name="Google Shape;75;p1"/>
                <p:cNvSpPr/>
                <p:nvPr/>
              </p:nvSpPr>
              <p:spPr>
                <a:xfrm>
                  <a:off x="2949574" y="802241"/>
                  <a:ext cx="7839076" cy="493157"/>
                </a:xfrm>
                <a:prstGeom prst="rect">
                  <a:avLst/>
                </a:prstGeom>
                <a:noFill/>
                <a:ln cap="flat" cmpd="sng" w="12700">
                  <a:solidFill>
                    <a:srgbClr val="5D6C78"/>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0" i="0" lang="en-GB" sz="800" u="none" cap="none" strike="noStrike">
                      <a:solidFill>
                        <a:schemeClr val="dk1"/>
                      </a:solidFill>
                      <a:latin typeface="Arial"/>
                      <a:ea typeface="Arial"/>
                      <a:cs typeface="Arial"/>
                      <a:sym typeface="Arial"/>
                    </a:rPr>
                    <a:t>Student mental health and wellbeing is in decline, exacerbated by the COVID-19 pandemic. Students desire someone to talk to above any other form of support. Students may be low- or non-engaging for a variety of reasons, including poor mental health and well-being. The Student Engagement Dashboard already effectively identifies low- and non-engagers, and the </a:t>
                  </a:r>
                  <a:r>
                    <a:rPr b="0" i="0" lang="en-GB" sz="800" u="none" cap="none" strike="noStrike">
                      <a:solidFill>
                        <a:schemeClr val="dk1"/>
                      </a:solidFill>
                      <a:latin typeface="Arial"/>
                      <a:ea typeface="Arial"/>
                      <a:cs typeface="Arial"/>
                      <a:sym typeface="Arial"/>
                      <a:extLst>
                        <a:ext uri="http://customooxmlschemas.google.com/">
                          <go:slidesCustomData xmlns:go="http://customooxmlschemas.google.com/" textRoundtripDataId="0"/>
                        </a:ext>
                      </a:extLst>
                    </a:rPr>
                    <a:t>C</a:t>
                  </a:r>
                  <a:r>
                    <a:rPr lang="en-GB" sz="800">
                      <a:solidFill>
                        <a:schemeClr val="dk1"/>
                      </a:solidFill>
                    </a:rPr>
                    <a:t>ontact and Engagement Service (CES) </a:t>
                  </a:r>
                  <a:r>
                    <a:rPr b="0" i="0" lang="en-GB" sz="800" u="none" cap="none" strike="noStrike">
                      <a:solidFill>
                        <a:schemeClr val="dk1"/>
                      </a:solidFill>
                      <a:latin typeface="Arial"/>
                      <a:ea typeface="Arial"/>
                      <a:cs typeface="Arial"/>
                      <a:sym typeface="Arial"/>
                    </a:rPr>
                    <a:t>can then initiate a conversation with them about their lack of engagement. </a:t>
                  </a:r>
                  <a:endParaRPr sz="800">
                    <a:solidFill>
                      <a:schemeClr val="dk1"/>
                    </a:solidFill>
                    <a:latin typeface="Arial"/>
                    <a:ea typeface="Arial"/>
                    <a:cs typeface="Arial"/>
                    <a:sym typeface="Arial"/>
                  </a:endParaRPr>
                </a:p>
                <a:p>
                  <a:pPr indent="0" lvl="0" marL="0" marR="0" rtl="0" algn="l">
                    <a:spcBef>
                      <a:spcPts val="0"/>
                    </a:spcBef>
                    <a:spcAft>
                      <a:spcPts val="0"/>
                    </a:spcAft>
                    <a:buNone/>
                  </a:pPr>
                  <a:r>
                    <a:rPr lang="en-GB" sz="800">
                      <a:solidFill>
                        <a:schemeClr val="dk1"/>
                      </a:solidFill>
                      <a:latin typeface="Arial"/>
                      <a:ea typeface="Arial"/>
                      <a:cs typeface="Arial"/>
                      <a:sym typeface="Arial"/>
                    </a:rPr>
                    <a:t>  </a:t>
                  </a:r>
                  <a:endParaRPr sz="800">
                    <a:solidFill>
                      <a:schemeClr val="dk1"/>
                    </a:solidFill>
                    <a:latin typeface="Arial"/>
                    <a:ea typeface="Arial"/>
                    <a:cs typeface="Arial"/>
                    <a:sym typeface="Arial"/>
                  </a:endParaRPr>
                </a:p>
                <a:p>
                  <a:pPr indent="0" lvl="0" marL="0" marR="0" rtl="0" algn="l">
                    <a:spcBef>
                      <a:spcPts val="0"/>
                    </a:spcBef>
                    <a:spcAft>
                      <a:spcPts val="0"/>
                    </a:spcAft>
                    <a:buNone/>
                  </a:pPr>
                  <a:r>
                    <a:t/>
                  </a:r>
                  <a:endParaRPr sz="1200">
                    <a:solidFill>
                      <a:schemeClr val="accent3"/>
                    </a:solidFill>
                    <a:latin typeface="Arial"/>
                    <a:ea typeface="Arial"/>
                    <a:cs typeface="Arial"/>
                    <a:sym typeface="Arial"/>
                  </a:endParaRPr>
                </a:p>
              </p:txBody>
            </p:sp>
            <p:sp>
              <p:nvSpPr>
                <p:cNvPr id="76" name="Google Shape;76;p1"/>
                <p:cNvSpPr/>
                <p:nvPr/>
              </p:nvSpPr>
              <p:spPr>
                <a:xfrm>
                  <a:off x="2949574" y="1390649"/>
                  <a:ext cx="7839076" cy="493157"/>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lang="en-GB" sz="900">
                      <a:solidFill>
                        <a:schemeClr val="dk1"/>
                      </a:solidFill>
                      <a:latin typeface="Arial"/>
                      <a:ea typeface="Arial"/>
                      <a:cs typeface="Arial"/>
                      <a:sym typeface="Arial"/>
                    </a:rPr>
                    <a:t>We aim to coach low- and non-engaging students to develop self-efficacy, and to signpost these students to relevant support services if necessary. This will motivate and empower them, leading to an increase in academic engagement, with a resulting increase in attainment and progression rates for these students. </a:t>
                  </a:r>
                  <a:endParaRPr/>
                </a:p>
              </p:txBody>
            </p:sp>
            <p:sp>
              <p:nvSpPr>
                <p:cNvPr id="77" name="Google Shape;77;p1"/>
                <p:cNvSpPr/>
                <p:nvPr/>
              </p:nvSpPr>
              <p:spPr>
                <a:xfrm>
                  <a:off x="2932634" y="6108046"/>
                  <a:ext cx="7856015" cy="749954"/>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78" name="Google Shape;78;p1"/>
                <p:cNvSpPr/>
                <p:nvPr/>
              </p:nvSpPr>
              <p:spPr>
                <a:xfrm>
                  <a:off x="7340584" y="2496517"/>
                  <a:ext cx="3457623" cy="245811"/>
                </a:xfrm>
                <a:prstGeom prst="rect">
                  <a:avLst/>
                </a:prstGeom>
                <a:solidFill>
                  <a:srgbClr val="FA5B68"/>
                </a:solidFill>
                <a:ln cap="flat" cmpd="sng" w="12700">
                  <a:solidFill>
                    <a:srgbClr val="FA5B6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chemeClr val="lt1"/>
                      </a:solidFill>
                      <a:latin typeface="Arial"/>
                      <a:ea typeface="Arial"/>
                      <a:cs typeface="Arial"/>
                      <a:sym typeface="Arial"/>
                    </a:rPr>
                    <a:t>Impact</a:t>
                  </a:r>
                  <a:endParaRPr/>
                </a:p>
              </p:txBody>
            </p:sp>
            <p:sp>
              <p:nvSpPr>
                <p:cNvPr id="79" name="Google Shape;79;p1"/>
                <p:cNvSpPr/>
                <p:nvPr/>
              </p:nvSpPr>
              <p:spPr>
                <a:xfrm>
                  <a:off x="1393793" y="2496518"/>
                  <a:ext cx="5551519" cy="225784"/>
                </a:xfrm>
                <a:prstGeom prst="rect">
                  <a:avLst/>
                </a:prstGeom>
                <a:solidFill>
                  <a:srgbClr val="004A82"/>
                </a:solidFill>
                <a:ln cap="flat" cmpd="sng" w="12700">
                  <a:solidFill>
                    <a:srgbClr val="004A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chemeClr val="lt1"/>
                      </a:solidFill>
                      <a:latin typeface="Arial"/>
                      <a:ea typeface="Arial"/>
                      <a:cs typeface="Arial"/>
                      <a:sym typeface="Arial"/>
                    </a:rPr>
                    <a:t>Process</a:t>
                  </a:r>
                  <a:endParaRPr/>
                </a:p>
              </p:txBody>
            </p:sp>
            <p:sp>
              <p:nvSpPr>
                <p:cNvPr id="80" name="Google Shape;80;p1"/>
                <p:cNvSpPr/>
                <p:nvPr/>
              </p:nvSpPr>
              <p:spPr>
                <a:xfrm>
                  <a:off x="1393792" y="6108046"/>
                  <a:ext cx="1380061" cy="742574"/>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600">
                      <a:solidFill>
                        <a:schemeClr val="lt1"/>
                      </a:solidFill>
                      <a:latin typeface="Arial"/>
                      <a:ea typeface="Arial"/>
                      <a:cs typeface="Arial"/>
                      <a:sym typeface="Arial"/>
                    </a:rPr>
                    <a:t>Rationale &amp; Assumptions</a:t>
                  </a:r>
                  <a:endParaRPr/>
                </a:p>
              </p:txBody>
            </p:sp>
            <p:sp>
              <p:nvSpPr>
                <p:cNvPr id="81" name="Google Shape;81;p1"/>
                <p:cNvSpPr/>
                <p:nvPr/>
              </p:nvSpPr>
              <p:spPr>
                <a:xfrm>
                  <a:off x="1393793" y="2821341"/>
                  <a:ext cx="1380061" cy="3187666"/>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2" name="Google Shape;82;p1"/>
                <p:cNvSpPr/>
                <p:nvPr/>
              </p:nvSpPr>
              <p:spPr>
                <a:xfrm>
                  <a:off x="3178174" y="2821341"/>
                  <a:ext cx="1698625" cy="3187666"/>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3" name="Google Shape;83;p1"/>
                <p:cNvSpPr/>
                <p:nvPr/>
              </p:nvSpPr>
              <p:spPr>
                <a:xfrm>
                  <a:off x="5243542" y="2821341"/>
                  <a:ext cx="1698625" cy="3187666"/>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4" name="Google Shape;84;p1"/>
                <p:cNvSpPr/>
                <p:nvPr/>
              </p:nvSpPr>
              <p:spPr>
                <a:xfrm>
                  <a:off x="7373428" y="2821341"/>
                  <a:ext cx="1698625" cy="3187666"/>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5" name="Google Shape;85;p1"/>
                <p:cNvSpPr/>
                <p:nvPr/>
              </p:nvSpPr>
              <p:spPr>
                <a:xfrm>
                  <a:off x="1393792" y="2821341"/>
                  <a:ext cx="1380061" cy="3187666"/>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6" name="Google Shape;86;p1"/>
                <p:cNvSpPr/>
                <p:nvPr/>
              </p:nvSpPr>
              <p:spPr>
                <a:xfrm>
                  <a:off x="9318865" y="2841367"/>
                  <a:ext cx="1469785" cy="3187666"/>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cxnSp>
              <p:nvCxnSpPr>
                <p:cNvPr id="87" name="Google Shape;87;p1"/>
                <p:cNvCxnSpPr/>
                <p:nvPr/>
              </p:nvCxnSpPr>
              <p:spPr>
                <a:xfrm>
                  <a:off x="2800350" y="4423884"/>
                  <a:ext cx="387350" cy="0"/>
                </a:xfrm>
                <a:prstGeom prst="straightConnector1">
                  <a:avLst/>
                </a:prstGeom>
                <a:noFill/>
                <a:ln cap="flat" cmpd="sng" w="9525">
                  <a:solidFill>
                    <a:schemeClr val="accent5"/>
                  </a:solidFill>
                  <a:prstDash val="solid"/>
                  <a:miter lim="800000"/>
                  <a:headEnd len="sm" w="sm" type="none"/>
                  <a:tailEnd len="med" w="med" type="triangle"/>
                </a:ln>
              </p:spPr>
            </p:cxnSp>
            <p:cxnSp>
              <p:nvCxnSpPr>
                <p:cNvPr id="88" name="Google Shape;88;p1"/>
                <p:cNvCxnSpPr>
                  <a:endCxn id="83" idx="1"/>
                </p:cNvCxnSpPr>
                <p:nvPr/>
              </p:nvCxnSpPr>
              <p:spPr>
                <a:xfrm flipH="1" rot="10800000">
                  <a:off x="4876942" y="4415174"/>
                  <a:ext cx="366600" cy="8700"/>
                </a:xfrm>
                <a:prstGeom prst="straightConnector1">
                  <a:avLst/>
                </a:prstGeom>
                <a:noFill/>
                <a:ln cap="flat" cmpd="sng" w="9525">
                  <a:solidFill>
                    <a:schemeClr val="accent5"/>
                  </a:solidFill>
                  <a:prstDash val="solid"/>
                  <a:miter lim="800000"/>
                  <a:headEnd len="sm" w="sm" type="none"/>
                  <a:tailEnd len="med" w="med" type="triangle"/>
                </a:ln>
              </p:spPr>
            </p:cxnSp>
            <p:cxnSp>
              <p:nvCxnSpPr>
                <p:cNvPr id="89" name="Google Shape;89;p1"/>
                <p:cNvCxnSpPr/>
                <p:nvPr/>
              </p:nvCxnSpPr>
              <p:spPr>
                <a:xfrm>
                  <a:off x="6970173" y="4423884"/>
                  <a:ext cx="387350" cy="0"/>
                </a:xfrm>
                <a:prstGeom prst="straightConnector1">
                  <a:avLst/>
                </a:prstGeom>
                <a:noFill/>
                <a:ln cap="flat" cmpd="sng" w="9525">
                  <a:solidFill>
                    <a:schemeClr val="accent5"/>
                  </a:solidFill>
                  <a:prstDash val="solid"/>
                  <a:miter lim="800000"/>
                  <a:headEnd len="sm" w="sm" type="none"/>
                  <a:tailEnd len="med" w="med" type="triangle"/>
                </a:ln>
              </p:spPr>
            </p:cxnSp>
            <p:cxnSp>
              <p:nvCxnSpPr>
                <p:cNvPr id="90" name="Google Shape;90;p1"/>
                <p:cNvCxnSpPr/>
                <p:nvPr/>
              </p:nvCxnSpPr>
              <p:spPr>
                <a:xfrm>
                  <a:off x="9073688" y="4423884"/>
                  <a:ext cx="230529" cy="0"/>
                </a:xfrm>
                <a:prstGeom prst="straightConnector1">
                  <a:avLst/>
                </a:prstGeom>
                <a:noFill/>
                <a:ln cap="flat" cmpd="sng" w="9525">
                  <a:solidFill>
                    <a:schemeClr val="accent5"/>
                  </a:solidFill>
                  <a:prstDash val="solid"/>
                  <a:miter lim="800000"/>
                  <a:headEnd len="sm" w="sm" type="none"/>
                  <a:tailEnd len="med" w="med" type="triangle"/>
                </a:ln>
              </p:spPr>
            </p:cxnSp>
          </p:grpSp>
          <p:sp>
            <p:nvSpPr>
              <p:cNvPr id="91" name="Google Shape;91;p1"/>
              <p:cNvSpPr txBox="1"/>
              <p:nvPr/>
            </p:nvSpPr>
            <p:spPr>
              <a:xfrm>
                <a:off x="1178280" y="2916049"/>
                <a:ext cx="1487389" cy="3539911"/>
              </a:xfrm>
              <a:prstGeom prst="rect">
                <a:avLst/>
              </a:prstGeom>
              <a:noFill/>
              <a:ln>
                <a:noFill/>
              </a:ln>
            </p:spPr>
            <p:txBody>
              <a:bodyPr anchorCtr="0" anchor="t" bIns="45700" lIns="91425" spcFirstLastPara="1" rIns="91425" wrap="square" tIns="45700">
                <a:spAutoFit/>
              </a:bodyPr>
              <a:lstStyle/>
              <a:p>
                <a:pPr indent="-171450" lvl="0" marL="171450" marR="0" rtl="0" algn="l">
                  <a:spcBef>
                    <a:spcPts val="0"/>
                  </a:spcBef>
                  <a:spcAft>
                    <a:spcPts val="0"/>
                  </a:spcAft>
                  <a:buClr>
                    <a:schemeClr val="dk1"/>
                  </a:buClr>
                  <a:buSzPts val="1000"/>
                  <a:buFont typeface="Arial"/>
                  <a:buChar char="•"/>
                </a:pPr>
                <a:r>
                  <a:rPr lang="en-GB" sz="1000">
                    <a:solidFill>
                      <a:schemeClr val="dk1"/>
                    </a:solidFill>
                    <a:latin typeface="Arial"/>
                    <a:ea typeface="Arial"/>
                    <a:cs typeface="Arial"/>
                    <a:sym typeface="Arial"/>
                  </a:rPr>
                  <a:t>Student participants</a:t>
                </a:r>
                <a:endParaRPr/>
              </a:p>
              <a:p>
                <a:pPr indent="-171450" lvl="0" marL="171450" marR="0" rtl="0" algn="l">
                  <a:spcBef>
                    <a:spcPts val="800"/>
                  </a:spcBef>
                  <a:spcAft>
                    <a:spcPts val="0"/>
                  </a:spcAft>
                  <a:buClr>
                    <a:schemeClr val="dk1"/>
                  </a:buClr>
                  <a:buSzPts val="1000"/>
                  <a:buFont typeface="Arial"/>
                  <a:buChar char="•"/>
                </a:pPr>
                <a:r>
                  <a:rPr lang="en-GB" sz="1000">
                    <a:solidFill>
                      <a:schemeClr val="dk1"/>
                    </a:solidFill>
                    <a:latin typeface="Arial"/>
                    <a:ea typeface="Arial"/>
                    <a:cs typeface="Arial"/>
                    <a:sym typeface="Arial"/>
                  </a:rPr>
                  <a:t>Calling team</a:t>
                </a:r>
                <a:endParaRPr/>
              </a:p>
              <a:p>
                <a:pPr indent="-171450" lvl="0" marL="171450" marR="0" rtl="0" algn="l">
                  <a:spcBef>
                    <a:spcPts val="800"/>
                  </a:spcBef>
                  <a:spcAft>
                    <a:spcPts val="0"/>
                  </a:spcAft>
                  <a:buClr>
                    <a:schemeClr val="dk1"/>
                  </a:buClr>
                  <a:buSzPts val="1000"/>
                  <a:buFont typeface="Arial"/>
                  <a:buChar char="•"/>
                </a:pPr>
                <a:r>
                  <a:rPr lang="en-GB" sz="1000">
                    <a:solidFill>
                      <a:schemeClr val="dk1"/>
                    </a:solidFill>
                    <a:latin typeface="Arial"/>
                    <a:ea typeface="Arial"/>
                    <a:cs typeface="Arial"/>
                    <a:sym typeface="Arial"/>
                  </a:rPr>
                  <a:t>CES Coordinators</a:t>
                </a:r>
                <a:endParaRPr/>
              </a:p>
              <a:p>
                <a:pPr indent="-171450" lvl="0" marL="171450" marR="0" rtl="0" algn="l">
                  <a:spcBef>
                    <a:spcPts val="800"/>
                  </a:spcBef>
                  <a:spcAft>
                    <a:spcPts val="0"/>
                  </a:spcAft>
                  <a:buClr>
                    <a:schemeClr val="dk1"/>
                  </a:buClr>
                  <a:buSzPts val="1000"/>
                  <a:buFont typeface="Arial"/>
                  <a:buChar char="•"/>
                </a:pPr>
                <a:r>
                  <a:rPr lang="en-GB" sz="1000">
                    <a:solidFill>
                      <a:schemeClr val="dk1"/>
                    </a:solidFill>
                    <a:latin typeface="Arial"/>
                    <a:ea typeface="Arial"/>
                    <a:cs typeface="Arial"/>
                    <a:sym typeface="Arial"/>
                  </a:rPr>
                  <a:t>Academic Tutors</a:t>
                </a:r>
                <a:endParaRPr/>
              </a:p>
              <a:p>
                <a:pPr indent="-171450" lvl="0" marL="171450" marR="0" rtl="0" algn="l">
                  <a:spcBef>
                    <a:spcPts val="800"/>
                  </a:spcBef>
                  <a:spcAft>
                    <a:spcPts val="0"/>
                  </a:spcAft>
                  <a:buClr>
                    <a:schemeClr val="dk1"/>
                  </a:buClr>
                  <a:buSzPts val="1000"/>
                  <a:buFont typeface="Arial"/>
                  <a:buChar char="•"/>
                </a:pPr>
                <a:r>
                  <a:rPr lang="en-GB" sz="1000">
                    <a:solidFill>
                      <a:schemeClr val="dk1"/>
                    </a:solidFill>
                    <a:latin typeface="Arial"/>
                    <a:ea typeface="Arial"/>
                    <a:cs typeface="Arial"/>
                    <a:sym typeface="Arial"/>
                  </a:rPr>
                  <a:t>Student support staff</a:t>
                </a:r>
                <a:endParaRPr/>
              </a:p>
              <a:p>
                <a:pPr indent="-171450" lvl="0" marL="171450" marR="0" rtl="0" algn="l">
                  <a:spcBef>
                    <a:spcPts val="800"/>
                  </a:spcBef>
                  <a:spcAft>
                    <a:spcPts val="0"/>
                  </a:spcAft>
                  <a:buClr>
                    <a:schemeClr val="dk1"/>
                  </a:buClr>
                  <a:buSzPts val="1000"/>
                  <a:buFont typeface="Arial"/>
                  <a:buChar char="•"/>
                </a:pPr>
                <a:r>
                  <a:rPr lang="en-GB" sz="1000">
                    <a:solidFill>
                      <a:schemeClr val="dk1"/>
                    </a:solidFill>
                    <a:latin typeface="Arial"/>
                    <a:ea typeface="Arial"/>
                    <a:cs typeface="Arial"/>
                    <a:sym typeface="Arial"/>
                  </a:rPr>
                  <a:t>Budget</a:t>
                </a:r>
                <a:endParaRPr/>
              </a:p>
              <a:p>
                <a:pPr indent="-171450" lvl="0" marL="171450" marR="0" rtl="0" algn="l">
                  <a:spcBef>
                    <a:spcPts val="800"/>
                  </a:spcBef>
                  <a:spcAft>
                    <a:spcPts val="0"/>
                  </a:spcAft>
                  <a:buClr>
                    <a:schemeClr val="dk1"/>
                  </a:buClr>
                  <a:buSzPts val="1000"/>
                  <a:buFont typeface="Arial"/>
                  <a:buChar char="•"/>
                </a:pPr>
                <a:r>
                  <a:rPr lang="en-GB" sz="1000">
                    <a:solidFill>
                      <a:schemeClr val="dk1"/>
                    </a:solidFill>
                    <a:latin typeface="Arial"/>
                    <a:ea typeface="Arial"/>
                    <a:cs typeface="Arial"/>
                    <a:sym typeface="Arial"/>
                  </a:rPr>
                  <a:t>Student Engagement Dashboard</a:t>
                </a:r>
                <a:endParaRPr/>
              </a:p>
              <a:p>
                <a:pPr indent="-171450" lvl="0" marL="171450" marR="0" rtl="0" algn="l">
                  <a:spcBef>
                    <a:spcPts val="800"/>
                  </a:spcBef>
                  <a:spcAft>
                    <a:spcPts val="0"/>
                  </a:spcAft>
                  <a:buClr>
                    <a:schemeClr val="dk1"/>
                  </a:buClr>
                  <a:buSzPts val="1000"/>
                  <a:buFont typeface="Arial"/>
                  <a:buChar char="•"/>
                </a:pPr>
                <a:r>
                  <a:rPr lang="en-GB" sz="1000">
                    <a:solidFill>
                      <a:schemeClr val="dk1"/>
                    </a:solidFill>
                    <a:latin typeface="Arial"/>
                    <a:ea typeface="Arial"/>
                    <a:cs typeface="Arial"/>
                    <a:sym typeface="Arial"/>
                  </a:rPr>
                  <a:t>Administrative Data</a:t>
                </a:r>
                <a:endParaRPr/>
              </a:p>
              <a:p>
                <a:pPr indent="-171450" lvl="0" marL="171450" marR="0" rtl="0" algn="l">
                  <a:spcBef>
                    <a:spcPts val="800"/>
                  </a:spcBef>
                  <a:spcAft>
                    <a:spcPts val="0"/>
                  </a:spcAft>
                  <a:buClr>
                    <a:schemeClr val="dk1"/>
                  </a:buClr>
                  <a:buSzPts val="1000"/>
                  <a:buFont typeface="Arial"/>
                  <a:buChar char="•"/>
                </a:pPr>
                <a:r>
                  <a:rPr lang="en-GB" sz="1000">
                    <a:solidFill>
                      <a:schemeClr val="dk1"/>
                    </a:solidFill>
                    <a:latin typeface="Arial"/>
                    <a:ea typeface="Arial"/>
                    <a:cs typeface="Arial"/>
                    <a:sym typeface="Arial"/>
                  </a:rPr>
                  <a:t>IT systems &amp; telephony</a:t>
                </a:r>
                <a:endParaRPr/>
              </a:p>
              <a:p>
                <a:pPr indent="0" lvl="0" marL="0" marR="0" rtl="0" algn="l">
                  <a:spcBef>
                    <a:spcPts val="800"/>
                  </a:spcBef>
                  <a:spcAft>
                    <a:spcPts val="0"/>
                  </a:spcAft>
                  <a:buNone/>
                </a:pPr>
                <a:r>
                  <a:t/>
                </a:r>
                <a:endParaRPr b="1" sz="1050">
                  <a:solidFill>
                    <a:srgbClr val="5D6C78"/>
                  </a:solidFill>
                  <a:latin typeface="Arial"/>
                  <a:ea typeface="Arial"/>
                  <a:cs typeface="Arial"/>
                  <a:sym typeface="Arial"/>
                </a:endParaRPr>
              </a:p>
              <a:p>
                <a:pPr indent="0" lvl="0" marL="0" marR="0" rtl="0" algn="l">
                  <a:spcBef>
                    <a:spcPts val="0"/>
                  </a:spcBef>
                  <a:spcAft>
                    <a:spcPts val="0"/>
                  </a:spcAft>
                  <a:buNone/>
                </a:pPr>
                <a:r>
                  <a:t/>
                </a:r>
                <a:endParaRPr b="1" sz="1050">
                  <a:solidFill>
                    <a:srgbClr val="5D6C78"/>
                  </a:solidFill>
                  <a:latin typeface="Arial"/>
                  <a:ea typeface="Arial"/>
                  <a:cs typeface="Arial"/>
                  <a:sym typeface="Arial"/>
                </a:endParaRPr>
              </a:p>
              <a:p>
                <a:pPr indent="0" lvl="0" marL="0" marR="0" rtl="0" algn="l">
                  <a:spcBef>
                    <a:spcPts val="0"/>
                  </a:spcBef>
                  <a:spcAft>
                    <a:spcPts val="0"/>
                  </a:spcAft>
                  <a:buNone/>
                </a:pPr>
                <a:r>
                  <a:t/>
                </a:r>
                <a:endParaRPr sz="1050">
                  <a:solidFill>
                    <a:srgbClr val="5D6C78"/>
                  </a:solidFill>
                  <a:latin typeface="Arial"/>
                  <a:ea typeface="Arial"/>
                  <a:cs typeface="Arial"/>
                  <a:sym typeface="Arial"/>
                </a:endParaRPr>
              </a:p>
            </p:txBody>
          </p:sp>
          <p:sp>
            <p:nvSpPr>
              <p:cNvPr id="92" name="Google Shape;92;p1"/>
              <p:cNvSpPr txBox="1"/>
              <p:nvPr/>
            </p:nvSpPr>
            <p:spPr>
              <a:xfrm>
                <a:off x="5018735" y="2925846"/>
                <a:ext cx="1747187" cy="2706823"/>
              </a:xfrm>
              <a:prstGeom prst="rect">
                <a:avLst/>
              </a:prstGeom>
              <a:noFill/>
              <a:ln>
                <a:noFill/>
              </a:ln>
            </p:spPr>
            <p:txBody>
              <a:bodyPr anchorCtr="0" anchor="t" bIns="45700" lIns="91425" spcFirstLastPara="1" rIns="91425" wrap="square" tIns="45700">
                <a:spAutoFit/>
              </a:bodyPr>
              <a:lstStyle/>
              <a:p>
                <a:pPr indent="-171450" lvl="0" marL="171450" marR="0" rtl="0" algn="l">
                  <a:spcBef>
                    <a:spcPts val="0"/>
                  </a:spcBef>
                  <a:spcAft>
                    <a:spcPts val="0"/>
                  </a:spcAft>
                  <a:buClr>
                    <a:schemeClr val="dk1"/>
                  </a:buClr>
                  <a:buSzPts val="1000"/>
                  <a:buFont typeface="Arial"/>
                  <a:buChar char="•"/>
                </a:pPr>
                <a:r>
                  <a:rPr lang="en-GB" sz="1000">
                    <a:solidFill>
                      <a:schemeClr val="dk1"/>
                    </a:solidFill>
                    <a:latin typeface="Arial"/>
                    <a:ea typeface="Arial"/>
                    <a:cs typeface="Arial"/>
                    <a:sym typeface="Arial"/>
                  </a:rPr>
                  <a:t>Student self-efficacy</a:t>
                </a:r>
                <a:endParaRPr/>
              </a:p>
              <a:p>
                <a:pPr indent="-171450" lvl="0" marL="171450" marR="0" rtl="0" algn="l">
                  <a:spcBef>
                    <a:spcPts val="800"/>
                  </a:spcBef>
                  <a:spcAft>
                    <a:spcPts val="0"/>
                  </a:spcAft>
                  <a:buClr>
                    <a:schemeClr val="dk1"/>
                  </a:buClr>
                  <a:buSzPts val="1000"/>
                  <a:buFont typeface="Arial"/>
                  <a:buChar char="•"/>
                </a:pPr>
                <a:r>
                  <a:rPr lang="en-GB" sz="1000">
                    <a:solidFill>
                      <a:schemeClr val="dk1"/>
                    </a:solidFill>
                    <a:latin typeface="Arial"/>
                    <a:ea typeface="Arial"/>
                    <a:cs typeface="Arial"/>
                    <a:sym typeface="Arial"/>
                  </a:rPr>
                  <a:t>Raised student motivation</a:t>
                </a:r>
                <a:endParaRPr/>
              </a:p>
              <a:p>
                <a:pPr indent="-171450" lvl="0" marL="171450" marR="0" rtl="0" algn="l">
                  <a:spcBef>
                    <a:spcPts val="800"/>
                  </a:spcBef>
                  <a:spcAft>
                    <a:spcPts val="0"/>
                  </a:spcAft>
                  <a:buClr>
                    <a:schemeClr val="dk1"/>
                  </a:buClr>
                  <a:buSzPts val="1000"/>
                  <a:buFont typeface="Arial"/>
                  <a:buChar char="•"/>
                </a:pPr>
                <a:r>
                  <a:rPr lang="en-GB" sz="1000">
                    <a:solidFill>
                      <a:schemeClr val="dk1"/>
                    </a:solidFill>
                    <a:latin typeface="Arial"/>
                    <a:ea typeface="Arial"/>
                    <a:cs typeface="Arial"/>
                    <a:sym typeface="Arial"/>
                  </a:rPr>
                  <a:t>Raised sense of student empowerment</a:t>
                </a:r>
                <a:endParaRPr/>
              </a:p>
              <a:p>
                <a:pPr indent="-171450" lvl="0" marL="171450" marR="0" rtl="0" algn="l">
                  <a:spcBef>
                    <a:spcPts val="800"/>
                  </a:spcBef>
                  <a:spcAft>
                    <a:spcPts val="0"/>
                  </a:spcAft>
                  <a:buClr>
                    <a:schemeClr val="dk1"/>
                  </a:buClr>
                  <a:buSzPts val="1000"/>
                  <a:buFont typeface="Arial"/>
                  <a:buChar char="•"/>
                </a:pPr>
                <a:r>
                  <a:rPr lang="en-GB" sz="1000">
                    <a:solidFill>
                      <a:schemeClr val="dk1"/>
                    </a:solidFill>
                    <a:latin typeface="Arial"/>
                    <a:ea typeface="Arial"/>
                    <a:cs typeface="Arial"/>
                    <a:sym typeface="Arial"/>
                  </a:rPr>
                  <a:t>Improved student knowledge of university</a:t>
                </a:r>
                <a:endParaRPr/>
              </a:p>
              <a:p>
                <a:pPr indent="0" lvl="0" marL="0" marR="0" rtl="0" algn="l">
                  <a:spcBef>
                    <a:spcPts val="800"/>
                  </a:spcBef>
                  <a:spcAft>
                    <a:spcPts val="0"/>
                  </a:spcAft>
                  <a:buNone/>
                </a:pPr>
                <a:r>
                  <a:t/>
                </a:r>
                <a:endParaRPr b="1" sz="1000">
                  <a:solidFill>
                    <a:srgbClr val="5D6C78"/>
                  </a:solidFill>
                  <a:latin typeface="Arial"/>
                  <a:ea typeface="Arial"/>
                  <a:cs typeface="Arial"/>
                  <a:sym typeface="Arial"/>
                </a:endParaRPr>
              </a:p>
              <a:p>
                <a:pPr indent="0" lvl="0" marL="0" marR="0" rtl="0" algn="l">
                  <a:spcBef>
                    <a:spcPts val="0"/>
                  </a:spcBef>
                  <a:spcAft>
                    <a:spcPts val="0"/>
                  </a:spcAft>
                  <a:buNone/>
                </a:pPr>
                <a:r>
                  <a:t/>
                </a:r>
                <a:endParaRPr b="1" sz="1000">
                  <a:solidFill>
                    <a:srgbClr val="5D6C78"/>
                  </a:solidFill>
                  <a:latin typeface="Arial"/>
                  <a:ea typeface="Arial"/>
                  <a:cs typeface="Arial"/>
                  <a:sym typeface="Arial"/>
                </a:endParaRPr>
              </a:p>
              <a:p>
                <a:pPr indent="0" lvl="0" marL="0" marR="0" rtl="0" algn="l">
                  <a:spcBef>
                    <a:spcPts val="0"/>
                  </a:spcBef>
                  <a:spcAft>
                    <a:spcPts val="0"/>
                  </a:spcAft>
                  <a:buNone/>
                </a:pPr>
                <a:r>
                  <a:t/>
                </a:r>
                <a:endParaRPr b="1" sz="1000">
                  <a:solidFill>
                    <a:srgbClr val="5D6C78"/>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171450" lvl="0" marL="28575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3" name="Google Shape;93;p1"/>
              <p:cNvSpPr txBox="1"/>
              <p:nvPr/>
            </p:nvSpPr>
            <p:spPr>
              <a:xfrm>
                <a:off x="2972186" y="2916037"/>
                <a:ext cx="1624500" cy="2400000"/>
              </a:xfrm>
              <a:prstGeom prst="rect">
                <a:avLst/>
              </a:prstGeom>
              <a:noFill/>
              <a:ln>
                <a:noFill/>
              </a:ln>
            </p:spPr>
            <p:txBody>
              <a:bodyPr anchorCtr="0" anchor="t" bIns="45700" lIns="91425" spcFirstLastPara="1" rIns="91425" wrap="square" tIns="45700">
                <a:spAutoFit/>
              </a:bodyPr>
              <a:lstStyle/>
              <a:p>
                <a:pPr indent="-171450" lvl="0" marL="171450" marR="0" rtl="0" algn="l">
                  <a:spcBef>
                    <a:spcPts val="0"/>
                  </a:spcBef>
                  <a:spcAft>
                    <a:spcPts val="0"/>
                  </a:spcAft>
                  <a:buClr>
                    <a:schemeClr val="dk1"/>
                  </a:buClr>
                  <a:buSzPts val="1000"/>
                  <a:buFont typeface="Arial"/>
                  <a:buChar char="•"/>
                </a:pPr>
                <a:r>
                  <a:rPr lang="en-GB" sz="1000">
                    <a:solidFill>
                      <a:schemeClr val="dk1"/>
                    </a:solidFill>
                    <a:latin typeface="Arial"/>
                    <a:ea typeface="Arial"/>
                    <a:cs typeface="Arial"/>
                    <a:sym typeface="Arial"/>
                  </a:rPr>
                  <a:t>Engagement alert generated</a:t>
                </a:r>
                <a:endParaRPr/>
              </a:p>
              <a:p>
                <a:pPr indent="-171450" lvl="0" marL="171450" marR="0" rtl="0" algn="l">
                  <a:spcBef>
                    <a:spcPts val="800"/>
                  </a:spcBef>
                  <a:spcAft>
                    <a:spcPts val="0"/>
                  </a:spcAft>
                  <a:buClr>
                    <a:schemeClr val="dk1"/>
                  </a:buClr>
                  <a:buSzPts val="1000"/>
                  <a:buFont typeface="Arial"/>
                  <a:buChar char="•"/>
                </a:pPr>
                <a:r>
                  <a:rPr lang="en-GB" sz="1000">
                    <a:solidFill>
                      <a:schemeClr val="dk1"/>
                    </a:solidFill>
                    <a:latin typeface="Arial"/>
                    <a:ea typeface="Arial"/>
                    <a:cs typeface="Arial"/>
                    <a:sym typeface="Arial"/>
                  </a:rPr>
                  <a:t>Email sent to student</a:t>
                </a:r>
                <a:endParaRPr/>
              </a:p>
              <a:p>
                <a:pPr indent="-171450" lvl="0" marL="171450" marR="0" rtl="0" algn="l">
                  <a:spcBef>
                    <a:spcPts val="800"/>
                  </a:spcBef>
                  <a:spcAft>
                    <a:spcPts val="0"/>
                  </a:spcAft>
                  <a:buClr>
                    <a:schemeClr val="dk1"/>
                  </a:buClr>
                  <a:buSzPts val="1000"/>
                  <a:buFont typeface="Arial"/>
                  <a:buChar char="•"/>
                </a:pPr>
                <a:r>
                  <a:rPr lang="en-GB" sz="1000">
                    <a:solidFill>
                      <a:schemeClr val="dk1"/>
                    </a:solidFill>
                    <a:latin typeface="Arial"/>
                    <a:ea typeface="Arial"/>
                    <a:cs typeface="Arial"/>
                    <a:sym typeface="Arial"/>
                  </a:rPr>
                  <a:t>Coaching telephone call with CES</a:t>
                </a:r>
                <a:endParaRPr/>
              </a:p>
              <a:p>
                <a:pPr indent="-171450" lvl="0" marL="171450" marR="0" rtl="0" algn="l">
                  <a:spcBef>
                    <a:spcPts val="800"/>
                  </a:spcBef>
                  <a:spcAft>
                    <a:spcPts val="0"/>
                  </a:spcAft>
                  <a:buClr>
                    <a:schemeClr val="dk1"/>
                  </a:buClr>
                  <a:buSzPts val="1000"/>
                  <a:buFont typeface="Arial"/>
                  <a:buChar char="•"/>
                </a:pPr>
                <a:r>
                  <a:rPr lang="en-GB" sz="1000">
                    <a:solidFill>
                      <a:schemeClr val="dk1"/>
                    </a:solidFill>
                    <a:latin typeface="Arial"/>
                    <a:ea typeface="Arial"/>
                    <a:cs typeface="Arial"/>
                    <a:sym typeface="Arial"/>
                  </a:rPr>
                  <a:t>Follow-up via email and dashboard annotation</a:t>
                </a:r>
                <a:endParaRPr/>
              </a:p>
              <a:p>
                <a:pPr indent="0" lvl="0" marL="0" marR="0" rtl="0" algn="l">
                  <a:spcBef>
                    <a:spcPts val="800"/>
                  </a:spcBef>
                  <a:spcAft>
                    <a:spcPts val="0"/>
                  </a:spcAft>
                  <a:buNone/>
                </a:pPr>
                <a:r>
                  <a:t/>
                </a:r>
                <a:endParaRPr b="1" sz="1000">
                  <a:solidFill>
                    <a:srgbClr val="5D6C78"/>
                  </a:solidFill>
                  <a:latin typeface="Arial"/>
                  <a:ea typeface="Arial"/>
                  <a:cs typeface="Arial"/>
                  <a:sym typeface="Arial"/>
                </a:endParaRPr>
              </a:p>
              <a:p>
                <a:pPr indent="0" lvl="0" marL="0" marR="0" rtl="0" algn="l">
                  <a:spcBef>
                    <a:spcPts val="0"/>
                  </a:spcBef>
                  <a:spcAft>
                    <a:spcPts val="0"/>
                  </a:spcAft>
                  <a:buNone/>
                </a:pPr>
                <a:r>
                  <a:t/>
                </a:r>
                <a:endParaRPr b="1" sz="1000">
                  <a:solidFill>
                    <a:srgbClr val="5D6C78"/>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94" name="Google Shape;94;p1"/>
              <p:cNvSpPr txBox="1"/>
              <p:nvPr/>
            </p:nvSpPr>
            <p:spPr>
              <a:xfrm>
                <a:off x="7157916" y="2925846"/>
                <a:ext cx="1674300" cy="2115600"/>
              </a:xfrm>
              <a:prstGeom prst="rect">
                <a:avLst/>
              </a:prstGeom>
              <a:noFill/>
              <a:ln>
                <a:noFill/>
              </a:ln>
            </p:spPr>
            <p:txBody>
              <a:bodyPr anchorCtr="0" anchor="t" bIns="45700" lIns="91425" spcFirstLastPara="1" rIns="91425" wrap="square" tIns="45700">
                <a:spAutoFit/>
              </a:bodyPr>
              <a:lstStyle/>
              <a:p>
                <a:pPr indent="-171450" lvl="0" marL="171450" marR="0" rtl="0" algn="l">
                  <a:spcBef>
                    <a:spcPts val="0"/>
                  </a:spcBef>
                  <a:spcAft>
                    <a:spcPts val="0"/>
                  </a:spcAft>
                  <a:buClr>
                    <a:schemeClr val="dk1"/>
                  </a:buClr>
                  <a:buSzPts val="1000"/>
                  <a:buFont typeface="Arial"/>
                  <a:buChar char="•"/>
                </a:pPr>
                <a:r>
                  <a:rPr lang="en-GB" sz="1000">
                    <a:solidFill>
                      <a:schemeClr val="dk1"/>
                    </a:solidFill>
                    <a:latin typeface="Arial"/>
                    <a:ea typeface="Arial"/>
                    <a:cs typeface="Arial"/>
                    <a:sym typeface="Arial"/>
                  </a:rPr>
                  <a:t>Sense of belonging at </a:t>
                </a:r>
                <a:r>
                  <a:rPr lang="en-GB" sz="1000">
                    <a:solidFill>
                      <a:schemeClr val="dk1"/>
                    </a:solidFill>
                  </a:rPr>
                  <a:t>the university</a:t>
                </a:r>
                <a:endParaRPr/>
              </a:p>
              <a:p>
                <a:pPr indent="-171450" lvl="0" marL="171450" marR="0" rtl="0" algn="l">
                  <a:spcBef>
                    <a:spcPts val="800"/>
                  </a:spcBef>
                  <a:spcAft>
                    <a:spcPts val="0"/>
                  </a:spcAft>
                  <a:buClr>
                    <a:schemeClr val="dk1"/>
                  </a:buClr>
                  <a:buSzPts val="1000"/>
                  <a:buFont typeface="Arial"/>
                  <a:buChar char="•"/>
                </a:pPr>
                <a:r>
                  <a:rPr lang="en-GB" sz="1000">
                    <a:solidFill>
                      <a:schemeClr val="dk1"/>
                    </a:solidFill>
                    <a:latin typeface="Arial"/>
                    <a:ea typeface="Arial"/>
                    <a:cs typeface="Arial"/>
                    <a:sym typeface="Arial"/>
                  </a:rPr>
                  <a:t>Being an active member of the campus community</a:t>
                </a:r>
                <a:endParaRPr/>
              </a:p>
              <a:p>
                <a:pPr indent="-171450" lvl="0" marL="171450" marR="0" rtl="0" algn="l">
                  <a:spcBef>
                    <a:spcPts val="800"/>
                  </a:spcBef>
                  <a:spcAft>
                    <a:spcPts val="0"/>
                  </a:spcAft>
                  <a:buClr>
                    <a:schemeClr val="dk1"/>
                  </a:buClr>
                  <a:buSzPts val="1000"/>
                  <a:buFont typeface="Arial"/>
                  <a:buChar char="•"/>
                </a:pPr>
                <a:r>
                  <a:rPr lang="en-GB" sz="1000">
                    <a:solidFill>
                      <a:schemeClr val="dk1"/>
                    </a:solidFill>
                    <a:latin typeface="Arial"/>
                    <a:ea typeface="Arial"/>
                    <a:cs typeface="Arial"/>
                    <a:sym typeface="Arial"/>
                  </a:rPr>
                  <a:t>Accessing support when needed</a:t>
                </a:r>
                <a:endParaRPr/>
              </a:p>
              <a:p>
                <a:pPr indent="0" lvl="0" marL="0" marR="0" rtl="0" algn="l">
                  <a:spcBef>
                    <a:spcPts val="800"/>
                  </a:spcBef>
                  <a:spcAft>
                    <a:spcPts val="0"/>
                  </a:spcAft>
                  <a:buNone/>
                </a:pPr>
                <a:r>
                  <a:t/>
                </a:r>
                <a:endParaRPr b="1" sz="1000">
                  <a:solidFill>
                    <a:srgbClr val="5D6C78"/>
                  </a:solidFill>
                  <a:latin typeface="Arial"/>
                  <a:ea typeface="Arial"/>
                  <a:cs typeface="Arial"/>
                  <a:sym typeface="Arial"/>
                </a:endParaRPr>
              </a:p>
              <a:p>
                <a:pPr indent="0" lvl="0" marL="0" marR="0" rtl="0" algn="l">
                  <a:spcBef>
                    <a:spcPts val="0"/>
                  </a:spcBef>
                  <a:spcAft>
                    <a:spcPts val="0"/>
                  </a:spcAft>
                  <a:buNone/>
                </a:pPr>
                <a:r>
                  <a:t/>
                </a:r>
                <a:endParaRPr b="1" sz="1000">
                  <a:solidFill>
                    <a:srgbClr val="5D6C78"/>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95" name="Google Shape;95;p1"/>
              <p:cNvSpPr txBox="1"/>
              <p:nvPr/>
            </p:nvSpPr>
            <p:spPr>
              <a:xfrm>
                <a:off x="9092598" y="2948066"/>
                <a:ext cx="1479341" cy="1637743"/>
              </a:xfrm>
              <a:prstGeom prst="rect">
                <a:avLst/>
              </a:prstGeom>
              <a:noFill/>
              <a:ln>
                <a:noFill/>
              </a:ln>
            </p:spPr>
            <p:txBody>
              <a:bodyPr anchorCtr="0" anchor="t" bIns="45700" lIns="91425" spcFirstLastPara="1" rIns="91425" wrap="square" tIns="45700">
                <a:spAutoFit/>
              </a:bodyPr>
              <a:lstStyle/>
              <a:p>
                <a:pPr indent="-171450" lvl="0" marL="171450" marR="0" rtl="0" algn="l">
                  <a:spcBef>
                    <a:spcPts val="0"/>
                  </a:spcBef>
                  <a:spcAft>
                    <a:spcPts val="0"/>
                  </a:spcAft>
                  <a:buClr>
                    <a:schemeClr val="dk1"/>
                  </a:buClr>
                  <a:buSzPts val="1000"/>
                  <a:buFont typeface="Arial"/>
                  <a:buChar char="•"/>
                </a:pPr>
                <a:r>
                  <a:rPr lang="en-GB" sz="1000">
                    <a:solidFill>
                      <a:schemeClr val="dk1"/>
                    </a:solidFill>
                    <a:latin typeface="Arial"/>
                    <a:ea typeface="Arial"/>
                    <a:cs typeface="Arial"/>
                    <a:sym typeface="Arial"/>
                  </a:rPr>
                  <a:t>Increased academic engagement</a:t>
                </a:r>
                <a:endParaRPr/>
              </a:p>
              <a:p>
                <a:pPr indent="-171450" lvl="0" marL="171450" marR="0" rtl="0" algn="l">
                  <a:spcBef>
                    <a:spcPts val="800"/>
                  </a:spcBef>
                  <a:spcAft>
                    <a:spcPts val="0"/>
                  </a:spcAft>
                  <a:buClr>
                    <a:schemeClr val="dk1"/>
                  </a:buClr>
                  <a:buSzPts val="1000"/>
                  <a:buFont typeface="Arial"/>
                  <a:buChar char="•"/>
                </a:pPr>
                <a:r>
                  <a:rPr lang="en-GB" sz="1000">
                    <a:solidFill>
                      <a:schemeClr val="dk1"/>
                    </a:solidFill>
                    <a:latin typeface="Arial"/>
                    <a:ea typeface="Arial"/>
                    <a:cs typeface="Arial"/>
                    <a:sym typeface="Arial"/>
                  </a:rPr>
                  <a:t>Raised student attainment</a:t>
                </a:r>
                <a:endParaRPr/>
              </a:p>
              <a:p>
                <a:pPr indent="-171450" lvl="0" marL="171450" marR="0" rtl="0" algn="l">
                  <a:spcBef>
                    <a:spcPts val="800"/>
                  </a:spcBef>
                  <a:spcAft>
                    <a:spcPts val="0"/>
                  </a:spcAft>
                  <a:buClr>
                    <a:schemeClr val="dk1"/>
                  </a:buClr>
                  <a:buSzPts val="1000"/>
                  <a:buFont typeface="Arial"/>
                  <a:buChar char="•"/>
                </a:pPr>
                <a:r>
                  <a:rPr lang="en-GB" sz="1000">
                    <a:solidFill>
                      <a:schemeClr val="dk1"/>
                    </a:solidFill>
                    <a:latin typeface="Arial"/>
                    <a:ea typeface="Arial"/>
                    <a:cs typeface="Arial"/>
                    <a:sym typeface="Arial"/>
                  </a:rPr>
                  <a:t>Increased student progression</a:t>
                </a:r>
                <a:endParaRPr/>
              </a:p>
              <a:p>
                <a:pPr indent="0" lvl="0" marL="0" marR="0" rtl="0" algn="l">
                  <a:spcBef>
                    <a:spcPts val="800"/>
                  </a:spcBef>
                  <a:spcAft>
                    <a:spcPts val="0"/>
                  </a:spcAft>
                  <a:buNone/>
                </a:pPr>
                <a:r>
                  <a:t/>
                </a:r>
                <a:endParaRPr b="1" sz="1000">
                  <a:solidFill>
                    <a:srgbClr val="5D6C78"/>
                  </a:solidFill>
                  <a:latin typeface="Arial"/>
                  <a:ea typeface="Arial"/>
                  <a:cs typeface="Arial"/>
                  <a:sym typeface="Arial"/>
                </a:endParaRPr>
              </a:p>
            </p:txBody>
          </p:sp>
          <p:sp>
            <p:nvSpPr>
              <p:cNvPr id="96" name="Google Shape;96;p1"/>
              <p:cNvSpPr txBox="1"/>
              <p:nvPr/>
            </p:nvSpPr>
            <p:spPr>
              <a:xfrm>
                <a:off x="2767757" y="6215328"/>
                <a:ext cx="7856015" cy="56297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900">
                    <a:solidFill>
                      <a:schemeClr val="dk1"/>
                    </a:solidFill>
                    <a:latin typeface="Arial"/>
                    <a:ea typeface="Arial"/>
                    <a:cs typeface="Arial"/>
                    <a:sym typeface="Arial"/>
                  </a:rPr>
                  <a:t>According to research, learning analytics provides an effective platform from which early alert systems for low engagement can be implemented. Moreover, coaching approaches have been seen to increase student progression. We assume the following: students engage with the telephone call; the telephone call leads students to change behaviour over both short and long term; and changed behaviour patterns (inc. engagement levels) result in higher levels of progression and attainment.  </a:t>
                </a:r>
                <a:endParaRPr/>
              </a:p>
            </p:txBody>
          </p:sp>
        </p:grpSp>
        <p:sp>
          <p:nvSpPr>
            <p:cNvPr id="97" name="Google Shape;97;p1"/>
            <p:cNvSpPr/>
            <p:nvPr/>
          </p:nvSpPr>
          <p:spPr>
            <a:xfrm>
              <a:off x="1130835" y="491771"/>
              <a:ext cx="192505" cy="16529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100">
                  <a:solidFill>
                    <a:schemeClr val="lt1"/>
                  </a:solidFill>
                  <a:latin typeface="Arial"/>
                  <a:ea typeface="Arial"/>
                  <a:cs typeface="Arial"/>
                  <a:sym typeface="Arial"/>
                </a:rPr>
                <a:t>1</a:t>
              </a:r>
              <a:endParaRPr/>
            </a:p>
          </p:txBody>
        </p:sp>
        <p:sp>
          <p:nvSpPr>
            <p:cNvPr id="98" name="Google Shape;98;p1"/>
            <p:cNvSpPr/>
            <p:nvPr/>
          </p:nvSpPr>
          <p:spPr>
            <a:xfrm>
              <a:off x="1130835" y="1127417"/>
              <a:ext cx="192505" cy="16529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00">
                  <a:solidFill>
                    <a:schemeClr val="lt1"/>
                  </a:solidFill>
                  <a:latin typeface="Arial"/>
                  <a:ea typeface="Arial"/>
                  <a:cs typeface="Arial"/>
                  <a:sym typeface="Arial"/>
                </a:rPr>
                <a:t>2</a:t>
              </a:r>
              <a:endParaRPr sz="1100">
                <a:solidFill>
                  <a:schemeClr val="lt1"/>
                </a:solidFill>
                <a:latin typeface="Arial"/>
                <a:ea typeface="Arial"/>
                <a:cs typeface="Arial"/>
                <a:sym typeface="Arial"/>
              </a:endParaRPr>
            </a:p>
          </p:txBody>
        </p:sp>
        <p:sp>
          <p:nvSpPr>
            <p:cNvPr id="99" name="Google Shape;99;p1"/>
            <p:cNvSpPr/>
            <p:nvPr/>
          </p:nvSpPr>
          <p:spPr>
            <a:xfrm>
              <a:off x="1130835" y="1679788"/>
              <a:ext cx="192505" cy="16529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50">
                  <a:solidFill>
                    <a:schemeClr val="lt1"/>
                  </a:solidFill>
                  <a:latin typeface="Arial"/>
                  <a:ea typeface="Arial"/>
                  <a:cs typeface="Arial"/>
                  <a:sym typeface="Arial"/>
                </a:rPr>
                <a:t>7</a:t>
              </a:r>
              <a:endParaRPr/>
            </a:p>
          </p:txBody>
        </p:sp>
        <p:sp>
          <p:nvSpPr>
            <p:cNvPr id="100" name="Google Shape;100;p1"/>
            <p:cNvSpPr/>
            <p:nvPr/>
          </p:nvSpPr>
          <p:spPr>
            <a:xfrm>
              <a:off x="2905659" y="1687511"/>
              <a:ext cx="192505" cy="16529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50">
                  <a:solidFill>
                    <a:schemeClr val="lt1"/>
                  </a:solidFill>
                  <a:latin typeface="Arial"/>
                  <a:ea typeface="Arial"/>
                  <a:cs typeface="Arial"/>
                  <a:sym typeface="Arial"/>
                </a:rPr>
                <a:t>5</a:t>
              </a:r>
              <a:endParaRPr/>
            </a:p>
          </p:txBody>
        </p:sp>
        <p:sp>
          <p:nvSpPr>
            <p:cNvPr id="101" name="Google Shape;101;p1"/>
            <p:cNvSpPr/>
            <p:nvPr/>
          </p:nvSpPr>
          <p:spPr>
            <a:xfrm>
              <a:off x="4982108" y="1696041"/>
              <a:ext cx="192505" cy="16529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50">
                  <a:solidFill>
                    <a:schemeClr val="lt1"/>
                  </a:solidFill>
                  <a:latin typeface="Arial"/>
                  <a:ea typeface="Arial"/>
                  <a:cs typeface="Arial"/>
                  <a:sym typeface="Arial"/>
                </a:rPr>
                <a:t>6</a:t>
              </a:r>
              <a:endParaRPr/>
            </a:p>
          </p:txBody>
        </p:sp>
        <p:sp>
          <p:nvSpPr>
            <p:cNvPr id="102" name="Google Shape;102;p1"/>
            <p:cNvSpPr/>
            <p:nvPr/>
          </p:nvSpPr>
          <p:spPr>
            <a:xfrm>
              <a:off x="7085008" y="1687511"/>
              <a:ext cx="192505" cy="16529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50">
                  <a:solidFill>
                    <a:schemeClr val="lt1"/>
                  </a:solidFill>
                  <a:latin typeface="Arial"/>
                  <a:ea typeface="Arial"/>
                  <a:cs typeface="Arial"/>
                  <a:sym typeface="Arial"/>
                </a:rPr>
                <a:t>3</a:t>
              </a:r>
              <a:endParaRPr/>
            </a:p>
          </p:txBody>
        </p:sp>
        <p:sp>
          <p:nvSpPr>
            <p:cNvPr id="103" name="Google Shape;103;p1"/>
            <p:cNvSpPr/>
            <p:nvPr/>
          </p:nvSpPr>
          <p:spPr>
            <a:xfrm>
              <a:off x="9046351" y="1687246"/>
              <a:ext cx="192505" cy="16529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50">
                  <a:solidFill>
                    <a:schemeClr val="lt1"/>
                  </a:solidFill>
                  <a:latin typeface="Arial"/>
                  <a:ea typeface="Arial"/>
                  <a:cs typeface="Arial"/>
                  <a:sym typeface="Arial"/>
                </a:rPr>
                <a:t>4</a:t>
              </a:r>
              <a:endParaRPr/>
            </a:p>
          </p:txBody>
        </p:sp>
        <p:sp>
          <p:nvSpPr>
            <p:cNvPr id="104" name="Google Shape;104;p1"/>
            <p:cNvSpPr/>
            <p:nvPr/>
          </p:nvSpPr>
          <p:spPr>
            <a:xfrm>
              <a:off x="1135844" y="5863156"/>
              <a:ext cx="192505" cy="16529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50">
                  <a:solidFill>
                    <a:schemeClr val="lt1"/>
                  </a:solidFill>
                  <a:latin typeface="Arial"/>
                  <a:ea typeface="Arial"/>
                  <a:cs typeface="Arial"/>
                  <a:sym typeface="Arial"/>
                </a:rPr>
                <a:t>8</a:t>
              </a:r>
              <a:endParaRPr/>
            </a:p>
          </p:txBody>
        </p: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heme1">
  <a:themeElements>
    <a:clrScheme name="TASO">
      <a:dk1>
        <a:srgbClr val="000000"/>
      </a:dk1>
      <a:lt1>
        <a:srgbClr val="FFFFFF"/>
      </a:lt1>
      <a:dk2>
        <a:srgbClr val="3B66BC"/>
      </a:dk2>
      <a:lt2>
        <a:srgbClr val="EDEBE3"/>
      </a:lt2>
      <a:accent1>
        <a:srgbClr val="07DBB3"/>
      </a:accent1>
      <a:accent2>
        <a:srgbClr val="F9466C"/>
      </a:accent2>
      <a:accent3>
        <a:srgbClr val="3B66BC"/>
      </a:accent3>
      <a:accent4>
        <a:srgbClr val="EDEBE3"/>
      </a:accent4>
      <a:accent5>
        <a:srgbClr val="000000"/>
      </a:accent5>
      <a:accent6>
        <a:srgbClr val="FFFFFF"/>
      </a:accent6>
      <a:hlink>
        <a:srgbClr val="F9466C"/>
      </a:hlink>
      <a:folHlink>
        <a:srgbClr val="07DBB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2020-06-03T18:33:09Z</dcterms:created>
  <dc:creator>Styrnol, Miriam</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0x0101009816B2DDEF9A6748989A4BAE1A6E0D57</vt:lpwstr>
  </property>
</Properties>
</file>