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8" r:id="rId1"/>
  </p:sldMasterIdLst>
  <p:sldIdLst>
    <p:sldId id="259"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1"/>
    <p:restoredTop sz="96327"/>
  </p:normalViewPr>
  <p:slideViewPr>
    <p:cSldViewPr snapToGrid="0" snapToObjects="1">
      <p:cViewPr varScale="1">
        <p:scale>
          <a:sx n="86" d="100"/>
          <a:sy n="86" d="100"/>
        </p:scale>
        <p:origin x="533"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gradFill flip="none" rotWithShape="1">
          <a:gsLst>
            <a:gs pos="12000">
              <a:schemeClr val="tx2"/>
            </a:gs>
            <a:gs pos="89000">
              <a:schemeClr val="accent1"/>
            </a:gs>
          </a:gsLst>
          <a:lin ang="0" scaled="1"/>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A6A528-D2E6-48D4-A0EE-B6C1CFC6E1BC}"/>
              </a:ext>
            </a:extLst>
          </p:cNvPr>
          <p:cNvSpPr>
            <a:spLocks noGrp="1"/>
          </p:cNvSpPr>
          <p:nvPr>
            <p:ph type="ctrTitle"/>
          </p:nvPr>
        </p:nvSpPr>
        <p:spPr>
          <a:xfrm>
            <a:off x="759125" y="1122363"/>
            <a:ext cx="9908875" cy="2387600"/>
          </a:xfrm>
        </p:spPr>
        <p:txBody>
          <a:bodyPr anchor="b"/>
          <a:lstStyle>
            <a:lvl1pPr algn="l">
              <a:defRPr sz="5400">
                <a:solidFill>
                  <a:schemeClr val="bg1"/>
                </a:solidFill>
              </a:defRPr>
            </a:lvl1pPr>
          </a:lstStyle>
          <a:p>
            <a:r>
              <a:rPr lang="en-GB"/>
              <a:t>Click to edit Master title style</a:t>
            </a:r>
          </a:p>
        </p:txBody>
      </p:sp>
      <p:sp>
        <p:nvSpPr>
          <p:cNvPr id="3" name="Subtitle 2">
            <a:extLst>
              <a:ext uri="{FF2B5EF4-FFF2-40B4-BE49-F238E27FC236}">
                <a16:creationId xmlns:a16="http://schemas.microsoft.com/office/drawing/2014/main" id="{17530A2F-9C75-414B-BADC-FD5120775E21}"/>
              </a:ext>
            </a:extLst>
          </p:cNvPr>
          <p:cNvSpPr>
            <a:spLocks noGrp="1"/>
          </p:cNvSpPr>
          <p:nvPr>
            <p:ph type="subTitle" idx="1"/>
          </p:nvPr>
        </p:nvSpPr>
        <p:spPr>
          <a:xfrm>
            <a:off x="759125" y="3602038"/>
            <a:ext cx="9908875" cy="1655762"/>
          </a:xfrm>
        </p:spPr>
        <p:txBody>
          <a:bodyPr/>
          <a:lstStyle>
            <a:lvl1pPr marL="0" indent="0" algn="l">
              <a:buNone/>
              <a:defRPr sz="240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a:extLst>
              <a:ext uri="{FF2B5EF4-FFF2-40B4-BE49-F238E27FC236}">
                <a16:creationId xmlns:a16="http://schemas.microsoft.com/office/drawing/2014/main" id="{EA274D3B-A765-46EC-91E3-1548F6930812}"/>
              </a:ext>
            </a:extLst>
          </p:cNvPr>
          <p:cNvSpPr>
            <a:spLocks noGrp="1"/>
          </p:cNvSpPr>
          <p:nvPr>
            <p:ph type="dt" sz="half" idx="10"/>
          </p:nvPr>
        </p:nvSpPr>
        <p:spPr/>
        <p:txBody>
          <a:bodyPr/>
          <a:lstStyle>
            <a:lvl1pPr>
              <a:defRPr>
                <a:solidFill>
                  <a:schemeClr val="bg2"/>
                </a:solidFill>
              </a:defRPr>
            </a:lvl1pPr>
          </a:lstStyle>
          <a:p>
            <a:fld id="{4E5DA20B-873F-C944-B507-D2EF3ABE98C2}" type="datetimeFigureOut">
              <a:rPr lang="en-US" smtClean="0"/>
              <a:t>3/29/2021</a:t>
            </a:fld>
            <a:endParaRPr lang="en-US"/>
          </a:p>
        </p:txBody>
      </p:sp>
      <p:sp>
        <p:nvSpPr>
          <p:cNvPr id="5" name="Footer Placeholder 4">
            <a:extLst>
              <a:ext uri="{FF2B5EF4-FFF2-40B4-BE49-F238E27FC236}">
                <a16:creationId xmlns:a16="http://schemas.microsoft.com/office/drawing/2014/main" id="{F18775E3-E3ED-4187-9A04-B1FF4E0AB79B}"/>
              </a:ext>
            </a:extLst>
          </p:cNvPr>
          <p:cNvSpPr>
            <a:spLocks noGrp="1"/>
          </p:cNvSpPr>
          <p:nvPr>
            <p:ph type="ftr" sz="quarter" idx="11"/>
          </p:nvPr>
        </p:nvSpPr>
        <p:spPr/>
        <p:txBody>
          <a:bodyPr/>
          <a:lstStyle>
            <a:lvl1pPr>
              <a:defRPr>
                <a:solidFill>
                  <a:schemeClr val="bg2"/>
                </a:solidFill>
              </a:defRPr>
            </a:lvl1pPr>
          </a:lstStyle>
          <a:p>
            <a:endParaRPr lang="en-US"/>
          </a:p>
        </p:txBody>
      </p:sp>
      <p:sp>
        <p:nvSpPr>
          <p:cNvPr id="6" name="Slide Number Placeholder 5">
            <a:extLst>
              <a:ext uri="{FF2B5EF4-FFF2-40B4-BE49-F238E27FC236}">
                <a16:creationId xmlns:a16="http://schemas.microsoft.com/office/drawing/2014/main" id="{63AA48B1-8F76-4DEB-B576-B19E969032B5}"/>
              </a:ext>
            </a:extLst>
          </p:cNvPr>
          <p:cNvSpPr>
            <a:spLocks noGrp="1"/>
          </p:cNvSpPr>
          <p:nvPr>
            <p:ph type="sldNum" sz="quarter" idx="12"/>
          </p:nvPr>
        </p:nvSpPr>
        <p:spPr/>
        <p:txBody>
          <a:bodyPr/>
          <a:lstStyle>
            <a:lvl1pPr>
              <a:defRPr>
                <a:solidFill>
                  <a:schemeClr val="bg2"/>
                </a:solidFill>
              </a:defRPr>
            </a:lvl1pPr>
          </a:lstStyle>
          <a:p>
            <a:fld id="{02202728-E943-E041-9D9B-F025497F72DB}" type="slidenum">
              <a:rPr lang="en-US" smtClean="0"/>
              <a:t>‹#›</a:t>
            </a:fld>
            <a:endParaRPr lang="en-US"/>
          </a:p>
        </p:txBody>
      </p:sp>
      <p:pic>
        <p:nvPicPr>
          <p:cNvPr id="17" name="Picture 16" descr="A picture containing drawing&#10;&#10;Description automatically generated">
            <a:extLst>
              <a:ext uri="{FF2B5EF4-FFF2-40B4-BE49-F238E27FC236}">
                <a16:creationId xmlns:a16="http://schemas.microsoft.com/office/drawing/2014/main" id="{72BBE813-3205-40D3-A33A-2632A665E07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3581400" cy="1076209"/>
          </a:xfrm>
          <a:prstGeom prst="rect">
            <a:avLst/>
          </a:prstGeom>
        </p:spPr>
      </p:pic>
    </p:spTree>
    <p:extLst>
      <p:ext uri="{BB962C8B-B14F-4D97-AF65-F5344CB8AC3E}">
        <p14:creationId xmlns:p14="http://schemas.microsoft.com/office/powerpoint/2010/main" val="4360008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0D336-1FA6-4D53-AC08-8104C4D0E402}"/>
              </a:ext>
            </a:extLst>
          </p:cNvPr>
          <p:cNvSpPr>
            <a:spLocks noGrp="1"/>
          </p:cNvSpPr>
          <p:nvPr>
            <p:ph type="title"/>
          </p:nvPr>
        </p:nvSpPr>
        <p:spPr>
          <a:xfrm>
            <a:off x="759125" y="1056400"/>
            <a:ext cx="10594675" cy="634288"/>
          </a:xfrm>
        </p:spPr>
        <p:txBody>
          <a:bodyPr/>
          <a:lstStyle>
            <a:lvl1pPr>
              <a:defRPr>
                <a:solidFill>
                  <a:schemeClr val="tx2"/>
                </a:solidFill>
              </a:defRPr>
            </a:lvl1pPr>
          </a:lstStyle>
          <a:p>
            <a:r>
              <a:rPr lang="en-GB"/>
              <a:t>Click to edit Master title style</a:t>
            </a:r>
          </a:p>
        </p:txBody>
      </p:sp>
      <p:sp>
        <p:nvSpPr>
          <p:cNvPr id="3" name="Content Placeholder 2">
            <a:extLst>
              <a:ext uri="{FF2B5EF4-FFF2-40B4-BE49-F238E27FC236}">
                <a16:creationId xmlns:a16="http://schemas.microsoft.com/office/drawing/2014/main" id="{6A2EE5E1-4487-4949-80E9-DE066D9F3A04}"/>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8526F534-3B08-431D-B87D-0B704D7D4667}"/>
              </a:ext>
            </a:extLst>
          </p:cNvPr>
          <p:cNvSpPr>
            <a:spLocks noGrp="1"/>
          </p:cNvSpPr>
          <p:nvPr>
            <p:ph type="dt" sz="half" idx="10"/>
          </p:nvPr>
        </p:nvSpPr>
        <p:spPr/>
        <p:txBody>
          <a:bodyPr/>
          <a:lstStyle/>
          <a:p>
            <a:fld id="{4E5DA20B-873F-C944-B507-D2EF3ABE98C2}" type="datetimeFigureOut">
              <a:rPr lang="en-US" smtClean="0"/>
              <a:t>3/29/2021</a:t>
            </a:fld>
            <a:endParaRPr lang="en-US"/>
          </a:p>
        </p:txBody>
      </p:sp>
      <p:sp>
        <p:nvSpPr>
          <p:cNvPr id="5" name="Footer Placeholder 4">
            <a:extLst>
              <a:ext uri="{FF2B5EF4-FFF2-40B4-BE49-F238E27FC236}">
                <a16:creationId xmlns:a16="http://schemas.microsoft.com/office/drawing/2014/main" id="{A26E6859-D15C-4B3A-97BD-152ED07A462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A037FDD-3B4A-44D2-8C51-CD4D9293EEDA}"/>
              </a:ext>
            </a:extLst>
          </p:cNvPr>
          <p:cNvSpPr>
            <a:spLocks noGrp="1"/>
          </p:cNvSpPr>
          <p:nvPr>
            <p:ph type="sldNum" sz="quarter" idx="12"/>
          </p:nvPr>
        </p:nvSpPr>
        <p:spPr/>
        <p:txBody>
          <a:bodyPr/>
          <a:lstStyle/>
          <a:p>
            <a:fld id="{02202728-E943-E041-9D9B-F025497F72DB}" type="slidenum">
              <a:rPr lang="en-US" smtClean="0"/>
              <a:t>‹#›</a:t>
            </a:fld>
            <a:endParaRPr lang="en-US"/>
          </a:p>
        </p:txBody>
      </p:sp>
      <p:pic>
        <p:nvPicPr>
          <p:cNvPr id="11" name="Picture 10" descr="A picture containing clock&#10;&#10;Description automatically generated">
            <a:extLst>
              <a:ext uri="{FF2B5EF4-FFF2-40B4-BE49-F238E27FC236}">
                <a16:creationId xmlns:a16="http://schemas.microsoft.com/office/drawing/2014/main" id="{648FC092-FB79-4071-8B37-FFF6B443506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8386" y="-4469"/>
            <a:ext cx="3108297" cy="1060869"/>
          </a:xfrm>
          <a:prstGeom prst="rect">
            <a:avLst/>
          </a:prstGeom>
        </p:spPr>
      </p:pic>
    </p:spTree>
    <p:extLst>
      <p:ext uri="{BB962C8B-B14F-4D97-AF65-F5344CB8AC3E}">
        <p14:creationId xmlns:p14="http://schemas.microsoft.com/office/powerpoint/2010/main" val="10739537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E93FD-130C-4ADD-84A8-7EBA066FBB4E}"/>
              </a:ext>
            </a:extLst>
          </p:cNvPr>
          <p:cNvSpPr>
            <a:spLocks noGrp="1"/>
          </p:cNvSpPr>
          <p:nvPr>
            <p:ph type="title"/>
          </p:nvPr>
        </p:nvSpPr>
        <p:spPr>
          <a:xfrm>
            <a:off x="831850" y="1709738"/>
            <a:ext cx="10515600" cy="2852737"/>
          </a:xfrm>
        </p:spPr>
        <p:txBody>
          <a:bodyPr anchor="b"/>
          <a:lstStyle>
            <a:lvl1pPr>
              <a:defRPr sz="6000">
                <a:solidFill>
                  <a:schemeClr val="tx2"/>
                </a:solidFill>
              </a:defRPr>
            </a:lvl1pPr>
          </a:lstStyle>
          <a:p>
            <a:r>
              <a:rPr lang="en-GB"/>
              <a:t>Click to edit Master title style</a:t>
            </a:r>
          </a:p>
        </p:txBody>
      </p:sp>
      <p:sp>
        <p:nvSpPr>
          <p:cNvPr id="3" name="Text Placeholder 2">
            <a:extLst>
              <a:ext uri="{FF2B5EF4-FFF2-40B4-BE49-F238E27FC236}">
                <a16:creationId xmlns:a16="http://schemas.microsoft.com/office/drawing/2014/main" id="{5D7DF9A0-C0FA-4C13-A636-8A08E3B7338E}"/>
              </a:ext>
            </a:extLst>
          </p:cNvPr>
          <p:cNvSpPr>
            <a:spLocks noGrp="1"/>
          </p:cNvSpPr>
          <p:nvPr>
            <p:ph type="body" idx="1"/>
          </p:nvPr>
        </p:nvSpPr>
        <p:spPr>
          <a:xfrm>
            <a:off x="831850" y="4589463"/>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220F9750-16DF-40B9-8572-F8805CD3368D}"/>
              </a:ext>
            </a:extLst>
          </p:cNvPr>
          <p:cNvSpPr>
            <a:spLocks noGrp="1"/>
          </p:cNvSpPr>
          <p:nvPr>
            <p:ph type="dt" sz="half" idx="10"/>
          </p:nvPr>
        </p:nvSpPr>
        <p:spPr/>
        <p:txBody>
          <a:bodyPr/>
          <a:lstStyle/>
          <a:p>
            <a:fld id="{4E5DA20B-873F-C944-B507-D2EF3ABE98C2}" type="datetimeFigureOut">
              <a:rPr lang="en-US" smtClean="0"/>
              <a:t>3/29/2021</a:t>
            </a:fld>
            <a:endParaRPr lang="en-US"/>
          </a:p>
        </p:txBody>
      </p:sp>
      <p:sp>
        <p:nvSpPr>
          <p:cNvPr id="5" name="Footer Placeholder 4">
            <a:extLst>
              <a:ext uri="{FF2B5EF4-FFF2-40B4-BE49-F238E27FC236}">
                <a16:creationId xmlns:a16="http://schemas.microsoft.com/office/drawing/2014/main" id="{A65CBBB7-630A-4849-80D0-1C1154919EB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E7D0DD-8FB4-43A3-A652-B50D412EE7DC}"/>
              </a:ext>
            </a:extLst>
          </p:cNvPr>
          <p:cNvSpPr>
            <a:spLocks noGrp="1"/>
          </p:cNvSpPr>
          <p:nvPr>
            <p:ph type="sldNum" sz="quarter" idx="12"/>
          </p:nvPr>
        </p:nvSpPr>
        <p:spPr/>
        <p:txBody>
          <a:bodyPr/>
          <a:lstStyle/>
          <a:p>
            <a:fld id="{02202728-E943-E041-9D9B-F025497F72DB}" type="slidenum">
              <a:rPr lang="en-US" smtClean="0"/>
              <a:t>‹#›</a:t>
            </a:fld>
            <a:endParaRPr lang="en-US"/>
          </a:p>
        </p:txBody>
      </p:sp>
      <p:pic>
        <p:nvPicPr>
          <p:cNvPr id="7" name="Picture 6" descr="A picture containing clock&#10;&#10;Description automatically generated">
            <a:extLst>
              <a:ext uri="{FF2B5EF4-FFF2-40B4-BE49-F238E27FC236}">
                <a16:creationId xmlns:a16="http://schemas.microsoft.com/office/drawing/2014/main" id="{033FF481-5EDF-42C5-A286-81FDA600409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8386" y="-4469"/>
            <a:ext cx="3108297" cy="1060869"/>
          </a:xfrm>
          <a:prstGeom prst="rect">
            <a:avLst/>
          </a:prstGeom>
        </p:spPr>
      </p:pic>
    </p:spTree>
    <p:extLst>
      <p:ext uri="{BB962C8B-B14F-4D97-AF65-F5344CB8AC3E}">
        <p14:creationId xmlns:p14="http://schemas.microsoft.com/office/powerpoint/2010/main" val="31942314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17A78F-EA7B-46C1-B5C9-EB26F6A829FD}"/>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9FB29336-0E12-4680-92D5-7AAD4E908704}"/>
              </a:ext>
            </a:extLst>
          </p:cNvPr>
          <p:cNvSpPr>
            <a:spLocks noGrp="1"/>
          </p:cNvSpPr>
          <p:nvPr>
            <p:ph sz="half" idx="1"/>
          </p:nvPr>
        </p:nvSpPr>
        <p:spPr>
          <a:xfrm>
            <a:off x="759125" y="1825625"/>
            <a:ext cx="5260675"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DD6A9F5B-ADAA-4C5F-90F9-9D3669B0BE31}"/>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A2DFD863-9DD0-434F-B51F-46A3F4A3936B}"/>
              </a:ext>
            </a:extLst>
          </p:cNvPr>
          <p:cNvSpPr>
            <a:spLocks noGrp="1"/>
          </p:cNvSpPr>
          <p:nvPr>
            <p:ph type="dt" sz="half" idx="10"/>
          </p:nvPr>
        </p:nvSpPr>
        <p:spPr>
          <a:xfrm>
            <a:off x="759125" y="6495691"/>
            <a:ext cx="2983925" cy="225784"/>
          </a:xfrm>
        </p:spPr>
        <p:txBody>
          <a:bodyPr/>
          <a:lstStyle/>
          <a:p>
            <a:fld id="{4E5DA20B-873F-C944-B507-D2EF3ABE98C2}" type="datetimeFigureOut">
              <a:rPr lang="en-US" smtClean="0"/>
              <a:t>3/29/2021</a:t>
            </a:fld>
            <a:endParaRPr lang="en-US"/>
          </a:p>
        </p:txBody>
      </p:sp>
      <p:sp>
        <p:nvSpPr>
          <p:cNvPr id="6" name="Footer Placeholder 5">
            <a:extLst>
              <a:ext uri="{FF2B5EF4-FFF2-40B4-BE49-F238E27FC236}">
                <a16:creationId xmlns:a16="http://schemas.microsoft.com/office/drawing/2014/main" id="{C9AF0085-6F75-4BF8-9D55-D0BEF966FCB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2EAC8B2-417C-4C8C-8BE1-2B24DE00A380}"/>
              </a:ext>
            </a:extLst>
          </p:cNvPr>
          <p:cNvSpPr>
            <a:spLocks noGrp="1"/>
          </p:cNvSpPr>
          <p:nvPr>
            <p:ph type="sldNum" sz="quarter" idx="12"/>
          </p:nvPr>
        </p:nvSpPr>
        <p:spPr/>
        <p:txBody>
          <a:bodyPr/>
          <a:lstStyle/>
          <a:p>
            <a:fld id="{02202728-E943-E041-9D9B-F025497F72DB}" type="slidenum">
              <a:rPr lang="en-US" smtClean="0"/>
              <a:t>‹#›</a:t>
            </a:fld>
            <a:endParaRPr lang="en-US"/>
          </a:p>
        </p:txBody>
      </p:sp>
      <p:pic>
        <p:nvPicPr>
          <p:cNvPr id="8" name="Picture 7" descr="A picture containing clock&#10;&#10;Description automatically generated">
            <a:extLst>
              <a:ext uri="{FF2B5EF4-FFF2-40B4-BE49-F238E27FC236}">
                <a16:creationId xmlns:a16="http://schemas.microsoft.com/office/drawing/2014/main" id="{873DC57E-E0FA-41B1-AA2E-A7948641729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8386" y="-4469"/>
            <a:ext cx="3108297" cy="1060869"/>
          </a:xfrm>
          <a:prstGeom prst="rect">
            <a:avLst/>
          </a:prstGeom>
        </p:spPr>
      </p:pic>
    </p:spTree>
    <p:extLst>
      <p:ext uri="{BB962C8B-B14F-4D97-AF65-F5344CB8AC3E}">
        <p14:creationId xmlns:p14="http://schemas.microsoft.com/office/powerpoint/2010/main" val="6938976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F25BC1-FB55-4210-94F3-A3F4066BCF38}"/>
              </a:ext>
            </a:extLst>
          </p:cNvPr>
          <p:cNvSpPr>
            <a:spLocks noGrp="1"/>
          </p:cNvSpPr>
          <p:nvPr>
            <p:ph type="title"/>
          </p:nvPr>
        </p:nvSpPr>
        <p:spPr>
          <a:xfrm>
            <a:off x="839788" y="1056400"/>
            <a:ext cx="10515600" cy="634288"/>
          </a:xfrm>
        </p:spPr>
        <p:txBody>
          <a:bodyPr/>
          <a:lstStyle/>
          <a:p>
            <a:r>
              <a:rPr lang="en-GB"/>
              <a:t>Click to edit Master title style</a:t>
            </a:r>
          </a:p>
        </p:txBody>
      </p:sp>
      <p:sp>
        <p:nvSpPr>
          <p:cNvPr id="3" name="Text Placeholder 2">
            <a:extLst>
              <a:ext uri="{FF2B5EF4-FFF2-40B4-BE49-F238E27FC236}">
                <a16:creationId xmlns:a16="http://schemas.microsoft.com/office/drawing/2014/main" id="{0AC9675C-558E-4FCC-BCBE-FFDE51C5AAE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7762D771-51D0-49B6-B3D6-3F075A19F01D}"/>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4399D17E-FA92-4FF9-82D6-32992EAFAFC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1605C6EE-09B2-4996-8D9A-8AE1172D33B2}"/>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716609F5-EC9B-4E30-8D59-E8F610FA9250}"/>
              </a:ext>
            </a:extLst>
          </p:cNvPr>
          <p:cNvSpPr>
            <a:spLocks noGrp="1"/>
          </p:cNvSpPr>
          <p:nvPr>
            <p:ph type="dt" sz="half" idx="10"/>
          </p:nvPr>
        </p:nvSpPr>
        <p:spPr/>
        <p:txBody>
          <a:bodyPr/>
          <a:lstStyle/>
          <a:p>
            <a:fld id="{4E5DA20B-873F-C944-B507-D2EF3ABE98C2}" type="datetimeFigureOut">
              <a:rPr lang="en-US" smtClean="0"/>
              <a:t>3/29/2021</a:t>
            </a:fld>
            <a:endParaRPr lang="en-US"/>
          </a:p>
        </p:txBody>
      </p:sp>
      <p:sp>
        <p:nvSpPr>
          <p:cNvPr id="8" name="Footer Placeholder 7">
            <a:extLst>
              <a:ext uri="{FF2B5EF4-FFF2-40B4-BE49-F238E27FC236}">
                <a16:creationId xmlns:a16="http://schemas.microsoft.com/office/drawing/2014/main" id="{6F64F390-4349-45A9-8AE9-6D57472C44B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F6E3067-63C3-40DD-A924-5E0A06273182}"/>
              </a:ext>
            </a:extLst>
          </p:cNvPr>
          <p:cNvSpPr>
            <a:spLocks noGrp="1"/>
          </p:cNvSpPr>
          <p:nvPr>
            <p:ph type="sldNum" sz="quarter" idx="12"/>
          </p:nvPr>
        </p:nvSpPr>
        <p:spPr/>
        <p:txBody>
          <a:bodyPr/>
          <a:lstStyle/>
          <a:p>
            <a:fld id="{02202728-E943-E041-9D9B-F025497F72DB}" type="slidenum">
              <a:rPr lang="en-US" smtClean="0"/>
              <a:t>‹#›</a:t>
            </a:fld>
            <a:endParaRPr lang="en-US"/>
          </a:p>
        </p:txBody>
      </p:sp>
      <p:pic>
        <p:nvPicPr>
          <p:cNvPr id="10" name="Picture 9" descr="A picture containing clock&#10;&#10;Description automatically generated">
            <a:extLst>
              <a:ext uri="{FF2B5EF4-FFF2-40B4-BE49-F238E27FC236}">
                <a16:creationId xmlns:a16="http://schemas.microsoft.com/office/drawing/2014/main" id="{7D96A43A-1351-4512-AE58-CF9F89E1AC1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8386" y="-4469"/>
            <a:ext cx="3108297" cy="1060869"/>
          </a:xfrm>
          <a:prstGeom prst="rect">
            <a:avLst/>
          </a:prstGeom>
        </p:spPr>
      </p:pic>
    </p:spTree>
    <p:extLst>
      <p:ext uri="{BB962C8B-B14F-4D97-AF65-F5344CB8AC3E}">
        <p14:creationId xmlns:p14="http://schemas.microsoft.com/office/powerpoint/2010/main" val="29491655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D35A2C-F3BE-40DE-BA74-51DB880B9A85}"/>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888B1746-66F6-4F67-9462-61E02F3053DD}"/>
              </a:ext>
            </a:extLst>
          </p:cNvPr>
          <p:cNvSpPr>
            <a:spLocks noGrp="1"/>
          </p:cNvSpPr>
          <p:nvPr>
            <p:ph type="dt" sz="half" idx="10"/>
          </p:nvPr>
        </p:nvSpPr>
        <p:spPr/>
        <p:txBody>
          <a:bodyPr/>
          <a:lstStyle/>
          <a:p>
            <a:fld id="{4E5DA20B-873F-C944-B507-D2EF3ABE98C2}" type="datetimeFigureOut">
              <a:rPr lang="en-US" smtClean="0"/>
              <a:t>3/29/2021</a:t>
            </a:fld>
            <a:endParaRPr lang="en-US"/>
          </a:p>
        </p:txBody>
      </p:sp>
      <p:sp>
        <p:nvSpPr>
          <p:cNvPr id="4" name="Footer Placeholder 3">
            <a:extLst>
              <a:ext uri="{FF2B5EF4-FFF2-40B4-BE49-F238E27FC236}">
                <a16:creationId xmlns:a16="http://schemas.microsoft.com/office/drawing/2014/main" id="{C79FD42D-1116-41EA-A29D-A7027CB0EED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967EFCD-672E-4E0D-A87C-E51862605F6F}"/>
              </a:ext>
            </a:extLst>
          </p:cNvPr>
          <p:cNvSpPr>
            <a:spLocks noGrp="1"/>
          </p:cNvSpPr>
          <p:nvPr>
            <p:ph type="sldNum" sz="quarter" idx="12"/>
          </p:nvPr>
        </p:nvSpPr>
        <p:spPr/>
        <p:txBody>
          <a:bodyPr/>
          <a:lstStyle/>
          <a:p>
            <a:fld id="{02202728-E943-E041-9D9B-F025497F72DB}" type="slidenum">
              <a:rPr lang="en-US" smtClean="0"/>
              <a:t>‹#›</a:t>
            </a:fld>
            <a:endParaRPr lang="en-US"/>
          </a:p>
        </p:txBody>
      </p:sp>
      <p:pic>
        <p:nvPicPr>
          <p:cNvPr id="6" name="Picture 5" descr="A picture containing clock&#10;&#10;Description automatically generated">
            <a:extLst>
              <a:ext uri="{FF2B5EF4-FFF2-40B4-BE49-F238E27FC236}">
                <a16:creationId xmlns:a16="http://schemas.microsoft.com/office/drawing/2014/main" id="{E6817627-347A-43E2-A915-CC430CC0206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8386" y="-4469"/>
            <a:ext cx="3108297" cy="1060869"/>
          </a:xfrm>
          <a:prstGeom prst="rect">
            <a:avLst/>
          </a:prstGeom>
        </p:spPr>
      </p:pic>
    </p:spTree>
    <p:extLst>
      <p:ext uri="{BB962C8B-B14F-4D97-AF65-F5344CB8AC3E}">
        <p14:creationId xmlns:p14="http://schemas.microsoft.com/office/powerpoint/2010/main" val="20083484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B3CCC8F-58F5-40D4-B69A-FE082D32F0E9}"/>
              </a:ext>
            </a:extLst>
          </p:cNvPr>
          <p:cNvSpPr>
            <a:spLocks noGrp="1"/>
          </p:cNvSpPr>
          <p:nvPr>
            <p:ph type="dt" sz="half" idx="10"/>
          </p:nvPr>
        </p:nvSpPr>
        <p:spPr/>
        <p:txBody>
          <a:bodyPr/>
          <a:lstStyle/>
          <a:p>
            <a:fld id="{4E5DA20B-873F-C944-B507-D2EF3ABE98C2}" type="datetimeFigureOut">
              <a:rPr lang="en-US" smtClean="0"/>
              <a:t>3/29/2021</a:t>
            </a:fld>
            <a:endParaRPr lang="en-US"/>
          </a:p>
        </p:txBody>
      </p:sp>
      <p:sp>
        <p:nvSpPr>
          <p:cNvPr id="3" name="Footer Placeholder 2">
            <a:extLst>
              <a:ext uri="{FF2B5EF4-FFF2-40B4-BE49-F238E27FC236}">
                <a16:creationId xmlns:a16="http://schemas.microsoft.com/office/drawing/2014/main" id="{7873BE3B-8135-4000-97F4-8664590DDA7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04695B6-1606-4904-9547-F95DC1C8BBD1}"/>
              </a:ext>
            </a:extLst>
          </p:cNvPr>
          <p:cNvSpPr>
            <a:spLocks noGrp="1"/>
          </p:cNvSpPr>
          <p:nvPr>
            <p:ph type="sldNum" sz="quarter" idx="12"/>
          </p:nvPr>
        </p:nvSpPr>
        <p:spPr/>
        <p:txBody>
          <a:bodyPr/>
          <a:lstStyle/>
          <a:p>
            <a:fld id="{02202728-E943-E041-9D9B-F025497F72DB}" type="slidenum">
              <a:rPr lang="en-US" smtClean="0"/>
              <a:t>‹#›</a:t>
            </a:fld>
            <a:endParaRPr lang="en-US"/>
          </a:p>
        </p:txBody>
      </p:sp>
      <p:pic>
        <p:nvPicPr>
          <p:cNvPr id="5" name="Picture 4" descr="A picture containing clock&#10;&#10;Description automatically generated">
            <a:extLst>
              <a:ext uri="{FF2B5EF4-FFF2-40B4-BE49-F238E27FC236}">
                <a16:creationId xmlns:a16="http://schemas.microsoft.com/office/drawing/2014/main" id="{1A16A5D9-E6F2-44E2-987E-F0F61E1CBB2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8386" y="-4469"/>
            <a:ext cx="3108297" cy="1060869"/>
          </a:xfrm>
          <a:prstGeom prst="rect">
            <a:avLst/>
          </a:prstGeom>
        </p:spPr>
      </p:pic>
    </p:spTree>
    <p:extLst>
      <p:ext uri="{BB962C8B-B14F-4D97-AF65-F5344CB8AC3E}">
        <p14:creationId xmlns:p14="http://schemas.microsoft.com/office/powerpoint/2010/main" val="29282928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A2E99C1-3108-47E4-9E1D-DA9AA00F68D8}"/>
              </a:ext>
            </a:extLst>
          </p:cNvPr>
          <p:cNvSpPr>
            <a:spLocks noGrp="1"/>
          </p:cNvSpPr>
          <p:nvPr>
            <p:ph type="title"/>
          </p:nvPr>
        </p:nvSpPr>
        <p:spPr>
          <a:xfrm>
            <a:off x="759125" y="1056400"/>
            <a:ext cx="11214339" cy="634288"/>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EA872A17-9E02-4BE1-B891-70A5D5184AA5}"/>
              </a:ext>
            </a:extLst>
          </p:cNvPr>
          <p:cNvSpPr>
            <a:spLocks noGrp="1"/>
          </p:cNvSpPr>
          <p:nvPr>
            <p:ph type="body" idx="1"/>
          </p:nvPr>
        </p:nvSpPr>
        <p:spPr>
          <a:xfrm>
            <a:off x="759125" y="1825624"/>
            <a:ext cx="11214339" cy="4532043"/>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8A6259BD-0764-441A-93CD-0A21BA98BDD1}"/>
              </a:ext>
            </a:extLst>
          </p:cNvPr>
          <p:cNvSpPr>
            <a:spLocks noGrp="1"/>
          </p:cNvSpPr>
          <p:nvPr>
            <p:ph type="dt" sz="half" idx="2"/>
          </p:nvPr>
        </p:nvSpPr>
        <p:spPr>
          <a:xfrm>
            <a:off x="759125" y="6495691"/>
            <a:ext cx="2983925" cy="225784"/>
          </a:xfrm>
          <a:prstGeom prst="rect">
            <a:avLst/>
          </a:prstGeom>
        </p:spPr>
        <p:txBody>
          <a:bodyPr vert="horz" lIns="91440" tIns="45720" rIns="91440" bIns="45720" rtlCol="0" anchor="b" anchorCtr="0"/>
          <a:lstStyle>
            <a:lvl1pPr algn="l">
              <a:defRPr sz="1200">
                <a:solidFill>
                  <a:schemeClr val="tx2"/>
                </a:solidFill>
              </a:defRPr>
            </a:lvl1pPr>
          </a:lstStyle>
          <a:p>
            <a:fld id="{4E5DA20B-873F-C944-B507-D2EF3ABE98C2}" type="datetimeFigureOut">
              <a:rPr lang="en-US" smtClean="0"/>
              <a:t>3/29/2021</a:t>
            </a:fld>
            <a:endParaRPr lang="en-US"/>
          </a:p>
        </p:txBody>
      </p:sp>
      <p:sp>
        <p:nvSpPr>
          <p:cNvPr id="5" name="Footer Placeholder 4">
            <a:extLst>
              <a:ext uri="{FF2B5EF4-FFF2-40B4-BE49-F238E27FC236}">
                <a16:creationId xmlns:a16="http://schemas.microsoft.com/office/drawing/2014/main" id="{E37E64CC-7732-4FAD-AB5D-52018ACE6434}"/>
              </a:ext>
            </a:extLst>
          </p:cNvPr>
          <p:cNvSpPr>
            <a:spLocks noGrp="1"/>
          </p:cNvSpPr>
          <p:nvPr>
            <p:ph type="ftr" sz="quarter" idx="3"/>
          </p:nvPr>
        </p:nvSpPr>
        <p:spPr>
          <a:xfrm>
            <a:off x="4038599" y="6495691"/>
            <a:ext cx="4950125" cy="225784"/>
          </a:xfrm>
          <a:prstGeom prst="rect">
            <a:avLst/>
          </a:prstGeom>
        </p:spPr>
        <p:txBody>
          <a:bodyPr vert="horz" lIns="91440" tIns="45720" rIns="91440" bIns="45720" rtlCol="0" anchor="b" anchorCtr="0"/>
          <a:lstStyle>
            <a:lvl1pPr algn="ctr">
              <a:defRPr sz="1200">
                <a:solidFill>
                  <a:schemeClr val="tx2"/>
                </a:solidFill>
              </a:defRPr>
            </a:lvl1pPr>
          </a:lstStyle>
          <a:p>
            <a:endParaRPr lang="en-US"/>
          </a:p>
        </p:txBody>
      </p:sp>
      <p:sp>
        <p:nvSpPr>
          <p:cNvPr id="6" name="Slide Number Placeholder 5">
            <a:extLst>
              <a:ext uri="{FF2B5EF4-FFF2-40B4-BE49-F238E27FC236}">
                <a16:creationId xmlns:a16="http://schemas.microsoft.com/office/drawing/2014/main" id="{9482E8FD-6570-4C78-B8B6-BCF1B9F07AC9}"/>
              </a:ext>
            </a:extLst>
          </p:cNvPr>
          <p:cNvSpPr>
            <a:spLocks noGrp="1"/>
          </p:cNvSpPr>
          <p:nvPr>
            <p:ph type="sldNum" sz="quarter" idx="4"/>
          </p:nvPr>
        </p:nvSpPr>
        <p:spPr>
          <a:xfrm>
            <a:off x="9230264" y="6495691"/>
            <a:ext cx="2743200" cy="225784"/>
          </a:xfrm>
          <a:prstGeom prst="rect">
            <a:avLst/>
          </a:prstGeom>
        </p:spPr>
        <p:txBody>
          <a:bodyPr vert="horz" lIns="91440" tIns="45720" rIns="91440" bIns="45720" rtlCol="0" anchor="b" anchorCtr="0"/>
          <a:lstStyle>
            <a:lvl1pPr algn="r">
              <a:defRPr sz="1200">
                <a:solidFill>
                  <a:schemeClr val="tx2"/>
                </a:solidFill>
              </a:defRPr>
            </a:lvl1pPr>
          </a:lstStyle>
          <a:p>
            <a:fld id="{02202728-E943-E041-9D9B-F025497F72DB}" type="slidenum">
              <a:rPr lang="en-US" smtClean="0"/>
              <a:t>‹#›</a:t>
            </a:fld>
            <a:endParaRPr lang="en-US"/>
          </a:p>
        </p:txBody>
      </p:sp>
    </p:spTree>
    <p:extLst>
      <p:ext uri="{BB962C8B-B14F-4D97-AF65-F5344CB8AC3E}">
        <p14:creationId xmlns:p14="http://schemas.microsoft.com/office/powerpoint/2010/main" val="3548037893"/>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Lst>
  <p:txStyles>
    <p:titleStyle>
      <a:lvl1pPr algn="l" defTabSz="914400" rtl="0" eaLnBrk="1" latinLnBrk="0" hangingPunct="1">
        <a:lnSpc>
          <a:spcPct val="90000"/>
        </a:lnSpc>
        <a:spcBef>
          <a:spcPct val="0"/>
        </a:spcBef>
        <a:buNone/>
        <a:defRPr sz="4400" kern="1200">
          <a:solidFill>
            <a:schemeClr val="tx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C021CD1E-59BB-8D40-8FAD-A74B0F3F7E5F}"/>
              </a:ext>
            </a:extLst>
          </p:cNvPr>
          <p:cNvGrpSpPr/>
          <p:nvPr/>
        </p:nvGrpSpPr>
        <p:grpSpPr>
          <a:xfrm>
            <a:off x="793287" y="889601"/>
            <a:ext cx="10377364" cy="5875588"/>
            <a:chOff x="1078279" y="491684"/>
            <a:chExt cx="9499246" cy="6112867"/>
          </a:xfrm>
        </p:grpSpPr>
        <p:grpSp>
          <p:nvGrpSpPr>
            <p:cNvPr id="5" name="Group 4">
              <a:extLst>
                <a:ext uri="{FF2B5EF4-FFF2-40B4-BE49-F238E27FC236}">
                  <a16:creationId xmlns:a16="http://schemas.microsoft.com/office/drawing/2014/main" id="{9AB778BC-F374-6449-AAAA-DE62FBF5B2CC}"/>
                </a:ext>
              </a:extLst>
            </p:cNvPr>
            <p:cNvGrpSpPr/>
            <p:nvPr/>
          </p:nvGrpSpPr>
          <p:grpSpPr>
            <a:xfrm>
              <a:off x="1078279" y="491684"/>
              <a:ext cx="9499246" cy="6112867"/>
              <a:chOff x="1124526" y="745133"/>
              <a:chExt cx="9499246" cy="6112867"/>
            </a:xfrm>
          </p:grpSpPr>
          <p:grpSp>
            <p:nvGrpSpPr>
              <p:cNvPr id="14" name="Group 13">
                <a:extLst>
                  <a:ext uri="{FF2B5EF4-FFF2-40B4-BE49-F238E27FC236}">
                    <a16:creationId xmlns:a16="http://schemas.microsoft.com/office/drawing/2014/main" id="{15F62DB2-0453-FA41-A487-2918F5413D22}"/>
                  </a:ext>
                </a:extLst>
              </p:cNvPr>
              <p:cNvGrpSpPr/>
              <p:nvPr/>
            </p:nvGrpSpPr>
            <p:grpSpPr>
              <a:xfrm>
                <a:off x="1167524" y="745133"/>
                <a:ext cx="9404415" cy="6112867"/>
                <a:chOff x="1393792" y="745133"/>
                <a:chExt cx="9404415" cy="6112867"/>
              </a:xfrm>
            </p:grpSpPr>
            <p:sp>
              <p:nvSpPr>
                <p:cNvPr id="21" name="Rectangle 20">
                  <a:extLst>
                    <a:ext uri="{FF2B5EF4-FFF2-40B4-BE49-F238E27FC236}">
                      <a16:creationId xmlns:a16="http://schemas.microsoft.com/office/drawing/2014/main" id="{3FB30962-6FD7-9948-A04C-9972EA67A4FB}"/>
                    </a:ext>
                  </a:extLst>
                </p:cNvPr>
                <p:cNvSpPr/>
                <p:nvPr/>
              </p:nvSpPr>
              <p:spPr>
                <a:xfrm>
                  <a:off x="1403350" y="1372669"/>
                  <a:ext cx="1397000" cy="49315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a:t>Aims</a:t>
                  </a:r>
                </a:p>
              </p:txBody>
            </p:sp>
            <p:sp>
              <p:nvSpPr>
                <p:cNvPr id="22" name="Rectangle 21">
                  <a:extLst>
                    <a:ext uri="{FF2B5EF4-FFF2-40B4-BE49-F238E27FC236}">
                      <a16:creationId xmlns:a16="http://schemas.microsoft.com/office/drawing/2014/main" id="{F4377F19-5F2F-4445-A061-D33AEA90AF80}"/>
                    </a:ext>
                  </a:extLst>
                </p:cNvPr>
                <p:cNvSpPr/>
                <p:nvPr/>
              </p:nvSpPr>
              <p:spPr>
                <a:xfrm>
                  <a:off x="1403350" y="745220"/>
                  <a:ext cx="1397000" cy="49315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t>Situation</a:t>
                  </a:r>
                </a:p>
              </p:txBody>
            </p:sp>
            <p:sp>
              <p:nvSpPr>
                <p:cNvPr id="23" name="Rectangle 22">
                  <a:extLst>
                    <a:ext uri="{FF2B5EF4-FFF2-40B4-BE49-F238E27FC236}">
                      <a16:creationId xmlns:a16="http://schemas.microsoft.com/office/drawing/2014/main" id="{E70620B3-55A0-804D-9E1D-ABC2D169B305}"/>
                    </a:ext>
                  </a:extLst>
                </p:cNvPr>
                <p:cNvSpPr/>
                <p:nvPr/>
              </p:nvSpPr>
              <p:spPr>
                <a:xfrm>
                  <a:off x="1403350" y="1940960"/>
                  <a:ext cx="1397000" cy="49315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a:t>Inputs</a:t>
                  </a:r>
                </a:p>
              </p:txBody>
            </p:sp>
            <p:sp>
              <p:nvSpPr>
                <p:cNvPr id="24" name="Rectangle 23">
                  <a:extLst>
                    <a:ext uri="{FF2B5EF4-FFF2-40B4-BE49-F238E27FC236}">
                      <a16:creationId xmlns:a16="http://schemas.microsoft.com/office/drawing/2014/main" id="{03A25085-BF20-B540-ABBC-44456FF1CDB3}"/>
                    </a:ext>
                  </a:extLst>
                </p:cNvPr>
                <p:cNvSpPr/>
                <p:nvPr/>
              </p:nvSpPr>
              <p:spPr>
                <a:xfrm>
                  <a:off x="3178174" y="1940960"/>
                  <a:ext cx="1698625" cy="49315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a:t>Activities</a:t>
                  </a:r>
                </a:p>
              </p:txBody>
            </p:sp>
            <p:sp>
              <p:nvSpPr>
                <p:cNvPr id="25" name="Rectangle 24">
                  <a:extLst>
                    <a:ext uri="{FF2B5EF4-FFF2-40B4-BE49-F238E27FC236}">
                      <a16:creationId xmlns:a16="http://schemas.microsoft.com/office/drawing/2014/main" id="{029E9E21-4031-AB48-A578-C11250BE2A37}"/>
                    </a:ext>
                  </a:extLst>
                </p:cNvPr>
                <p:cNvSpPr/>
                <p:nvPr/>
              </p:nvSpPr>
              <p:spPr>
                <a:xfrm>
                  <a:off x="9304217" y="1940961"/>
                  <a:ext cx="1484434" cy="49315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t>Impact</a:t>
                  </a:r>
                </a:p>
              </p:txBody>
            </p:sp>
            <p:sp>
              <p:nvSpPr>
                <p:cNvPr id="26" name="Rectangle 25">
                  <a:extLst>
                    <a:ext uri="{FF2B5EF4-FFF2-40B4-BE49-F238E27FC236}">
                      <a16:creationId xmlns:a16="http://schemas.microsoft.com/office/drawing/2014/main" id="{02EEBF1E-B139-0F41-9AA4-5770F6AFFE7C}"/>
                    </a:ext>
                  </a:extLst>
                </p:cNvPr>
                <p:cNvSpPr/>
                <p:nvPr/>
              </p:nvSpPr>
              <p:spPr>
                <a:xfrm>
                  <a:off x="5246688" y="1940960"/>
                  <a:ext cx="1695480" cy="49315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a:t>Outputs</a:t>
                  </a:r>
                </a:p>
              </p:txBody>
            </p:sp>
            <p:sp>
              <p:nvSpPr>
                <p:cNvPr id="27" name="Rectangle 26">
                  <a:extLst>
                    <a:ext uri="{FF2B5EF4-FFF2-40B4-BE49-F238E27FC236}">
                      <a16:creationId xmlns:a16="http://schemas.microsoft.com/office/drawing/2014/main" id="{1682CAEA-0109-2F4F-94C6-A1BC6B2E8507}"/>
                    </a:ext>
                  </a:extLst>
                </p:cNvPr>
                <p:cNvSpPr/>
                <p:nvPr/>
              </p:nvSpPr>
              <p:spPr>
                <a:xfrm>
                  <a:off x="7357523" y="1940960"/>
                  <a:ext cx="1698625" cy="49315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a:t>Outcomes</a:t>
                  </a:r>
                </a:p>
              </p:txBody>
            </p:sp>
            <p:sp>
              <p:nvSpPr>
                <p:cNvPr id="28" name="Rectangle 27">
                  <a:extLst>
                    <a:ext uri="{FF2B5EF4-FFF2-40B4-BE49-F238E27FC236}">
                      <a16:creationId xmlns:a16="http://schemas.microsoft.com/office/drawing/2014/main" id="{EA5566A7-2B6A-214C-86F4-3AE4D187A922}"/>
                    </a:ext>
                  </a:extLst>
                </p:cNvPr>
                <p:cNvSpPr/>
                <p:nvPr/>
              </p:nvSpPr>
              <p:spPr>
                <a:xfrm>
                  <a:off x="2949574" y="745133"/>
                  <a:ext cx="7839076" cy="550265"/>
                </a:xfrm>
                <a:prstGeom prst="rect">
                  <a:avLst/>
                </a:prstGeom>
                <a:noFill/>
                <a:ln>
                  <a:solidFill>
                    <a:srgbClr val="5D6C78"/>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100" dirty="0">
                      <a:solidFill>
                        <a:srgbClr val="5D6C78"/>
                      </a:solidFill>
                    </a:rPr>
                    <a:t>Aston University has identified gaps in access to STEM subjects for certain underrepresented groups, including POLAR4 Q1, care leavers and disabled students. </a:t>
                  </a:r>
                  <a:endParaRPr lang="en-GB" sz="1100" dirty="0">
                    <a:solidFill>
                      <a:schemeClr val="accent3"/>
                    </a:solidFill>
                  </a:endParaRPr>
                </a:p>
              </p:txBody>
            </p:sp>
            <p:sp>
              <p:nvSpPr>
                <p:cNvPr id="29" name="Rectangle 28">
                  <a:extLst>
                    <a:ext uri="{FF2B5EF4-FFF2-40B4-BE49-F238E27FC236}">
                      <a16:creationId xmlns:a16="http://schemas.microsoft.com/office/drawing/2014/main" id="{D7CDFF2C-BA4B-694C-B403-8EE6E5765615}"/>
                    </a:ext>
                  </a:extLst>
                </p:cNvPr>
                <p:cNvSpPr/>
                <p:nvPr/>
              </p:nvSpPr>
              <p:spPr>
                <a:xfrm>
                  <a:off x="2949574" y="1390649"/>
                  <a:ext cx="7839076" cy="493157"/>
                </a:xfrm>
                <a:prstGeom prst="rect">
                  <a:avLst/>
                </a:prstGeom>
                <a:noFill/>
                <a:ln>
                  <a:solidFill>
                    <a:srgbClr val="5D6C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100" dirty="0">
                      <a:solidFill>
                        <a:srgbClr val="5D6C78"/>
                      </a:solidFill>
                    </a:rPr>
                    <a:t>Aston aims to decrease the gap in access for these groups by 2025. As well as encouraging more students for underrepresented groups to enrol at Aston University, this will also contribute to the national gap in access for underrepresented groups.</a:t>
                  </a:r>
                  <a:endParaRPr lang="en-GB" sz="1100" dirty="0">
                    <a:solidFill>
                      <a:schemeClr val="accent3"/>
                    </a:solidFill>
                  </a:endParaRPr>
                </a:p>
              </p:txBody>
            </p:sp>
            <p:sp>
              <p:nvSpPr>
                <p:cNvPr id="30" name="Rectangle 29">
                  <a:extLst>
                    <a:ext uri="{FF2B5EF4-FFF2-40B4-BE49-F238E27FC236}">
                      <a16:creationId xmlns:a16="http://schemas.microsoft.com/office/drawing/2014/main" id="{8102D212-0981-4740-9014-9340C44F38A1}"/>
                    </a:ext>
                  </a:extLst>
                </p:cNvPr>
                <p:cNvSpPr/>
                <p:nvPr/>
              </p:nvSpPr>
              <p:spPr>
                <a:xfrm>
                  <a:off x="2932634" y="6108046"/>
                  <a:ext cx="7856015" cy="749954"/>
                </a:xfrm>
                <a:prstGeom prst="rect">
                  <a:avLst/>
                </a:prstGeom>
                <a:noFill/>
                <a:ln>
                  <a:solidFill>
                    <a:srgbClr val="5D6C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 name="Rectangle 30">
                  <a:extLst>
                    <a:ext uri="{FF2B5EF4-FFF2-40B4-BE49-F238E27FC236}">
                      <a16:creationId xmlns:a16="http://schemas.microsoft.com/office/drawing/2014/main" id="{62C37FB4-44D7-A54E-8332-553E71E8865D}"/>
                    </a:ext>
                  </a:extLst>
                </p:cNvPr>
                <p:cNvSpPr/>
                <p:nvPr/>
              </p:nvSpPr>
              <p:spPr>
                <a:xfrm>
                  <a:off x="7340584" y="2496517"/>
                  <a:ext cx="3457623" cy="245811"/>
                </a:xfrm>
                <a:prstGeom prst="rect">
                  <a:avLst/>
                </a:prstGeom>
                <a:solidFill>
                  <a:srgbClr val="FA5B68"/>
                </a:solidFill>
                <a:ln>
                  <a:solidFill>
                    <a:srgbClr val="FA5B6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a:t>Impact</a:t>
                  </a:r>
                </a:p>
              </p:txBody>
            </p:sp>
            <p:sp>
              <p:nvSpPr>
                <p:cNvPr id="32" name="Rectangle 31">
                  <a:extLst>
                    <a:ext uri="{FF2B5EF4-FFF2-40B4-BE49-F238E27FC236}">
                      <a16:creationId xmlns:a16="http://schemas.microsoft.com/office/drawing/2014/main" id="{537F0010-AB2F-0942-8421-789D8E0B8542}"/>
                    </a:ext>
                  </a:extLst>
                </p:cNvPr>
                <p:cNvSpPr/>
                <p:nvPr/>
              </p:nvSpPr>
              <p:spPr>
                <a:xfrm>
                  <a:off x="1393793" y="2496518"/>
                  <a:ext cx="5551519" cy="225784"/>
                </a:xfrm>
                <a:prstGeom prst="rect">
                  <a:avLst/>
                </a:prstGeom>
                <a:solidFill>
                  <a:srgbClr val="004A82"/>
                </a:solidFill>
                <a:ln>
                  <a:solidFill>
                    <a:srgbClr val="004A8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a:t>Process</a:t>
                  </a:r>
                </a:p>
              </p:txBody>
            </p:sp>
            <p:sp>
              <p:nvSpPr>
                <p:cNvPr id="33" name="Rectangle 32">
                  <a:extLst>
                    <a:ext uri="{FF2B5EF4-FFF2-40B4-BE49-F238E27FC236}">
                      <a16:creationId xmlns:a16="http://schemas.microsoft.com/office/drawing/2014/main" id="{CC013776-16E5-3441-B802-4D6CA1F23D22}"/>
                    </a:ext>
                  </a:extLst>
                </p:cNvPr>
                <p:cNvSpPr/>
                <p:nvPr/>
              </p:nvSpPr>
              <p:spPr>
                <a:xfrm>
                  <a:off x="1393792" y="6108046"/>
                  <a:ext cx="1380061" cy="7425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a:t>Rationale &amp; Assumptions</a:t>
                  </a:r>
                </a:p>
              </p:txBody>
            </p:sp>
            <p:sp>
              <p:nvSpPr>
                <p:cNvPr id="34" name="Rectangle 33">
                  <a:extLst>
                    <a:ext uri="{FF2B5EF4-FFF2-40B4-BE49-F238E27FC236}">
                      <a16:creationId xmlns:a16="http://schemas.microsoft.com/office/drawing/2014/main" id="{583534B5-E469-F342-AB0C-44E60EA1CAB3}"/>
                    </a:ext>
                  </a:extLst>
                </p:cNvPr>
                <p:cNvSpPr/>
                <p:nvPr/>
              </p:nvSpPr>
              <p:spPr>
                <a:xfrm>
                  <a:off x="1393793" y="2821341"/>
                  <a:ext cx="1380061" cy="3187666"/>
                </a:xfrm>
                <a:prstGeom prst="rect">
                  <a:avLst/>
                </a:prstGeom>
                <a:noFill/>
                <a:ln>
                  <a:solidFill>
                    <a:srgbClr val="5D6C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 name="Rectangle 34">
                  <a:extLst>
                    <a:ext uri="{FF2B5EF4-FFF2-40B4-BE49-F238E27FC236}">
                      <a16:creationId xmlns:a16="http://schemas.microsoft.com/office/drawing/2014/main" id="{342E8F41-AA86-4E4B-B6E0-FEBFC0C12273}"/>
                    </a:ext>
                  </a:extLst>
                </p:cNvPr>
                <p:cNvSpPr/>
                <p:nvPr/>
              </p:nvSpPr>
              <p:spPr>
                <a:xfrm>
                  <a:off x="3178174" y="2821341"/>
                  <a:ext cx="1698625" cy="3187666"/>
                </a:xfrm>
                <a:prstGeom prst="rect">
                  <a:avLst/>
                </a:prstGeom>
                <a:noFill/>
                <a:ln>
                  <a:solidFill>
                    <a:srgbClr val="5D6C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 name="Rectangle 35">
                  <a:extLst>
                    <a:ext uri="{FF2B5EF4-FFF2-40B4-BE49-F238E27FC236}">
                      <a16:creationId xmlns:a16="http://schemas.microsoft.com/office/drawing/2014/main" id="{0D8E0CBB-F7CD-8449-9574-410A9D01973D}"/>
                    </a:ext>
                  </a:extLst>
                </p:cNvPr>
                <p:cNvSpPr/>
                <p:nvPr/>
              </p:nvSpPr>
              <p:spPr>
                <a:xfrm>
                  <a:off x="5243542" y="2821341"/>
                  <a:ext cx="1698625" cy="3187666"/>
                </a:xfrm>
                <a:prstGeom prst="rect">
                  <a:avLst/>
                </a:prstGeom>
                <a:noFill/>
                <a:ln>
                  <a:solidFill>
                    <a:srgbClr val="5D6C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 name="Rectangle 36">
                  <a:extLst>
                    <a:ext uri="{FF2B5EF4-FFF2-40B4-BE49-F238E27FC236}">
                      <a16:creationId xmlns:a16="http://schemas.microsoft.com/office/drawing/2014/main" id="{63AEC061-E76E-D44D-8CBB-B2E446D7B5D4}"/>
                    </a:ext>
                  </a:extLst>
                </p:cNvPr>
                <p:cNvSpPr/>
                <p:nvPr/>
              </p:nvSpPr>
              <p:spPr>
                <a:xfrm>
                  <a:off x="7373428" y="2821341"/>
                  <a:ext cx="1698625" cy="3187666"/>
                </a:xfrm>
                <a:prstGeom prst="rect">
                  <a:avLst/>
                </a:prstGeom>
                <a:noFill/>
                <a:ln>
                  <a:solidFill>
                    <a:srgbClr val="5D6C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 name="Rectangle 37">
                  <a:extLst>
                    <a:ext uri="{FF2B5EF4-FFF2-40B4-BE49-F238E27FC236}">
                      <a16:creationId xmlns:a16="http://schemas.microsoft.com/office/drawing/2014/main" id="{C58A5371-453B-4E49-ACFE-04FD7F7E7BE6}"/>
                    </a:ext>
                  </a:extLst>
                </p:cNvPr>
                <p:cNvSpPr/>
                <p:nvPr/>
              </p:nvSpPr>
              <p:spPr>
                <a:xfrm>
                  <a:off x="1393792" y="2821341"/>
                  <a:ext cx="1380061" cy="3187666"/>
                </a:xfrm>
                <a:prstGeom prst="rect">
                  <a:avLst/>
                </a:prstGeom>
                <a:noFill/>
                <a:ln>
                  <a:solidFill>
                    <a:srgbClr val="5D6C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9" name="Rectangle 38">
                  <a:extLst>
                    <a:ext uri="{FF2B5EF4-FFF2-40B4-BE49-F238E27FC236}">
                      <a16:creationId xmlns:a16="http://schemas.microsoft.com/office/drawing/2014/main" id="{378F01D7-3513-A94F-8D44-005EA0672FA0}"/>
                    </a:ext>
                  </a:extLst>
                </p:cNvPr>
                <p:cNvSpPr/>
                <p:nvPr/>
              </p:nvSpPr>
              <p:spPr>
                <a:xfrm>
                  <a:off x="9318865" y="2841367"/>
                  <a:ext cx="1469785" cy="3187666"/>
                </a:xfrm>
                <a:prstGeom prst="rect">
                  <a:avLst/>
                </a:prstGeom>
                <a:noFill/>
                <a:ln>
                  <a:solidFill>
                    <a:srgbClr val="5D6C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40" name="Straight Arrow Connector 39">
                  <a:extLst>
                    <a:ext uri="{FF2B5EF4-FFF2-40B4-BE49-F238E27FC236}">
                      <a16:creationId xmlns:a16="http://schemas.microsoft.com/office/drawing/2014/main" id="{37C032E4-93C1-2041-9452-029E19A89DF7}"/>
                    </a:ext>
                  </a:extLst>
                </p:cNvPr>
                <p:cNvCxnSpPr/>
                <p:nvPr/>
              </p:nvCxnSpPr>
              <p:spPr>
                <a:xfrm>
                  <a:off x="2800350" y="4423884"/>
                  <a:ext cx="387350" cy="0"/>
                </a:xfrm>
                <a:prstGeom prst="straightConnector1">
                  <a:avLst/>
                </a:prstGeom>
                <a:ln>
                  <a:solidFill>
                    <a:schemeClr val="accent5"/>
                  </a:solidFill>
                  <a:tailEnd type="triangle"/>
                </a:ln>
              </p:spPr>
              <p:style>
                <a:lnRef idx="1">
                  <a:schemeClr val="accent1"/>
                </a:lnRef>
                <a:fillRef idx="0">
                  <a:schemeClr val="accent1"/>
                </a:fillRef>
                <a:effectRef idx="0">
                  <a:schemeClr val="accent1"/>
                </a:effectRef>
                <a:fontRef idx="minor">
                  <a:schemeClr val="tx1"/>
                </a:fontRef>
              </p:style>
            </p:cxnSp>
            <p:cxnSp>
              <p:nvCxnSpPr>
                <p:cNvPr id="41" name="Straight Arrow Connector 40">
                  <a:extLst>
                    <a:ext uri="{FF2B5EF4-FFF2-40B4-BE49-F238E27FC236}">
                      <a16:creationId xmlns:a16="http://schemas.microsoft.com/office/drawing/2014/main" id="{2BCDC0D7-47F6-C348-9681-98BABB1E5C50}"/>
                    </a:ext>
                  </a:extLst>
                </p:cNvPr>
                <p:cNvCxnSpPr>
                  <a:cxnSpLocks/>
                  <a:endCxn id="36" idx="1"/>
                </p:cNvCxnSpPr>
                <p:nvPr/>
              </p:nvCxnSpPr>
              <p:spPr>
                <a:xfrm flipV="1">
                  <a:off x="4876799" y="4415174"/>
                  <a:ext cx="366743" cy="8710"/>
                </a:xfrm>
                <a:prstGeom prst="straightConnector1">
                  <a:avLst/>
                </a:prstGeom>
                <a:ln>
                  <a:solidFill>
                    <a:schemeClr val="accent5"/>
                  </a:solidFill>
                  <a:tailEnd type="triangle"/>
                </a:ln>
              </p:spPr>
              <p:style>
                <a:lnRef idx="1">
                  <a:schemeClr val="accent1"/>
                </a:lnRef>
                <a:fillRef idx="0">
                  <a:schemeClr val="accent1"/>
                </a:fillRef>
                <a:effectRef idx="0">
                  <a:schemeClr val="accent1"/>
                </a:effectRef>
                <a:fontRef idx="minor">
                  <a:schemeClr val="tx1"/>
                </a:fontRef>
              </p:style>
            </p:cxnSp>
            <p:cxnSp>
              <p:nvCxnSpPr>
                <p:cNvPr id="42" name="Straight Arrow Connector 41">
                  <a:extLst>
                    <a:ext uri="{FF2B5EF4-FFF2-40B4-BE49-F238E27FC236}">
                      <a16:creationId xmlns:a16="http://schemas.microsoft.com/office/drawing/2014/main" id="{5A28B778-C7E5-834D-953D-CD74A9B84F16}"/>
                    </a:ext>
                  </a:extLst>
                </p:cNvPr>
                <p:cNvCxnSpPr/>
                <p:nvPr/>
              </p:nvCxnSpPr>
              <p:spPr>
                <a:xfrm>
                  <a:off x="6970173" y="4423884"/>
                  <a:ext cx="387350" cy="0"/>
                </a:xfrm>
                <a:prstGeom prst="straightConnector1">
                  <a:avLst/>
                </a:prstGeom>
                <a:ln>
                  <a:solidFill>
                    <a:schemeClr val="accent5"/>
                  </a:solidFill>
                  <a:tailEnd type="triangle"/>
                </a:ln>
              </p:spPr>
              <p:style>
                <a:lnRef idx="1">
                  <a:schemeClr val="accent1"/>
                </a:lnRef>
                <a:fillRef idx="0">
                  <a:schemeClr val="accent1"/>
                </a:fillRef>
                <a:effectRef idx="0">
                  <a:schemeClr val="accent1"/>
                </a:effectRef>
                <a:fontRef idx="minor">
                  <a:schemeClr val="tx1"/>
                </a:fontRef>
              </p:style>
            </p:cxnSp>
            <p:cxnSp>
              <p:nvCxnSpPr>
                <p:cNvPr id="43" name="Straight Arrow Connector 42">
                  <a:extLst>
                    <a:ext uri="{FF2B5EF4-FFF2-40B4-BE49-F238E27FC236}">
                      <a16:creationId xmlns:a16="http://schemas.microsoft.com/office/drawing/2014/main" id="{795D40FA-F7FB-E74F-8E70-E42D94AA282C}"/>
                    </a:ext>
                  </a:extLst>
                </p:cNvPr>
                <p:cNvCxnSpPr>
                  <a:cxnSpLocks/>
                </p:cNvCxnSpPr>
                <p:nvPr/>
              </p:nvCxnSpPr>
              <p:spPr>
                <a:xfrm>
                  <a:off x="9073688" y="4423884"/>
                  <a:ext cx="230529" cy="0"/>
                </a:xfrm>
                <a:prstGeom prst="straightConnector1">
                  <a:avLst/>
                </a:prstGeom>
                <a:ln>
                  <a:solidFill>
                    <a:schemeClr val="accent5"/>
                  </a:solidFill>
                  <a:tailEnd type="triangle"/>
                </a:ln>
              </p:spPr>
              <p:style>
                <a:lnRef idx="1">
                  <a:schemeClr val="accent1"/>
                </a:lnRef>
                <a:fillRef idx="0">
                  <a:schemeClr val="accent1"/>
                </a:fillRef>
                <a:effectRef idx="0">
                  <a:schemeClr val="accent1"/>
                </a:effectRef>
                <a:fontRef idx="minor">
                  <a:schemeClr val="tx1"/>
                </a:fontRef>
              </p:style>
            </p:cxnSp>
          </p:grpSp>
          <p:sp>
            <p:nvSpPr>
              <p:cNvPr id="15" name="TextBox 14">
                <a:extLst>
                  <a:ext uri="{FF2B5EF4-FFF2-40B4-BE49-F238E27FC236}">
                    <a16:creationId xmlns:a16="http://schemas.microsoft.com/office/drawing/2014/main" id="{19C767E0-0B20-004A-B7E0-5799736F8A2D}"/>
                  </a:ext>
                </a:extLst>
              </p:cNvPr>
              <p:cNvSpPr txBox="1"/>
              <p:nvPr/>
            </p:nvSpPr>
            <p:spPr>
              <a:xfrm>
                <a:off x="1124526" y="2784705"/>
                <a:ext cx="1487389" cy="3170037"/>
              </a:xfrm>
              <a:prstGeom prst="rect">
                <a:avLst/>
              </a:prstGeom>
              <a:noFill/>
            </p:spPr>
            <p:txBody>
              <a:bodyPr wrap="square" rtlCol="0" anchor="t">
                <a:spAutoFit/>
              </a:bodyPr>
              <a:lstStyle/>
              <a:p>
                <a:r>
                  <a:rPr lang="en-GB" sz="1000" dirty="0">
                    <a:solidFill>
                      <a:srgbClr val="5D6C78"/>
                    </a:solidFill>
                  </a:rPr>
                  <a:t>Engage 100-150 students from schools and colleges (nationwide) [Capacity :80 for standard prog.; remainder on flexible prog). </a:t>
                </a:r>
              </a:p>
              <a:p>
                <a:endParaRPr lang="en-GB" sz="300" dirty="0">
                  <a:solidFill>
                    <a:srgbClr val="5D6C78"/>
                  </a:solidFill>
                </a:endParaRPr>
              </a:p>
              <a:p>
                <a:r>
                  <a:rPr lang="en-GB" sz="1000" dirty="0">
                    <a:solidFill>
                      <a:srgbClr val="5D6C78"/>
                    </a:solidFill>
                  </a:rPr>
                  <a:t>Flexible prog.: similar activities to standard, some in different format.</a:t>
                </a:r>
              </a:p>
              <a:p>
                <a:endParaRPr lang="en-GB" sz="300" dirty="0">
                  <a:solidFill>
                    <a:srgbClr val="5D6C78"/>
                  </a:solidFill>
                </a:endParaRPr>
              </a:p>
              <a:p>
                <a:r>
                  <a:rPr lang="en-GB" sz="1000" dirty="0">
                    <a:solidFill>
                      <a:srgbClr val="5D6C78"/>
                    </a:solidFill>
                  </a:rPr>
                  <a:t>Staff: SRO, Academic, Pastoral, Student ambassadors</a:t>
                </a:r>
              </a:p>
              <a:p>
                <a:endParaRPr lang="en-GB" sz="300" dirty="0">
                  <a:solidFill>
                    <a:srgbClr val="5D6C78"/>
                  </a:solidFill>
                </a:endParaRPr>
              </a:p>
              <a:p>
                <a:r>
                  <a:rPr lang="en-GB" sz="1000" dirty="0">
                    <a:solidFill>
                      <a:srgbClr val="5D6C78"/>
                    </a:solidFill>
                  </a:rPr>
                  <a:t>External organisations (e-mentoring, guest </a:t>
                </a:r>
                <a:r>
                  <a:rPr lang="en-GB" sz="1000" dirty="0" err="1">
                    <a:solidFill>
                      <a:srgbClr val="5D6C78"/>
                    </a:solidFill>
                  </a:rPr>
                  <a:t>speakrs</a:t>
                </a:r>
                <a:r>
                  <a:rPr lang="en-GB" sz="1000" dirty="0">
                    <a:solidFill>
                      <a:srgbClr val="5D6C78"/>
                    </a:solidFill>
                  </a:rPr>
                  <a:t>, revision specialists)</a:t>
                </a:r>
              </a:p>
              <a:p>
                <a:endParaRPr lang="en-GB" sz="300" dirty="0">
                  <a:solidFill>
                    <a:srgbClr val="5D6C78"/>
                  </a:solidFill>
                </a:endParaRPr>
              </a:p>
              <a:p>
                <a:r>
                  <a:rPr lang="en-GB" sz="1000" dirty="0">
                    <a:solidFill>
                      <a:srgbClr val="5D6C78"/>
                    </a:solidFill>
                  </a:rPr>
                  <a:t>Cost: £9k - £15k</a:t>
                </a:r>
              </a:p>
            </p:txBody>
          </p:sp>
          <p:sp>
            <p:nvSpPr>
              <p:cNvPr id="16" name="TextBox 15">
                <a:extLst>
                  <a:ext uri="{FF2B5EF4-FFF2-40B4-BE49-F238E27FC236}">
                    <a16:creationId xmlns:a16="http://schemas.microsoft.com/office/drawing/2014/main" id="{C7554CF6-F00A-2343-B45C-3A8138F3F2B9}"/>
                  </a:ext>
                </a:extLst>
              </p:cNvPr>
              <p:cNvSpPr txBox="1"/>
              <p:nvPr/>
            </p:nvSpPr>
            <p:spPr>
              <a:xfrm>
                <a:off x="5018735" y="2925846"/>
                <a:ext cx="1747187" cy="2337502"/>
              </a:xfrm>
              <a:prstGeom prst="rect">
                <a:avLst/>
              </a:prstGeom>
              <a:noFill/>
            </p:spPr>
            <p:txBody>
              <a:bodyPr wrap="square" rtlCol="0" anchor="t">
                <a:spAutoFit/>
              </a:bodyPr>
              <a:lstStyle/>
              <a:p>
                <a:r>
                  <a:rPr lang="en-GB" sz="1000" dirty="0">
                    <a:solidFill>
                      <a:srgbClr val="5D6C78"/>
                    </a:solidFill>
                  </a:rPr>
                  <a:t>Equip local WP learners with the necessary skills, knowledge and experience to apply to university – particularly Aston.</a:t>
                </a:r>
              </a:p>
              <a:p>
                <a:endParaRPr lang="en-GB" sz="1000" dirty="0">
                  <a:solidFill>
                    <a:srgbClr val="5D6C78"/>
                  </a:solidFill>
                </a:endParaRPr>
              </a:p>
              <a:p>
                <a:r>
                  <a:rPr lang="en-GB" sz="1000" dirty="0">
                    <a:solidFill>
                      <a:srgbClr val="5D6C78"/>
                    </a:solidFill>
                  </a:rPr>
                  <a:t>Increase preparedness for</a:t>
                </a:r>
              </a:p>
              <a:p>
                <a:r>
                  <a:rPr lang="en-GB" sz="1000" dirty="0">
                    <a:solidFill>
                      <a:srgbClr val="5D6C78"/>
                    </a:solidFill>
                  </a:rPr>
                  <a:t>study at university.</a:t>
                </a:r>
              </a:p>
              <a:p>
                <a:endParaRPr lang="en-GB" sz="1000" dirty="0">
                  <a:solidFill>
                    <a:srgbClr val="5D6C78"/>
                  </a:solidFill>
                </a:endParaRPr>
              </a:p>
              <a:p>
                <a:r>
                  <a:rPr lang="en-GB" sz="1000" dirty="0">
                    <a:solidFill>
                      <a:srgbClr val="5D6C78"/>
                    </a:solidFill>
                  </a:rPr>
                  <a:t>Students feel supported in their transition to university.</a:t>
                </a:r>
              </a:p>
              <a:p>
                <a:endParaRPr lang="en-GB" sz="1000" dirty="0">
                  <a:solidFill>
                    <a:srgbClr val="5D6C78"/>
                  </a:solidFill>
                </a:endParaRPr>
              </a:p>
              <a:p>
                <a:r>
                  <a:rPr lang="en-GB" sz="1000" dirty="0">
                    <a:solidFill>
                      <a:srgbClr val="5D6C78"/>
                    </a:solidFill>
                  </a:rPr>
                  <a:t>Improve academic attainment of students (A-levels).</a:t>
                </a:r>
              </a:p>
            </p:txBody>
          </p:sp>
          <p:sp>
            <p:nvSpPr>
              <p:cNvPr id="17" name="TextBox 16">
                <a:extLst>
                  <a:ext uri="{FF2B5EF4-FFF2-40B4-BE49-F238E27FC236}">
                    <a16:creationId xmlns:a16="http://schemas.microsoft.com/office/drawing/2014/main" id="{D62D7579-9657-1340-8C20-7E5DD1D3CD8B}"/>
                  </a:ext>
                </a:extLst>
              </p:cNvPr>
              <p:cNvSpPr txBox="1"/>
              <p:nvPr/>
            </p:nvSpPr>
            <p:spPr>
              <a:xfrm>
                <a:off x="2972188" y="2802589"/>
                <a:ext cx="1624581" cy="2865841"/>
              </a:xfrm>
              <a:prstGeom prst="rect">
                <a:avLst/>
              </a:prstGeom>
              <a:noFill/>
            </p:spPr>
            <p:txBody>
              <a:bodyPr wrap="square" rtlCol="0" anchor="t">
                <a:spAutoFit/>
              </a:bodyPr>
              <a:lstStyle/>
              <a:p>
                <a:r>
                  <a:rPr lang="en-GB" sz="1000" b="1" dirty="0">
                    <a:solidFill>
                      <a:srgbClr val="5D6C78"/>
                    </a:solidFill>
                  </a:rPr>
                  <a:t>Standard Programme</a:t>
                </a:r>
              </a:p>
              <a:p>
                <a:pPr marL="171450" indent="-171450">
                  <a:buFont typeface="Wingdings" panose="05000000000000000000" pitchFamily="2" charset="2"/>
                  <a:buChar char="§"/>
                </a:pPr>
                <a:r>
                  <a:rPr lang="en-GB" sz="1000" dirty="0">
                    <a:solidFill>
                      <a:srgbClr val="5D6C78"/>
                    </a:solidFill>
                  </a:rPr>
                  <a:t>Summer school</a:t>
                </a:r>
              </a:p>
              <a:p>
                <a:pPr marL="171450" indent="-171450">
                  <a:buFont typeface="Wingdings" panose="05000000000000000000" pitchFamily="2" charset="2"/>
                  <a:buChar char="§"/>
                </a:pPr>
                <a:r>
                  <a:rPr lang="en-GB" sz="1000" dirty="0">
                    <a:solidFill>
                      <a:srgbClr val="5D6C78"/>
                    </a:solidFill>
                  </a:rPr>
                  <a:t>Structured E-mentoring</a:t>
                </a:r>
              </a:p>
              <a:p>
                <a:pPr marL="171450" indent="-171450">
                  <a:buFont typeface="Wingdings" panose="05000000000000000000" pitchFamily="2" charset="2"/>
                  <a:buChar char="§"/>
                </a:pPr>
                <a:r>
                  <a:rPr lang="en-GB" sz="1000" dirty="0">
                    <a:solidFill>
                      <a:srgbClr val="5D6C78"/>
                    </a:solidFill>
                  </a:rPr>
                  <a:t>UCAS and personal statement advice</a:t>
                </a:r>
              </a:p>
              <a:p>
                <a:endParaRPr lang="en-GB" sz="1000" b="1" dirty="0">
                  <a:solidFill>
                    <a:srgbClr val="5D6C78"/>
                  </a:solidFill>
                </a:endParaRPr>
              </a:p>
              <a:p>
                <a:r>
                  <a:rPr lang="en-GB" sz="1000" b="1" dirty="0">
                    <a:solidFill>
                      <a:srgbClr val="5D6C78"/>
                    </a:solidFill>
                  </a:rPr>
                  <a:t>Flexible Programme</a:t>
                </a:r>
                <a:endParaRPr lang="en-GB" sz="1000" dirty="0">
                  <a:solidFill>
                    <a:srgbClr val="5D6C78"/>
                  </a:solidFill>
                </a:endParaRPr>
              </a:p>
              <a:p>
                <a:endParaRPr lang="en-GB" sz="300" dirty="0">
                  <a:solidFill>
                    <a:srgbClr val="5D6C78"/>
                  </a:solidFill>
                </a:endParaRPr>
              </a:p>
              <a:p>
                <a:pPr marL="171450" indent="-171450">
                  <a:buFont typeface="Wingdings" panose="05000000000000000000" pitchFamily="2" charset="2"/>
                  <a:buChar char="§"/>
                </a:pPr>
                <a:r>
                  <a:rPr lang="en-GB" sz="1000" dirty="0">
                    <a:solidFill>
                      <a:srgbClr val="5D6C78"/>
                    </a:solidFill>
                  </a:rPr>
                  <a:t>Subject taster day</a:t>
                </a:r>
              </a:p>
              <a:p>
                <a:pPr marL="171450" indent="-171450">
                  <a:buFont typeface="Wingdings" panose="05000000000000000000" pitchFamily="2" charset="2"/>
                  <a:buChar char="§"/>
                </a:pPr>
                <a:r>
                  <a:rPr lang="en-GB" sz="1000" dirty="0">
                    <a:solidFill>
                      <a:srgbClr val="5D6C78"/>
                    </a:solidFill>
                  </a:rPr>
                  <a:t>Access to </a:t>
                </a:r>
                <a:r>
                  <a:rPr lang="en-GB" sz="1000" dirty="0" err="1">
                    <a:solidFill>
                      <a:srgbClr val="5D6C78"/>
                    </a:solidFill>
                  </a:rPr>
                  <a:t>unibuddy</a:t>
                </a:r>
                <a:endParaRPr lang="en-GB" sz="1000" dirty="0">
                  <a:solidFill>
                    <a:srgbClr val="5D6C78"/>
                  </a:solidFill>
                </a:endParaRPr>
              </a:p>
              <a:p>
                <a:pPr marL="171450" indent="-171450">
                  <a:buFont typeface="Wingdings" panose="05000000000000000000" pitchFamily="2" charset="2"/>
                  <a:buChar char="§"/>
                </a:pPr>
                <a:r>
                  <a:rPr lang="en-GB" sz="1000" dirty="0">
                    <a:solidFill>
                      <a:srgbClr val="5D6C78"/>
                    </a:solidFill>
                  </a:rPr>
                  <a:t>Online personal statement checking</a:t>
                </a:r>
                <a:endParaRPr lang="en-GB" dirty="0"/>
              </a:p>
              <a:p>
                <a:endParaRPr lang="en-GB" sz="1000" b="1" dirty="0">
                  <a:solidFill>
                    <a:srgbClr val="5D6C78"/>
                  </a:solidFill>
                </a:endParaRPr>
              </a:p>
              <a:p>
                <a:r>
                  <a:rPr lang="en-GB" sz="1000" b="1" dirty="0">
                    <a:solidFill>
                      <a:srgbClr val="5D6C78"/>
                    </a:solidFill>
                  </a:rPr>
                  <a:t>Both Programmes</a:t>
                </a:r>
              </a:p>
              <a:p>
                <a:pPr marL="171450" indent="-171450">
                  <a:buFont typeface="Wingdings" panose="05000000000000000000" pitchFamily="2" charset="2"/>
                  <a:buChar char="§"/>
                </a:pPr>
                <a:r>
                  <a:rPr lang="en-GB" sz="1000" dirty="0">
                    <a:solidFill>
                      <a:srgbClr val="5D6C78"/>
                    </a:solidFill>
                  </a:rPr>
                  <a:t>Study skills conference</a:t>
                </a:r>
              </a:p>
              <a:p>
                <a:pPr marL="171450" indent="-171450">
                  <a:buFont typeface="Wingdings" panose="05000000000000000000" pitchFamily="2" charset="2"/>
                  <a:buChar char="§"/>
                </a:pPr>
                <a:r>
                  <a:rPr lang="en-GB" sz="1000" dirty="0">
                    <a:solidFill>
                      <a:srgbClr val="5D6C78"/>
                    </a:solidFill>
                  </a:rPr>
                  <a:t>Contextual offer</a:t>
                </a:r>
              </a:p>
              <a:p>
                <a:pPr marL="171450" indent="-171450">
                  <a:buFont typeface="Wingdings" panose="05000000000000000000" pitchFamily="2" charset="2"/>
                  <a:buChar char="§"/>
                </a:pPr>
                <a:r>
                  <a:rPr lang="en-GB" sz="1000" dirty="0">
                    <a:solidFill>
                      <a:srgbClr val="5D6C78"/>
                    </a:solidFill>
                  </a:rPr>
                  <a:t>Graduation</a:t>
                </a:r>
              </a:p>
              <a:p>
                <a:pPr marL="171450" indent="-171450">
                  <a:buFont typeface="Wingdings" panose="05000000000000000000" pitchFamily="2" charset="2"/>
                  <a:buChar char="§"/>
                </a:pPr>
                <a:r>
                  <a:rPr lang="en-GB" sz="1000" dirty="0">
                    <a:solidFill>
                      <a:srgbClr val="5D6C78"/>
                    </a:solidFill>
                  </a:rPr>
                  <a:t>Transition support</a:t>
                </a:r>
                <a:endParaRPr lang="en-GB" dirty="0"/>
              </a:p>
            </p:txBody>
          </p:sp>
          <p:sp>
            <p:nvSpPr>
              <p:cNvPr id="18" name="TextBox 17">
                <a:extLst>
                  <a:ext uri="{FF2B5EF4-FFF2-40B4-BE49-F238E27FC236}">
                    <a16:creationId xmlns:a16="http://schemas.microsoft.com/office/drawing/2014/main" id="{55357FBE-16B4-D149-8C27-4C9E81A72224}"/>
                  </a:ext>
                </a:extLst>
              </p:cNvPr>
              <p:cNvSpPr txBox="1"/>
              <p:nvPr/>
            </p:nvSpPr>
            <p:spPr>
              <a:xfrm>
                <a:off x="7157916" y="2925846"/>
                <a:ext cx="1674320" cy="2017296"/>
              </a:xfrm>
              <a:prstGeom prst="rect">
                <a:avLst/>
              </a:prstGeom>
              <a:noFill/>
            </p:spPr>
            <p:txBody>
              <a:bodyPr wrap="square" rtlCol="0" anchor="t">
                <a:spAutoFit/>
              </a:bodyPr>
              <a:lstStyle/>
              <a:p>
                <a:r>
                  <a:rPr lang="en-GB" sz="1000" dirty="0">
                    <a:solidFill>
                      <a:srgbClr val="5D6C78"/>
                    </a:solidFill>
                  </a:rPr>
                  <a:t>Students make successful applications to Aston University</a:t>
                </a:r>
              </a:p>
              <a:p>
                <a:endParaRPr lang="en-GB" sz="1000" dirty="0">
                  <a:solidFill>
                    <a:srgbClr val="5D6C78"/>
                  </a:solidFill>
                </a:endParaRPr>
              </a:p>
              <a:p>
                <a:r>
                  <a:rPr lang="en-GB" sz="1000" dirty="0">
                    <a:solidFill>
                      <a:srgbClr val="5D6C78"/>
                    </a:solidFill>
                  </a:rPr>
                  <a:t>Students make successful applications to university</a:t>
                </a:r>
              </a:p>
              <a:p>
                <a:endParaRPr lang="en-GB" sz="1000" dirty="0">
                  <a:solidFill>
                    <a:srgbClr val="5D6C78"/>
                  </a:solidFill>
                </a:endParaRPr>
              </a:p>
              <a:p>
                <a:r>
                  <a:rPr lang="en-GB" sz="1000" dirty="0">
                    <a:solidFill>
                      <a:srgbClr val="5D6C78"/>
                    </a:solidFill>
                  </a:rPr>
                  <a:t>Students enrol at Aston University</a:t>
                </a:r>
              </a:p>
              <a:p>
                <a:endParaRPr lang="en-GB" sz="1000" dirty="0">
                  <a:solidFill>
                    <a:srgbClr val="5D6C78"/>
                  </a:solidFill>
                </a:endParaRPr>
              </a:p>
              <a:p>
                <a:r>
                  <a:rPr lang="en-GB" sz="1000" dirty="0">
                    <a:solidFill>
                      <a:srgbClr val="5D6C78"/>
                    </a:solidFill>
                  </a:rPr>
                  <a:t>Students complete their first year.</a:t>
                </a:r>
              </a:p>
            </p:txBody>
          </p:sp>
          <p:sp>
            <p:nvSpPr>
              <p:cNvPr id="19" name="TextBox 18">
                <a:extLst>
                  <a:ext uri="{FF2B5EF4-FFF2-40B4-BE49-F238E27FC236}">
                    <a16:creationId xmlns:a16="http://schemas.microsoft.com/office/drawing/2014/main" id="{47F6B33C-D683-2348-982A-45654BC8260E}"/>
                  </a:ext>
                </a:extLst>
              </p:cNvPr>
              <p:cNvSpPr txBox="1"/>
              <p:nvPr/>
            </p:nvSpPr>
            <p:spPr>
              <a:xfrm>
                <a:off x="9092598" y="2948066"/>
                <a:ext cx="1479341" cy="1056679"/>
              </a:xfrm>
              <a:prstGeom prst="rect">
                <a:avLst/>
              </a:prstGeom>
              <a:noFill/>
            </p:spPr>
            <p:txBody>
              <a:bodyPr wrap="square" rtlCol="0" anchor="t">
                <a:spAutoFit/>
              </a:bodyPr>
              <a:lstStyle/>
              <a:p>
                <a:r>
                  <a:rPr lang="en-GB" sz="1000" dirty="0">
                    <a:solidFill>
                      <a:srgbClr val="5D6C78"/>
                    </a:solidFill>
                  </a:rPr>
                  <a:t>Students complete degree.</a:t>
                </a:r>
              </a:p>
              <a:p>
                <a:endParaRPr lang="en-GB" sz="1000" dirty="0">
                  <a:solidFill>
                    <a:srgbClr val="5D6C78"/>
                  </a:solidFill>
                </a:endParaRPr>
              </a:p>
              <a:p>
                <a:r>
                  <a:rPr lang="en-GB" sz="1000" dirty="0">
                    <a:solidFill>
                      <a:srgbClr val="5D6C78"/>
                    </a:solidFill>
                  </a:rPr>
                  <a:t>Contribute to reducing nationwide gap in underrepresented groups</a:t>
                </a:r>
              </a:p>
            </p:txBody>
          </p:sp>
          <p:sp>
            <p:nvSpPr>
              <p:cNvPr id="20" name="TextBox 19">
                <a:extLst>
                  <a:ext uri="{FF2B5EF4-FFF2-40B4-BE49-F238E27FC236}">
                    <a16:creationId xmlns:a16="http://schemas.microsoft.com/office/drawing/2014/main" id="{9FE1420F-4AD0-1B45-9730-85440AA42045}"/>
                  </a:ext>
                </a:extLst>
              </p:cNvPr>
              <p:cNvSpPr txBox="1"/>
              <p:nvPr/>
            </p:nvSpPr>
            <p:spPr>
              <a:xfrm>
                <a:off x="2767757" y="6215328"/>
                <a:ext cx="7856015" cy="576371"/>
              </a:xfrm>
              <a:prstGeom prst="rect">
                <a:avLst/>
              </a:prstGeom>
              <a:noFill/>
            </p:spPr>
            <p:txBody>
              <a:bodyPr wrap="square" rtlCol="0">
                <a:spAutoFit/>
              </a:bodyPr>
              <a:lstStyle/>
              <a:p>
                <a:r>
                  <a:rPr lang="en-GB" sz="1000" dirty="0">
                    <a:solidFill>
                      <a:srgbClr val="5D6C78"/>
                    </a:solidFill>
                  </a:rPr>
                  <a:t>Evaluation from previous years shows that the majority of students on the programme applied to Aston. This could be attributed to improvements in knowledge, confidence and attitudes to HE caused by the programme. Data also revealed that there was still a barrier relating to attainment. This year, the programme has been expanded to address this issue as some interventions are explicitly attainment raising.   </a:t>
                </a:r>
              </a:p>
            </p:txBody>
          </p:sp>
        </p:grpSp>
        <p:sp>
          <p:nvSpPr>
            <p:cNvPr id="6" name="Rectangle 5">
              <a:extLst>
                <a:ext uri="{FF2B5EF4-FFF2-40B4-BE49-F238E27FC236}">
                  <a16:creationId xmlns:a16="http://schemas.microsoft.com/office/drawing/2014/main" id="{03126632-421F-5048-BC56-791D8DB2BB4A}"/>
                </a:ext>
              </a:extLst>
            </p:cNvPr>
            <p:cNvSpPr/>
            <p:nvPr/>
          </p:nvSpPr>
          <p:spPr>
            <a:xfrm>
              <a:off x="1130835" y="491771"/>
              <a:ext cx="192505" cy="16529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1100"/>
                <a:t>1</a:t>
              </a:r>
            </a:p>
          </p:txBody>
        </p:sp>
        <p:sp>
          <p:nvSpPr>
            <p:cNvPr id="7" name="Rectangle 6">
              <a:extLst>
                <a:ext uri="{FF2B5EF4-FFF2-40B4-BE49-F238E27FC236}">
                  <a16:creationId xmlns:a16="http://schemas.microsoft.com/office/drawing/2014/main" id="{A62388D7-40A5-324E-9B6D-BAD5A1C1D930}"/>
                </a:ext>
              </a:extLst>
            </p:cNvPr>
            <p:cNvSpPr/>
            <p:nvPr/>
          </p:nvSpPr>
          <p:spPr>
            <a:xfrm>
              <a:off x="1130835" y="1127417"/>
              <a:ext cx="192505" cy="16529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1000"/>
                <a:t>2</a:t>
              </a:r>
              <a:endParaRPr lang="en-GB" sz="1100"/>
            </a:p>
          </p:txBody>
        </p:sp>
        <p:sp>
          <p:nvSpPr>
            <p:cNvPr id="8" name="Rectangle 7">
              <a:extLst>
                <a:ext uri="{FF2B5EF4-FFF2-40B4-BE49-F238E27FC236}">
                  <a16:creationId xmlns:a16="http://schemas.microsoft.com/office/drawing/2014/main" id="{F36CEFA6-358E-C242-8EE4-43D5DE625CB5}"/>
                </a:ext>
              </a:extLst>
            </p:cNvPr>
            <p:cNvSpPr/>
            <p:nvPr/>
          </p:nvSpPr>
          <p:spPr>
            <a:xfrm>
              <a:off x="1130835" y="1679788"/>
              <a:ext cx="192505" cy="16529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1050"/>
                <a:t>7</a:t>
              </a:r>
            </a:p>
          </p:txBody>
        </p:sp>
        <p:sp>
          <p:nvSpPr>
            <p:cNvPr id="9" name="Rectangle 8">
              <a:extLst>
                <a:ext uri="{FF2B5EF4-FFF2-40B4-BE49-F238E27FC236}">
                  <a16:creationId xmlns:a16="http://schemas.microsoft.com/office/drawing/2014/main" id="{DC622559-A355-F249-9533-7E31FAD756AD}"/>
                </a:ext>
              </a:extLst>
            </p:cNvPr>
            <p:cNvSpPr/>
            <p:nvPr/>
          </p:nvSpPr>
          <p:spPr>
            <a:xfrm>
              <a:off x="2905659" y="1687511"/>
              <a:ext cx="192505" cy="16529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1050"/>
                <a:t>5</a:t>
              </a:r>
            </a:p>
          </p:txBody>
        </p:sp>
        <p:sp>
          <p:nvSpPr>
            <p:cNvPr id="10" name="Rectangle 9">
              <a:extLst>
                <a:ext uri="{FF2B5EF4-FFF2-40B4-BE49-F238E27FC236}">
                  <a16:creationId xmlns:a16="http://schemas.microsoft.com/office/drawing/2014/main" id="{72A09E9A-DD03-314C-9EB3-03610E19200F}"/>
                </a:ext>
              </a:extLst>
            </p:cNvPr>
            <p:cNvSpPr/>
            <p:nvPr/>
          </p:nvSpPr>
          <p:spPr>
            <a:xfrm>
              <a:off x="4982108" y="1696041"/>
              <a:ext cx="192505" cy="16529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1050"/>
                <a:t>6</a:t>
              </a:r>
            </a:p>
          </p:txBody>
        </p:sp>
        <p:sp>
          <p:nvSpPr>
            <p:cNvPr id="11" name="Rectangle 10">
              <a:extLst>
                <a:ext uri="{FF2B5EF4-FFF2-40B4-BE49-F238E27FC236}">
                  <a16:creationId xmlns:a16="http://schemas.microsoft.com/office/drawing/2014/main" id="{6FCA2F3F-C12E-D84E-B916-DF81655E530A}"/>
                </a:ext>
              </a:extLst>
            </p:cNvPr>
            <p:cNvSpPr/>
            <p:nvPr/>
          </p:nvSpPr>
          <p:spPr>
            <a:xfrm>
              <a:off x="7085008" y="1687511"/>
              <a:ext cx="192505" cy="16529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1050"/>
                <a:t>3</a:t>
              </a:r>
            </a:p>
          </p:txBody>
        </p:sp>
        <p:sp>
          <p:nvSpPr>
            <p:cNvPr id="12" name="Rectangle 11">
              <a:extLst>
                <a:ext uri="{FF2B5EF4-FFF2-40B4-BE49-F238E27FC236}">
                  <a16:creationId xmlns:a16="http://schemas.microsoft.com/office/drawing/2014/main" id="{4C685FF9-6F2B-4D47-B722-35158F2EA047}"/>
                </a:ext>
              </a:extLst>
            </p:cNvPr>
            <p:cNvSpPr/>
            <p:nvPr/>
          </p:nvSpPr>
          <p:spPr>
            <a:xfrm>
              <a:off x="9046351" y="1687246"/>
              <a:ext cx="192505" cy="16529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1050" dirty="0"/>
                <a:t>4</a:t>
              </a:r>
            </a:p>
          </p:txBody>
        </p:sp>
        <p:sp>
          <p:nvSpPr>
            <p:cNvPr id="13" name="Rectangle 12">
              <a:extLst>
                <a:ext uri="{FF2B5EF4-FFF2-40B4-BE49-F238E27FC236}">
                  <a16:creationId xmlns:a16="http://schemas.microsoft.com/office/drawing/2014/main" id="{1E885FF6-274C-694F-899D-6E6E9240D185}"/>
                </a:ext>
              </a:extLst>
            </p:cNvPr>
            <p:cNvSpPr/>
            <p:nvPr/>
          </p:nvSpPr>
          <p:spPr>
            <a:xfrm>
              <a:off x="1135844" y="5863156"/>
              <a:ext cx="192505" cy="16529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1050" dirty="0"/>
                <a:t>8</a:t>
              </a:r>
            </a:p>
          </p:txBody>
        </p:sp>
      </p:grpSp>
    </p:spTree>
    <p:extLst>
      <p:ext uri="{BB962C8B-B14F-4D97-AF65-F5344CB8AC3E}">
        <p14:creationId xmlns:p14="http://schemas.microsoft.com/office/powerpoint/2010/main" val="2251551148"/>
      </p:ext>
    </p:extLst>
  </p:cSld>
  <p:clrMapOvr>
    <a:masterClrMapping/>
  </p:clrMapOvr>
</p:sld>
</file>

<file path=ppt/theme/theme1.xml><?xml version="1.0" encoding="utf-8"?>
<a:theme xmlns:a="http://schemas.openxmlformats.org/drawingml/2006/main" name="Theme1">
  <a:themeElements>
    <a:clrScheme name="TASO">
      <a:dk1>
        <a:sysClr val="windowText" lastClr="000000"/>
      </a:dk1>
      <a:lt1>
        <a:sysClr val="window" lastClr="FFFFFF"/>
      </a:lt1>
      <a:dk2>
        <a:srgbClr val="3B66BC"/>
      </a:dk2>
      <a:lt2>
        <a:srgbClr val="EDEBE3"/>
      </a:lt2>
      <a:accent1>
        <a:srgbClr val="07DBB3"/>
      </a:accent1>
      <a:accent2>
        <a:srgbClr val="F9466C"/>
      </a:accent2>
      <a:accent3>
        <a:srgbClr val="3B66BC"/>
      </a:accent3>
      <a:accent4>
        <a:srgbClr val="EDEBE3"/>
      </a:accent4>
      <a:accent5>
        <a:srgbClr val="000000"/>
      </a:accent5>
      <a:accent6>
        <a:srgbClr val="FFFFFF"/>
      </a:accent6>
      <a:hlink>
        <a:srgbClr val="F9466C"/>
      </a:hlink>
      <a:folHlink>
        <a:srgbClr val="07DBB3"/>
      </a:folHlink>
    </a:clrScheme>
    <a:fontScheme name="TAS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eme1" id="{C3934A1C-8507-984D-8CFA-5695E576D9E9}" vid="{B4E407FA-DC22-3D48-B9C6-62756D6E2C3E}"/>
    </a:ext>
  </a:extLst>
</a:theme>
</file>

<file path=docProps/app.xml><?xml version="1.0" encoding="utf-8"?>
<Properties xmlns="http://schemas.openxmlformats.org/officeDocument/2006/extended-properties" xmlns:vt="http://schemas.openxmlformats.org/officeDocument/2006/docPropsVTypes">
  <Template>Theme1</Template>
  <TotalTime>4092</TotalTime>
  <Words>334</Words>
  <Application>Microsoft Office PowerPoint</Application>
  <PresentationFormat>Widescreen</PresentationFormat>
  <Paragraphs>64</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Wingdings</vt:lpstr>
      <vt:lpstr>Theme1</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Styrnol, Miriam</dc:creator>
  <cp:lastModifiedBy>Summers, Rob</cp:lastModifiedBy>
  <cp:revision>12</cp:revision>
  <dcterms:created xsi:type="dcterms:W3CDTF">2020-06-03T18:33:09Z</dcterms:created>
  <dcterms:modified xsi:type="dcterms:W3CDTF">2021-03-29T13:54:15Z</dcterms:modified>
</cp:coreProperties>
</file>